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F8EB-1806-4064-8FBE-FA4CDFE4E890}" type="datetimeFigureOut">
              <a:rPr lang="da-DK" smtClean="0"/>
              <a:t>27-06-2013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B660-ACF0-43DB-BF96-92E2432E84F1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Projekt : ”Styrket samarbejde mellem borgeren, myndighed og udførende virksomheder ”</a:t>
            </a:r>
            <a:br>
              <a:rPr lang="da-DK" sz="2400" b="1" dirty="0" smtClean="0"/>
            </a:b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/>
          </a:bodyPr>
          <a:lstStyle/>
          <a:p>
            <a:pPr algn="l"/>
            <a:r>
              <a:rPr lang="da-DK" sz="2000" b="1" dirty="0" smtClean="0"/>
              <a:t>Deltagere er</a:t>
            </a:r>
          </a:p>
          <a:p>
            <a:pPr algn="l"/>
            <a:r>
              <a:rPr lang="da-DK" sz="2000" b="1" dirty="0" smtClean="0"/>
              <a:t>Ledere og medarbejdere indenfor Handicap og Socialpsykiatriområdet i Vejle Kommune</a:t>
            </a:r>
          </a:p>
          <a:p>
            <a:pPr algn="l"/>
            <a:endParaRPr lang="da-DK" sz="2000" b="1" dirty="0"/>
          </a:p>
          <a:p>
            <a:pPr algn="l"/>
            <a:r>
              <a:rPr lang="da-DK" sz="2000" b="1" dirty="0" smtClean="0"/>
              <a:t>Ledere og medarbejdere inden for Handicap, Socialpsykiatri og Misbrugsområdet i Slagelse Kommune</a:t>
            </a:r>
          </a:p>
          <a:p>
            <a:pPr algn="l"/>
            <a:endParaRPr lang="da-DK" sz="2000" b="1" dirty="0"/>
          </a:p>
          <a:p>
            <a:pPr algn="l"/>
            <a:r>
              <a:rPr lang="da-DK" sz="2000" b="1" dirty="0" smtClean="0"/>
              <a:t>Projektet er understøttet med 1,3 mio. af Videnscenter for Velfærdsledelse</a:t>
            </a:r>
          </a:p>
          <a:p>
            <a:pPr algn="l"/>
            <a:endParaRPr lang="da-DK" sz="2000" b="1" dirty="0" smtClean="0"/>
          </a:p>
          <a:p>
            <a:pPr algn="l"/>
            <a:endParaRPr lang="da-DK" sz="2000" b="1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Et bud på, hvordan velfærdsledelse kan forstås….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/>
          </a:bodyPr>
          <a:lstStyle/>
          <a:p>
            <a:pPr algn="l"/>
            <a:r>
              <a:rPr lang="da-DK" sz="2000" dirty="0" smtClean="0"/>
              <a:t>Projektets følgegruppe:</a:t>
            </a:r>
          </a:p>
          <a:p>
            <a:pPr algn="l"/>
            <a:r>
              <a:rPr lang="da-DK" sz="2000" dirty="0" smtClean="0"/>
              <a:t>Har udfordret styregruppen for projektet, om at give et bud på hvordan vi ser og forstår Velfærdsledelse.</a:t>
            </a:r>
          </a:p>
          <a:p>
            <a:pPr algn="l"/>
            <a:endParaRPr lang="da-DK" sz="2000" dirty="0"/>
          </a:p>
          <a:p>
            <a:pPr algn="l"/>
            <a:r>
              <a:rPr lang="da-DK" sz="2000" dirty="0" smtClean="0"/>
              <a:t>Vi arbejder med det… og i Slagelse har vi ansat filosof Jørgen Rasmussen til at undersøge filosofere og give hans bud på, hvordan vi kan forstå velfærdsledelse og, hvilke</a:t>
            </a:r>
          </a:p>
          <a:p>
            <a:pPr algn="l"/>
            <a:r>
              <a:rPr lang="da-DK" sz="2000" dirty="0" smtClean="0"/>
              <a:t>”omstillinger” vi i vores sprogbrug, </a:t>
            </a:r>
            <a:r>
              <a:rPr lang="da-DK" sz="2000" dirty="0" err="1" smtClean="0"/>
              <a:t>mindset</a:t>
            </a:r>
            <a:r>
              <a:rPr lang="da-DK" sz="2000" dirty="0" smtClean="0"/>
              <a:t>, organisering og etiske optik har brug for at gennemleve…</a:t>
            </a:r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Styrket samarbejde på det specialiserede socialområde</a:t>
            </a:r>
            <a:br>
              <a:rPr lang="da-DK" sz="2400" b="1" dirty="0" smtClean="0"/>
            </a:b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/>
          </a:bodyPr>
          <a:lstStyle/>
          <a:p>
            <a:pPr algn="l"/>
            <a:r>
              <a:rPr lang="da-DK" sz="1800" dirty="0" smtClean="0"/>
              <a:t>Projektets overordnede formål er, at bidrage til at sikre at borgerne på det specialiserede socialområde inden for de givne rammer får støtte til at leve det liv de ønsker.</a:t>
            </a:r>
          </a:p>
          <a:p>
            <a:pPr algn="l"/>
            <a:r>
              <a:rPr lang="da-DK" sz="1800" dirty="0" smtClean="0"/>
              <a:t>Formålet er at udvikle metoder til, hvordan man ledelsesmæssigt  kan udvikle den relationelle tillid i organisationer gennem bedre kendskab til logikker og etiske fundamenter hos hhv. borgere, myndighedsafdelinger og udførende virksomheder</a:t>
            </a:r>
          </a:p>
          <a:p>
            <a:pPr algn="l"/>
            <a:r>
              <a:rPr lang="da-DK" sz="2000" dirty="0" smtClean="0"/>
              <a:t>”Vi vil gentænke samarbejdet og udvikle </a:t>
            </a:r>
            <a:r>
              <a:rPr lang="da-DK" sz="2000" dirty="0" err="1" smtClean="0"/>
              <a:t>BUM-modellen</a:t>
            </a:r>
            <a:r>
              <a:rPr lang="da-DK" sz="2000" dirty="0" smtClean="0"/>
              <a:t> i et etisk perspektiv gennem ledelsesmæssige indsatser”</a:t>
            </a:r>
            <a:endParaRPr lang="da-DK" sz="2000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Spor 1: Fælles visitationsværktøj og dokumentation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da-DK" sz="2000" dirty="0" smtClean="0"/>
              <a:t>Til styrkelse af samarbejdet mellem borgere, myndighed og medarbejdere på udførende virksomheder/institutioner </a:t>
            </a:r>
          </a:p>
          <a:p>
            <a:pPr algn="l">
              <a:buFontTx/>
              <a:buChar char="-"/>
            </a:pPr>
            <a:r>
              <a:rPr lang="da-DK" sz="2000" dirty="0" smtClean="0"/>
              <a:t>Implementering af et </a:t>
            </a:r>
            <a:r>
              <a:rPr lang="da-DK" sz="2000" dirty="0" err="1" smtClean="0"/>
              <a:t>ICF-baseret</a:t>
            </a:r>
            <a:r>
              <a:rPr lang="da-DK" sz="2000" dirty="0" smtClean="0"/>
              <a:t> funktionsudredningsmetode som dialog og styringskoncept </a:t>
            </a:r>
          </a:p>
          <a:p>
            <a:pPr algn="l"/>
            <a:r>
              <a:rPr lang="da-DK" sz="2000" b="1" dirty="0" smtClean="0"/>
              <a:t>Målet er:</a:t>
            </a:r>
          </a:p>
          <a:p>
            <a:pPr algn="l">
              <a:buFontTx/>
              <a:buChar char="-"/>
            </a:pPr>
            <a:r>
              <a:rPr lang="da-DK" sz="2000" b="1" dirty="0"/>
              <a:t> </a:t>
            </a:r>
            <a:r>
              <a:rPr lang="da-DK" sz="2000" dirty="0" smtClean="0"/>
              <a:t>at få et fælles sprog mellem udfører om myndighed om borgerens behov</a:t>
            </a:r>
          </a:p>
          <a:p>
            <a:pPr algn="l">
              <a:buFontTx/>
              <a:buChar char="-"/>
            </a:pPr>
            <a:r>
              <a:rPr lang="da-DK" sz="2000" dirty="0" smtClean="0"/>
              <a:t> synliggøre sammenhængen mellem leverede ydelser og pris/takster gennem dokumentation</a:t>
            </a:r>
          </a:p>
          <a:p>
            <a:pPr algn="l">
              <a:buFontTx/>
              <a:buChar char="-"/>
            </a:pPr>
            <a:r>
              <a:rPr lang="da-DK" sz="2000" b="1" dirty="0"/>
              <a:t> </a:t>
            </a:r>
            <a:r>
              <a:rPr lang="da-DK" sz="2000" dirty="0" smtClean="0"/>
              <a:t>myndigheden opnår viden og indsigt i effekten af indsatsen, samt et tydelige grundlag for vurdering af levering af indsatser og pris/takster</a:t>
            </a:r>
          </a:p>
          <a:p>
            <a:pPr algn="l">
              <a:buFontTx/>
              <a:buChar char="-"/>
            </a:pPr>
            <a:r>
              <a:rPr lang="da-DK" sz="2000" b="1" dirty="0"/>
              <a:t> </a:t>
            </a:r>
            <a:r>
              <a:rPr lang="da-DK" sz="2000" dirty="0" smtClean="0"/>
              <a:t>øverste ledelsesniveau opnår overblik over fagområdet på et veldokumenteret og kvalitetssikret grundlag</a:t>
            </a:r>
            <a:endParaRPr lang="da-DK" sz="2000" b="1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Den sociale værktøjskasse/funktionsudredningsmetoden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/>
          </a:bodyPr>
          <a:lstStyle/>
          <a:p>
            <a:pPr algn="l"/>
            <a:r>
              <a:rPr lang="da-DK" sz="2000" b="1" dirty="0" smtClean="0"/>
              <a:t>Består af 7 elementer:</a:t>
            </a:r>
          </a:p>
          <a:p>
            <a:pPr marL="457200" indent="-457200" algn="l">
              <a:buAutoNum type="arabicPeriod"/>
            </a:pPr>
            <a:r>
              <a:rPr lang="da-DK" sz="2000" dirty="0" smtClean="0"/>
              <a:t>Funktionsudredning</a:t>
            </a:r>
          </a:p>
          <a:p>
            <a:pPr marL="457200" indent="-457200" algn="l">
              <a:buAutoNum type="arabicPeriod"/>
            </a:pPr>
            <a:r>
              <a:rPr lang="da-DK" sz="2000" dirty="0" smtClean="0"/>
              <a:t>Scoringsdiagram /funktions og mestring</a:t>
            </a:r>
          </a:p>
          <a:p>
            <a:pPr marL="457200" indent="-457200" algn="l">
              <a:buAutoNum type="arabicPeriod"/>
            </a:pPr>
            <a:r>
              <a:rPr lang="da-DK" sz="2000" dirty="0" smtClean="0"/>
              <a:t>Afgørelse</a:t>
            </a:r>
          </a:p>
          <a:p>
            <a:pPr marL="457200" indent="-457200" algn="l">
              <a:buAutoNum type="arabicPeriod"/>
            </a:pPr>
            <a:r>
              <a:rPr lang="da-DK" sz="2000" dirty="0" smtClean="0"/>
              <a:t>§ 141 handleplan/bestilling til udfører</a:t>
            </a:r>
          </a:p>
          <a:p>
            <a:pPr marL="457200" indent="-457200" algn="l">
              <a:buAutoNum type="arabicPeriod" startAt="5"/>
            </a:pPr>
            <a:r>
              <a:rPr lang="da-DK" sz="2000" dirty="0" smtClean="0"/>
              <a:t>Pakker/takster på baggrund af scoring</a:t>
            </a:r>
          </a:p>
          <a:p>
            <a:pPr marL="457200" indent="-457200" algn="l">
              <a:buAutoNum type="arabicPeriod" startAt="6"/>
            </a:pPr>
            <a:r>
              <a:rPr lang="da-DK" sz="2000" dirty="0" smtClean="0"/>
              <a:t>Indsatsplan</a:t>
            </a:r>
          </a:p>
          <a:p>
            <a:pPr marL="457200" indent="-457200" algn="l"/>
            <a:r>
              <a:rPr lang="da-DK" sz="2000" dirty="0" smtClean="0"/>
              <a:t>7.     Dokumentation – opfølgning/revisitation</a:t>
            </a:r>
          </a:p>
          <a:p>
            <a:pPr marL="457200" indent="-457200" algn="r"/>
            <a:r>
              <a:rPr lang="da-DK" sz="1400" dirty="0" smtClean="0"/>
              <a:t>( Den Sociale Værktøjskasse er udviklet af ISU+)</a:t>
            </a:r>
          </a:p>
          <a:p>
            <a:pPr algn="l"/>
            <a:endParaRPr lang="da-DK" sz="2000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Kort sagt kan</a:t>
            </a:r>
            <a:br>
              <a:rPr lang="da-DK" sz="2400" b="1" dirty="0" smtClean="0"/>
            </a:br>
            <a:r>
              <a:rPr lang="da-DK" sz="2400" b="1" dirty="0" smtClean="0"/>
              <a:t>Den sociale værktøjskasse/funktionsudredningsmetoden: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lnSpcReduction="10000"/>
          </a:bodyPr>
          <a:lstStyle/>
          <a:p>
            <a:pPr algn="l"/>
            <a:endParaRPr lang="da-DK" sz="2000" b="1" dirty="0" smtClean="0"/>
          </a:p>
          <a:p>
            <a:pPr algn="l"/>
            <a:r>
              <a:rPr lang="da-DK" sz="2000" b="1" dirty="0" smtClean="0"/>
              <a:t>Styrke:</a:t>
            </a:r>
          </a:p>
          <a:p>
            <a:pPr algn="l"/>
            <a:r>
              <a:rPr lang="da-DK" sz="2000" dirty="0"/>
              <a:t> </a:t>
            </a:r>
            <a:r>
              <a:rPr lang="da-DK" sz="2000" dirty="0" smtClean="0"/>
              <a:t>- kommunikationen</a:t>
            </a:r>
          </a:p>
          <a:p>
            <a:pPr algn="l">
              <a:buFontTx/>
              <a:buChar char="-"/>
            </a:pPr>
            <a:r>
              <a:rPr lang="da-DK" sz="2000" dirty="0"/>
              <a:t> </a:t>
            </a:r>
            <a:r>
              <a:rPr lang="da-DK" sz="2000" dirty="0" smtClean="0"/>
              <a:t>ressourcestyringen</a:t>
            </a:r>
          </a:p>
          <a:p>
            <a:pPr algn="l">
              <a:buFontTx/>
              <a:buChar char="-"/>
            </a:pPr>
            <a:r>
              <a:rPr lang="da-DK" sz="2000" dirty="0" smtClean="0"/>
              <a:t>kvaliteten af den faglige praksis og sikre gennemskuelighed i en dialogbaseret BUM</a:t>
            </a:r>
          </a:p>
          <a:p>
            <a:pPr algn="l"/>
            <a:r>
              <a:rPr lang="da-DK" sz="2000" b="1" dirty="0" smtClean="0"/>
              <a:t>Vi antager det vil:</a:t>
            </a:r>
          </a:p>
          <a:p>
            <a:pPr algn="l"/>
            <a:r>
              <a:rPr lang="da-DK" sz="2000" dirty="0" smtClean="0"/>
              <a:t>- styrke den relationelle tillid mellem ledelse, myndighedsrådgivere og medarbejderne på virksomhederne og derved komme borgerne til gavn!</a:t>
            </a:r>
          </a:p>
          <a:p>
            <a:pPr algn="l">
              <a:buFontTx/>
              <a:buChar char="-"/>
            </a:pPr>
            <a:endParaRPr lang="da-DK" sz="2000" dirty="0" smtClean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Spor 2: Lederuddannelse i relationel etik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000" b="1" dirty="0" smtClean="0"/>
              <a:t>Mål: at styrke tilliden i samarbejdet mellem myndighed, og virksomhederne</a:t>
            </a:r>
          </a:p>
          <a:p>
            <a:pPr algn="l">
              <a:buFontTx/>
              <a:buChar char="-"/>
            </a:pPr>
            <a:r>
              <a:rPr lang="da-DK" sz="2000" dirty="0" smtClean="0"/>
              <a:t>Ledere på øverste ledelsesniveau har gennemgået en uddannelsesforløb med Gitte Haslebo med afsæt i ”Etik i Organisationer.</a:t>
            </a:r>
          </a:p>
          <a:p>
            <a:pPr algn="l"/>
            <a:r>
              <a:rPr lang="da-DK" sz="2000" b="1" dirty="0" smtClean="0"/>
              <a:t>Uddannelsens omdrejningspunkt</a:t>
            </a:r>
          </a:p>
          <a:p>
            <a:pPr algn="l">
              <a:buFontTx/>
              <a:buChar char="-"/>
            </a:pPr>
            <a:r>
              <a:rPr lang="da-DK" sz="2000" dirty="0" smtClean="0"/>
              <a:t>Ledernes mulighed for at bevare, beskytte og udvikle relationer i organisationen og handler om, hvordan medarbejdere, ledelses og borgere forholder sig til hinanden</a:t>
            </a:r>
          </a:p>
          <a:p>
            <a:pPr algn="l">
              <a:buFontTx/>
              <a:buChar char="-"/>
            </a:pPr>
            <a:endParaRPr lang="da-DK" sz="2000" b="1" dirty="0" smtClean="0"/>
          </a:p>
          <a:p>
            <a:pPr algn="l"/>
            <a:endParaRPr lang="da-DK" sz="2000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Spor 2: Lederuddannelse i relationel etik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a-DK" sz="2000" b="1" dirty="0" smtClean="0"/>
              <a:t>Centrale begreber og refleksionsramme </a:t>
            </a:r>
          </a:p>
          <a:p>
            <a:pPr algn="l"/>
            <a:r>
              <a:rPr lang="da-DK" sz="2000" b="1" dirty="0" smtClean="0"/>
              <a:t> </a:t>
            </a:r>
            <a:r>
              <a:rPr lang="da-DK" sz="2000" dirty="0" smtClean="0"/>
              <a:t>er udledt som en blomst med 5 blade ”Etikblomsten”, som repræsenterer nogle moralske holdepunkter:</a:t>
            </a:r>
          </a:p>
          <a:p>
            <a:pPr marL="457200" indent="-457200" algn="l">
              <a:buAutoNum type="arabicPeriod"/>
            </a:pPr>
            <a:r>
              <a:rPr lang="da-DK" sz="2000" b="1" dirty="0" smtClean="0"/>
              <a:t>Social ansvarlighed</a:t>
            </a:r>
          </a:p>
          <a:p>
            <a:pPr marL="457200" indent="-457200" algn="l">
              <a:buAutoNum type="arabicPeriod"/>
            </a:pPr>
            <a:r>
              <a:rPr lang="da-DK" sz="2000" b="1" dirty="0" smtClean="0"/>
              <a:t>Dialog</a:t>
            </a:r>
          </a:p>
          <a:p>
            <a:pPr marL="457200" indent="-457200" algn="l">
              <a:buAutoNum type="arabicPeriod"/>
            </a:pPr>
            <a:r>
              <a:rPr lang="da-DK" sz="2000" b="1" dirty="0" smtClean="0"/>
              <a:t>Positionering</a:t>
            </a:r>
          </a:p>
          <a:p>
            <a:pPr marL="457200" indent="-457200" algn="l">
              <a:buAutoNum type="arabicPeriod"/>
            </a:pPr>
            <a:r>
              <a:rPr lang="da-DK" sz="2000" b="1" dirty="0" smtClean="0"/>
              <a:t>Solidarisk refleksivitet</a:t>
            </a:r>
          </a:p>
          <a:p>
            <a:pPr marL="457200" indent="-457200" algn="l">
              <a:buAutoNum type="arabicPeriod"/>
            </a:pPr>
            <a:r>
              <a:rPr lang="da-DK" sz="2000" b="1" dirty="0" smtClean="0"/>
              <a:t>At mødes med moralske aktører</a:t>
            </a:r>
          </a:p>
          <a:p>
            <a:pPr marL="457200" indent="-457200" algn="l"/>
            <a:r>
              <a:rPr lang="da-DK" sz="2000" dirty="0" smtClean="0"/>
              <a:t>Et moralsk holdepunkt der fungerer som en overskrift, kan være vejledende for etiske refleksioner i komplicerede hverdagssituationer</a:t>
            </a:r>
            <a:endParaRPr lang="da-DK" sz="2000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Spor 3: Etisk Dialogforum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000" dirty="0" smtClean="0"/>
              <a:t>Et slags lokalt Etisk Råd, hvor særlige komplekse borgersager og politiske temaer drøftes ud fra et etisk perspektiv</a:t>
            </a:r>
          </a:p>
          <a:p>
            <a:pPr algn="l"/>
            <a:r>
              <a:rPr lang="da-DK" sz="2000" dirty="0" smtClean="0"/>
              <a:t>Formålet er at sikre borgerne og politikerne en grundig og ordentlig behandling af deres sag ved at inddrage andre vinkler end de faglige og økonomiske</a:t>
            </a:r>
          </a:p>
          <a:p>
            <a:pPr algn="l"/>
            <a:r>
              <a:rPr lang="da-DK" sz="2000" dirty="0" smtClean="0"/>
              <a:t>Etisk dialog forum står af 15 personer </a:t>
            </a:r>
          </a:p>
          <a:p>
            <a:pPr algn="l"/>
            <a:r>
              <a:rPr lang="da-DK" sz="2000" dirty="0" smtClean="0"/>
              <a:t>Alle er uddannet i en etisk model, som er udviklet af </a:t>
            </a:r>
            <a:r>
              <a:rPr lang="da-DK" sz="2000" dirty="0" err="1" smtClean="0"/>
              <a:t>Etikos</a:t>
            </a:r>
            <a:r>
              <a:rPr lang="da-DK" sz="2000" dirty="0" smtClean="0"/>
              <a:t>. Modellen bygger på 3 etiske perspektiver og 4 etiske principper</a:t>
            </a:r>
          </a:p>
          <a:p>
            <a:pPr algn="l"/>
            <a:endParaRPr lang="da-DK" sz="2000" dirty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sz="2400" b="1" dirty="0" smtClean="0"/>
              <a:t>Spor 3: Etisk Dialogforum</a:t>
            </a:r>
            <a:endParaRPr lang="da-DK" sz="2400" b="1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3312368"/>
          </a:xfrm>
        </p:spPr>
        <p:txBody>
          <a:bodyPr>
            <a:normAutofit lnSpcReduction="10000"/>
          </a:bodyPr>
          <a:lstStyle/>
          <a:p>
            <a:pPr algn="l"/>
            <a:r>
              <a:rPr lang="da-DK" sz="2000" b="1" dirty="0" smtClean="0"/>
              <a:t>De etiske perspektiver:</a:t>
            </a:r>
          </a:p>
          <a:p>
            <a:pPr algn="l">
              <a:buFontTx/>
              <a:buChar char="-"/>
            </a:pPr>
            <a:r>
              <a:rPr lang="da-DK" sz="2000" dirty="0" smtClean="0"/>
              <a:t>Nærhedsetik</a:t>
            </a:r>
          </a:p>
          <a:p>
            <a:pPr algn="l">
              <a:buFontTx/>
              <a:buChar char="-"/>
            </a:pPr>
            <a:r>
              <a:rPr lang="da-DK" sz="2000" dirty="0" smtClean="0"/>
              <a:t>Pligtetik</a:t>
            </a:r>
          </a:p>
          <a:p>
            <a:pPr algn="l">
              <a:buFontTx/>
              <a:buChar char="-"/>
            </a:pPr>
            <a:r>
              <a:rPr lang="da-DK" sz="2000" dirty="0"/>
              <a:t> </a:t>
            </a:r>
            <a:r>
              <a:rPr lang="da-DK" sz="2000" dirty="0" smtClean="0"/>
              <a:t>Konsekvensetik </a:t>
            </a:r>
          </a:p>
          <a:p>
            <a:pPr algn="l"/>
            <a:r>
              <a:rPr lang="da-DK" sz="2000" b="1" dirty="0" smtClean="0"/>
              <a:t>De etiske principper:</a:t>
            </a:r>
          </a:p>
          <a:p>
            <a:pPr algn="l"/>
            <a:r>
              <a:rPr lang="da-DK" sz="2000" dirty="0" smtClean="0"/>
              <a:t>- Respekt for selvbestemmelse</a:t>
            </a:r>
          </a:p>
          <a:p>
            <a:pPr algn="l">
              <a:buFontTx/>
              <a:buChar char="-"/>
            </a:pPr>
            <a:r>
              <a:rPr lang="da-DK" sz="2000" dirty="0" smtClean="0"/>
              <a:t>Agtelse for værdighed</a:t>
            </a:r>
          </a:p>
          <a:p>
            <a:pPr algn="l">
              <a:buFontTx/>
              <a:buChar char="-"/>
            </a:pPr>
            <a:r>
              <a:rPr lang="da-DK" sz="2000" dirty="0" smtClean="0"/>
              <a:t>Hensyn til integritet</a:t>
            </a:r>
          </a:p>
          <a:p>
            <a:pPr algn="l">
              <a:buFontTx/>
              <a:buChar char="-"/>
            </a:pPr>
            <a:r>
              <a:rPr lang="da-DK" sz="2000" dirty="0" smtClean="0"/>
              <a:t> Omsorg for sårbarhed </a:t>
            </a:r>
          </a:p>
          <a:p>
            <a:pPr algn="l">
              <a:buFontTx/>
              <a:buChar char="-"/>
            </a:pPr>
            <a:endParaRPr lang="da-DK" sz="2000" dirty="0" smtClean="0"/>
          </a:p>
        </p:txBody>
      </p:sp>
      <p:pic>
        <p:nvPicPr>
          <p:cNvPr id="6" name="Billede 5" descr="C:\Users\lisbbr\AppData\Local\Microsoft\Windows\Temporary Internet Files\Content.Outlook\F4CY6FRD\Logo - Styrket samarbej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6732240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632</Words>
  <Application>Microsoft Office PowerPoint</Application>
  <PresentationFormat>Skærmshow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10</vt:i4>
      </vt:variant>
    </vt:vector>
  </HeadingPairs>
  <TitlesOfParts>
    <vt:vector size="11" baseType="lpstr">
      <vt:lpstr>Kontortema</vt:lpstr>
      <vt:lpstr>Projekt : ”Styrket samarbejde mellem borgeren, myndighed og udførende virksomheder ” </vt:lpstr>
      <vt:lpstr>Styrket samarbejde på det specialiserede socialområde </vt:lpstr>
      <vt:lpstr>Spor 1: Fælles visitationsværktøj og dokumentation</vt:lpstr>
      <vt:lpstr>Den sociale værktøjskasse/funktionsudredningsmetoden</vt:lpstr>
      <vt:lpstr>Kort sagt kan Den sociale værktøjskasse/funktionsudredningsmetoden:</vt:lpstr>
      <vt:lpstr>Spor 2: Lederuddannelse i relationel etik</vt:lpstr>
      <vt:lpstr>Spor 2: Lederuddannelse i relationel etik</vt:lpstr>
      <vt:lpstr>Spor 3: Etisk Dialogforum</vt:lpstr>
      <vt:lpstr>Spor 3: Etisk Dialogforum</vt:lpstr>
      <vt:lpstr>Et bud på, hvordan velfærdsledelse kan forstås….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1: Fælles visitationsværktøj og dokumentation</dc:title>
  <dc:creator>Ejer</dc:creator>
  <cp:lastModifiedBy>Anne Hollbaum</cp:lastModifiedBy>
  <cp:revision>15</cp:revision>
  <dcterms:created xsi:type="dcterms:W3CDTF">2013-06-12T17:32:39Z</dcterms:created>
  <dcterms:modified xsi:type="dcterms:W3CDTF">2013-06-27T11:03:42Z</dcterms:modified>
</cp:coreProperties>
</file>