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EFDE10-1657-41AC-B09A-664D612AA932}" type="datetimeFigureOut">
              <a:rPr lang="da-DK" smtClean="0"/>
              <a:pPr/>
              <a:t>27-06-2013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00D9A-CA3C-4C72-BF14-DB1B82B9979B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496944" cy="1584176"/>
          </a:xfrm>
        </p:spPr>
        <p:txBody>
          <a:bodyPr>
            <a:normAutofit/>
          </a:bodyPr>
          <a:lstStyle/>
          <a:p>
            <a:pPr algn="ctr"/>
            <a:r>
              <a:rPr lang="da-DK" sz="4400" dirty="0" smtClean="0">
                <a:solidFill>
                  <a:schemeClr val="tx1"/>
                </a:solidFill>
                <a:latin typeface="Book Antiqua" pitchFamily="18" charset="0"/>
              </a:rPr>
              <a:t>Et bud på velfærdsledelse  </a:t>
            </a:r>
            <a:r>
              <a:rPr lang="da-DK" sz="32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da-DK" sz="32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da-DK" sz="3100" i="1" dirty="0" smtClean="0">
                <a:solidFill>
                  <a:schemeClr val="tx1"/>
                </a:solidFill>
                <a:latin typeface="Book Antiqua" pitchFamily="18" charset="0"/>
              </a:rPr>
              <a:t>- trædesten og perspektiver</a:t>
            </a:r>
            <a:r>
              <a:rPr lang="da-DK" sz="24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da-DK" sz="24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da-DK" sz="2000" dirty="0" smtClean="0">
                <a:solidFill>
                  <a:schemeClr val="tx1"/>
                </a:solidFill>
                <a:latin typeface="Book Antiqua" pitchFamily="18" charset="0"/>
              </a:rPr>
              <a:t>v/ Jørgen Rasmussen, filosof</a:t>
            </a:r>
            <a:endParaRPr lang="da-DK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8280920" cy="287391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a-DK" sz="2800" dirty="0" smtClean="0">
                <a:latin typeface="Book Antiqua" pitchFamily="18" charset="0"/>
              </a:rPr>
              <a:t> Projektets a</a:t>
            </a:r>
            <a:r>
              <a:rPr lang="da-DK" sz="2800" b="0" dirty="0" smtClean="0">
                <a:latin typeface="Book Antiqua" pitchFamily="18" charset="0"/>
              </a:rPr>
              <a:t>fdækning af velfærd og dens værdier:</a:t>
            </a:r>
            <a:endParaRPr lang="da-DK" sz="3200" b="0" dirty="0" smtClean="0">
              <a:latin typeface="Book Antiqua" pitchFamily="18" charset="0"/>
            </a:endParaRPr>
          </a:p>
          <a:p>
            <a:pPr algn="l"/>
            <a:r>
              <a:rPr lang="da-DK" sz="3200" dirty="0" smtClean="0">
                <a:latin typeface="Book Antiqua" pitchFamily="18" charset="0"/>
              </a:rPr>
              <a:t>     -  </a:t>
            </a:r>
            <a:r>
              <a:rPr lang="da-DK" sz="2800" dirty="0" smtClean="0">
                <a:latin typeface="Book Antiqua" pitchFamily="18" charset="0"/>
              </a:rPr>
              <a:t>Velfærd som normativ tanke</a:t>
            </a:r>
            <a:r>
              <a:rPr lang="da-DK" sz="2800" b="0" dirty="0" smtClean="0">
                <a:latin typeface="Book Antiqua" pitchFamily="18" charset="0"/>
              </a:rPr>
              <a:t> </a:t>
            </a:r>
            <a:endParaRPr lang="da-DK" sz="2800" dirty="0" smtClean="0">
              <a:latin typeface="Book Antiqua" pitchFamily="18" charset="0"/>
            </a:endParaRPr>
          </a:p>
          <a:p>
            <a:pPr algn="l"/>
            <a:r>
              <a:rPr lang="da-DK" sz="2800" b="0" dirty="0" smtClean="0">
                <a:latin typeface="Book Antiqua" pitchFamily="18" charset="0"/>
              </a:rPr>
              <a:t>      -  Begrebet ”velfærdsledelse”</a:t>
            </a:r>
          </a:p>
          <a:p>
            <a:pPr algn="l"/>
            <a:r>
              <a:rPr lang="da-DK" sz="2800" dirty="0" smtClean="0">
                <a:latin typeface="Book Antiqua" pitchFamily="18" charset="0"/>
              </a:rPr>
              <a:t>      -  </a:t>
            </a:r>
            <a:r>
              <a:rPr lang="da-DK" sz="2800" b="0" dirty="0" smtClean="0">
                <a:latin typeface="Book Antiqua" pitchFamily="18" charset="0"/>
              </a:rPr>
              <a:t>En foreløbig definition af velfærdsledelse</a:t>
            </a:r>
          </a:p>
          <a:p>
            <a:endParaRPr lang="da-DK" dirty="0" smtClean="0">
              <a:latin typeface="Book Antiqua" pitchFamily="18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da-DK" sz="3200" b="1" dirty="0" smtClean="0"/>
              <a:t>    </a:t>
            </a:r>
            <a:r>
              <a:rPr lang="da-DK" sz="4400" b="1" dirty="0" smtClean="0">
                <a:solidFill>
                  <a:schemeClr val="tx1"/>
                </a:solidFill>
                <a:latin typeface="Book Antiqua" pitchFamily="18" charset="0"/>
              </a:rPr>
              <a:t>Velfærd som normativ tanke</a:t>
            </a:r>
            <a:endParaRPr lang="da-DK" sz="44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endParaRPr lang="da-DK" sz="1400" dirty="0" smtClean="0"/>
          </a:p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</a:rPr>
              <a:t>Den store historik: Antikkens normative impuls </a:t>
            </a:r>
            <a:r>
              <a:rPr lang="da-DK" dirty="0" smtClean="0">
                <a:latin typeface="Book Antiqua" pitchFamily="18" charset="0"/>
                <a:sym typeface="Wingdings" pitchFamily="2" charset="2"/>
              </a:rPr>
              <a:t> </a:t>
            </a:r>
            <a:br>
              <a:rPr lang="da-DK" dirty="0" smtClean="0">
                <a:latin typeface="Book Antiqua" pitchFamily="18" charset="0"/>
                <a:sym typeface="Wingdings" pitchFamily="2" charset="2"/>
              </a:rPr>
            </a:br>
            <a:r>
              <a:rPr lang="da-DK" dirty="0" smtClean="0">
                <a:latin typeface="Book Antiqua" pitchFamily="18" charset="0"/>
                <a:sym typeface="Wingdings" pitchFamily="2" charset="2"/>
              </a:rPr>
              <a:t>                          Udviklingen frem mod r</a:t>
            </a:r>
            <a:r>
              <a:rPr lang="da-DK" dirty="0" smtClean="0">
                <a:latin typeface="Book Antiqua" pitchFamily="18" charset="0"/>
              </a:rPr>
              <a:t>etsstat og socialstat</a:t>
            </a:r>
          </a:p>
          <a:p>
            <a:pPr>
              <a:buFont typeface="Courier New" pitchFamily="49" charset="0"/>
              <a:buChar char="o"/>
            </a:pPr>
            <a:endParaRPr lang="da-DK" dirty="0" smtClean="0">
              <a:latin typeface="Book Antiqu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</a:rPr>
              <a:t>D. 20. Århundrede: Fra udbredt fattigdom mod 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                                             alle og enhvers rettigheder:</a:t>
            </a:r>
          </a:p>
          <a:p>
            <a:pPr>
              <a:buNone/>
            </a:pPr>
            <a:endParaRPr lang="da-DK" dirty="0" smtClean="0">
              <a:latin typeface="Book Antiqua" pitchFamily="18" charset="0"/>
            </a:endParaRPr>
          </a:p>
          <a:p>
            <a:pPr>
              <a:buNone/>
            </a:pPr>
            <a:r>
              <a:rPr lang="da-DK" sz="2200" dirty="0" smtClean="0">
                <a:latin typeface="Book Antiqua" pitchFamily="18" charset="0"/>
              </a:rPr>
              <a:t>              -  Projektets strukturelle grænser   - og de </a:t>
            </a:r>
            <a:r>
              <a:rPr lang="da-DK" sz="2200" i="1" dirty="0" smtClean="0">
                <a:latin typeface="Book Antiqua" pitchFamily="18" charset="0"/>
              </a:rPr>
              <a:t>kvalitative</a:t>
            </a:r>
            <a:r>
              <a:rPr lang="da-DK" sz="2200" dirty="0" smtClean="0">
                <a:latin typeface="Book Antiqua" pitchFamily="18" charset="0"/>
              </a:rPr>
              <a:t> svar   </a:t>
            </a:r>
          </a:p>
          <a:p>
            <a:pPr>
              <a:buNone/>
            </a:pPr>
            <a:r>
              <a:rPr lang="da-DK" sz="2200" dirty="0" smtClean="0">
                <a:latin typeface="Book Antiqua" pitchFamily="18" charset="0"/>
              </a:rPr>
              <a:t>              -  De seneste årtiers reformbølgers konsekvenser</a:t>
            </a: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</a:t>
            </a:r>
            <a:endParaRPr lang="da-DK" sz="1400" dirty="0" smtClean="0">
              <a:latin typeface="Book Antiqu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</a:rPr>
              <a:t>Status:  Overleveret konsensus såvel som turbulens</a:t>
            </a:r>
            <a:br>
              <a:rPr lang="da-DK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>                           </a:t>
            </a:r>
            <a:r>
              <a:rPr lang="da-DK" dirty="0" smtClean="0">
                <a:latin typeface="Book Antiqua" pitchFamily="18" charset="0"/>
                <a:sym typeface="Wingdings" pitchFamily="2" charset="2"/>
              </a:rPr>
              <a:t> flertydighed men også bevægelighed 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latin typeface="Book Antiqua" pitchFamily="18" charset="0"/>
              </a:rPr>
              <a:t/>
            </a:r>
            <a:br>
              <a:rPr lang="da-DK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/>
            </a:r>
            <a:br>
              <a:rPr lang="da-DK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/>
            </a:r>
            <a:br>
              <a:rPr lang="da-DK" dirty="0" smtClean="0">
                <a:latin typeface="Book Antiqua" pitchFamily="18" charset="0"/>
              </a:rPr>
            </a:br>
            <a:r>
              <a:rPr lang="da-DK" sz="3300" b="1" dirty="0" smtClean="0">
                <a:latin typeface="Book Antiqua" pitchFamily="18" charset="0"/>
              </a:rPr>
              <a:t/>
            </a:r>
            <a:br>
              <a:rPr lang="da-DK" sz="3300" b="1" dirty="0" smtClean="0">
                <a:latin typeface="Book Antiqua" pitchFamily="18" charset="0"/>
              </a:rPr>
            </a:br>
            <a:r>
              <a:rPr lang="da-DK" sz="3800" b="1" dirty="0" smtClean="0">
                <a:latin typeface="Book Antiqua" pitchFamily="18" charset="0"/>
              </a:rPr>
              <a:t>Overordnede fokus på samfund og borger</a:t>
            </a:r>
            <a:r>
              <a:rPr lang="da-DK" sz="3300" b="1" dirty="0" smtClean="0">
                <a:latin typeface="Book Antiqua" pitchFamily="18" charset="0"/>
              </a:rPr>
              <a:t/>
            </a:r>
            <a:br>
              <a:rPr lang="da-DK" sz="3300" b="1" dirty="0" smtClean="0">
                <a:latin typeface="Book Antiqua" pitchFamily="18" charset="0"/>
              </a:rPr>
            </a:br>
            <a:endParaRPr lang="da-DK" sz="33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91264" cy="4464496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  <a:sym typeface="Wingdings" pitchFamily="2" charset="2"/>
              </a:rPr>
              <a:t>Afsæt:  Forestillinger om samfundet og mennesket        </a:t>
            </a:r>
            <a:endParaRPr lang="da-DK" dirty="0" smtClean="0">
              <a:latin typeface="Book Antiqu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da-DK" dirty="0" smtClean="0">
              <a:latin typeface="Book Antiqu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</a:rPr>
              <a:t>De tætte – ideologiske -  sammenhænge mellem  </a:t>
            </a:r>
            <a:br>
              <a:rPr lang="da-DK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>                      samfundsopfattelse og medborgerskab</a:t>
            </a:r>
          </a:p>
          <a:p>
            <a:pPr>
              <a:buNone/>
            </a:pPr>
            <a:endParaRPr lang="da-DK" dirty="0" smtClean="0">
              <a:latin typeface="Book Antiqu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da-DK" dirty="0" smtClean="0">
                <a:latin typeface="Book Antiqua" pitchFamily="18" charset="0"/>
              </a:rPr>
              <a:t> Forskudt normativt </a:t>
            </a:r>
            <a:r>
              <a:rPr lang="da-DK" dirty="0" err="1" smtClean="0">
                <a:latin typeface="Book Antiqua" pitchFamily="18" charset="0"/>
              </a:rPr>
              <a:t>spørgen</a:t>
            </a:r>
            <a:r>
              <a:rPr lang="da-DK" dirty="0" smtClean="0">
                <a:latin typeface="Book Antiqua" pitchFamily="18" charset="0"/>
              </a:rPr>
              <a:t>: 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Hvad giver dynamik og bevægelse?  </a:t>
            </a:r>
            <a:r>
              <a:rPr lang="da-DK" dirty="0" smtClean="0">
                <a:latin typeface="Book Antiqua" pitchFamily="18" charset="0"/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  <a:sym typeface="Wingdings" pitchFamily="2" charset="2"/>
              </a:rPr>
              <a:t>                                       </a:t>
            </a:r>
            <a:r>
              <a:rPr lang="da-DK" i="1" dirty="0" smtClean="0">
                <a:latin typeface="Book Antiqua" pitchFamily="18" charset="0"/>
                <a:sym typeface="Wingdings" pitchFamily="2" charset="2"/>
              </a:rPr>
              <a:t>”bæredygtighed og </a:t>
            </a:r>
            <a:r>
              <a:rPr lang="da-DK" i="1" dirty="0" err="1" smtClean="0">
                <a:latin typeface="Book Antiqua" pitchFamily="18" charset="0"/>
                <a:sym typeface="Wingdings" pitchFamily="2" charset="2"/>
              </a:rPr>
              <a:t>væredygtighed</a:t>
            </a:r>
            <a:r>
              <a:rPr lang="da-DK" i="1" dirty="0" smtClean="0">
                <a:latin typeface="Book Antiqua" pitchFamily="18" charset="0"/>
                <a:sym typeface="Wingdings" pitchFamily="2" charset="2"/>
              </a:rPr>
              <a:t>” </a:t>
            </a:r>
            <a:r>
              <a:rPr lang="da-DK" i="1" dirty="0" smtClean="0">
                <a:latin typeface="Book Antiqua" pitchFamily="18" charset="0"/>
              </a:rPr>
              <a:t>  </a:t>
            </a:r>
          </a:p>
          <a:p>
            <a:pPr>
              <a:buNone/>
            </a:pPr>
            <a:r>
              <a:rPr lang="da-DK" dirty="0" smtClean="0"/>
              <a:t>     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da-DK" sz="4000" b="1" dirty="0" smtClean="0">
                <a:latin typeface="Book Antiqua" pitchFamily="18" charset="0"/>
              </a:rPr>
              <a:t>Begrebet om velfærdsledelse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271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</a:t>
            </a:r>
            <a:endParaRPr lang="da-DK" sz="2400" dirty="0" smtClean="0">
              <a:latin typeface="Book Antiqua" pitchFamily="18" charset="0"/>
            </a:endParaRPr>
          </a:p>
          <a:p>
            <a:r>
              <a:rPr lang="da-DK" sz="2400" dirty="0" smtClean="0">
                <a:latin typeface="Book Antiqua" pitchFamily="18" charset="0"/>
              </a:rPr>
              <a:t> Begrebets opståen: Ide, logik, konsekvenser…..</a:t>
            </a:r>
          </a:p>
          <a:p>
            <a:endParaRPr lang="da-DK" sz="2400" dirty="0" smtClean="0">
              <a:latin typeface="Book Antiqua" pitchFamily="18" charset="0"/>
            </a:endParaRPr>
          </a:p>
          <a:p>
            <a:r>
              <a:rPr lang="da-DK" sz="2400" dirty="0" smtClean="0">
                <a:latin typeface="Book Antiqua" pitchFamily="18" charset="0"/>
              </a:rPr>
              <a:t>Afsæt i begrebets dobbeltbestemmelse</a:t>
            </a:r>
            <a:r>
              <a:rPr lang="da-DK" sz="1700" dirty="0" smtClean="0">
                <a:latin typeface="Book Antiqua" pitchFamily="18" charset="0"/>
              </a:rPr>
              <a:t>: </a:t>
            </a:r>
          </a:p>
          <a:p>
            <a:pPr>
              <a:buNone/>
            </a:pPr>
            <a:r>
              <a:rPr lang="da-DK" sz="2400" dirty="0" smtClean="0">
                <a:latin typeface="Book Antiqua" pitchFamily="18" charset="0"/>
              </a:rPr>
              <a:t>      1) Den generelle velfærdsfremme</a:t>
            </a:r>
          </a:p>
          <a:p>
            <a:pPr>
              <a:buNone/>
            </a:pPr>
            <a:r>
              <a:rPr lang="da-DK" sz="2400" dirty="0" smtClean="0">
                <a:latin typeface="Book Antiqua" pitchFamily="18" charset="0"/>
              </a:rPr>
              <a:t>      2) Ledelse af den måde velfærd implementeres på    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1: </a:t>
            </a:r>
            <a:r>
              <a:rPr lang="da-DK" i="1" dirty="0" smtClean="0">
                <a:latin typeface="Book Antiqua" pitchFamily="18" charset="0"/>
              </a:rPr>
              <a:t>Den generelle velfærdsfremme </a:t>
            </a:r>
            <a:r>
              <a:rPr lang="da-DK" dirty="0" smtClean="0">
                <a:latin typeface="Book Antiqua" pitchFamily="18" charset="0"/>
              </a:rPr>
              <a:t>- et </a:t>
            </a:r>
            <a:r>
              <a:rPr lang="da-DK" dirty="0" smtClean="0">
                <a:latin typeface="Book Antiqua" pitchFamily="18" charset="0"/>
                <a:sym typeface="Wingdings" pitchFamily="2" charset="2"/>
              </a:rPr>
              <a:t>politisk projekt:</a:t>
            </a:r>
          </a:p>
          <a:p>
            <a:pPr>
              <a:buNone/>
            </a:pP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>                  -  Det offentlige som normativ instans </a:t>
            </a:r>
            <a:br>
              <a:rPr lang="da-DK" sz="2200" dirty="0" smtClean="0">
                <a:latin typeface="Book Antiqua" pitchFamily="18" charset="0"/>
                <a:sym typeface="Wingdings" pitchFamily="2" charset="2"/>
              </a:rPr>
            </a:br>
            <a:r>
              <a:rPr lang="da-DK" sz="2200" i="1" dirty="0" smtClean="0">
                <a:latin typeface="Book Antiqua" pitchFamily="18" charset="0"/>
                <a:sym typeface="Wingdings" pitchFamily="2" charset="2"/>
              </a:rPr>
              <a:t>                                i samspil med</a:t>
            </a: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/>
            </a:r>
            <a:br>
              <a:rPr lang="da-DK" sz="2200" dirty="0" smtClean="0">
                <a:latin typeface="Book Antiqua" pitchFamily="18" charset="0"/>
                <a:sym typeface="Wingdings" pitchFamily="2" charset="2"/>
              </a:rPr>
            </a:b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>              -  Enhver borgers –mulige og </a:t>
            </a:r>
            <a:r>
              <a:rPr lang="da-DK" sz="2200" dirty="0" err="1" smtClean="0">
                <a:latin typeface="Book Antiqua" pitchFamily="18" charset="0"/>
                <a:sym typeface="Wingdings" pitchFamily="2" charset="2"/>
              </a:rPr>
              <a:t>reelle-</a:t>
            </a: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> indsats i civilsamfundet</a:t>
            </a:r>
            <a:r>
              <a:rPr lang="da-DK" dirty="0" smtClean="0">
                <a:latin typeface="Book Antiqua" pitchFamily="18" charset="0"/>
                <a:sym typeface="Wingdings" pitchFamily="2" charset="2"/>
              </a:rPr>
              <a:t>  </a:t>
            </a:r>
          </a:p>
          <a:p>
            <a:pPr>
              <a:buNone/>
            </a:pPr>
            <a:endParaRPr lang="da-DK" dirty="0" smtClean="0">
              <a:latin typeface="Book Antiqua" pitchFamily="18" charset="0"/>
              <a:sym typeface="Wingdings" pitchFamily="2" charset="2"/>
            </a:endParaRPr>
          </a:p>
          <a:p>
            <a:r>
              <a:rPr lang="da-DK" dirty="0" smtClean="0">
                <a:latin typeface="Book Antiqua" pitchFamily="18" charset="0"/>
                <a:sym typeface="Wingdings" pitchFamily="2" charset="2"/>
              </a:rPr>
              <a:t> Det offentliges selvforståelse:</a:t>
            </a:r>
          </a:p>
          <a:p>
            <a:pPr>
              <a:buNone/>
            </a:pP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>            -  den sproglige praksis´ dynamik og betydninger</a:t>
            </a:r>
          </a:p>
          <a:p>
            <a:pPr>
              <a:buNone/>
            </a:pPr>
            <a:r>
              <a:rPr lang="da-DK" sz="2200" dirty="0" smtClean="0">
                <a:latin typeface="Book Antiqua" pitchFamily="18" charset="0"/>
                <a:sym typeface="Wingdings" pitchFamily="2" charset="2"/>
              </a:rPr>
              <a:t>            -  værdier og ”det gode liv”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b="1" dirty="0" smtClean="0">
                <a:latin typeface="Book Antiqua" pitchFamily="18" charset="0"/>
              </a:rPr>
              <a:t>Vejen mod en definition af velfærdsledelse</a:t>
            </a:r>
            <a:endParaRPr lang="da-DK" sz="3200" b="1" dirty="0">
              <a:latin typeface="Book Antiqua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752528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>
                <a:latin typeface="Book Antiqua" pitchFamily="18" charset="0"/>
              </a:rPr>
              <a:t>I)   H</a:t>
            </a:r>
            <a:r>
              <a:rPr lang="da-DK" i="1" dirty="0" smtClean="0">
                <a:latin typeface="Book Antiqua" pitchFamily="18" charset="0"/>
              </a:rPr>
              <a:t>istorisk tilgang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- Helheden af form og indhold 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- </a:t>
            </a:r>
            <a:r>
              <a:rPr lang="da-DK" i="1" dirty="0" smtClean="0">
                <a:latin typeface="Book Antiqua" pitchFamily="18" charset="0"/>
              </a:rPr>
              <a:t>Værdiernes værdi</a:t>
            </a:r>
            <a:r>
              <a:rPr lang="da-DK" dirty="0" smtClean="0">
                <a:latin typeface="Book Antiqua" pitchFamily="18" charset="0"/>
              </a:rPr>
              <a:t>: værdier og praksis</a:t>
            </a:r>
            <a:br>
              <a:rPr lang="da-DK" dirty="0" smtClean="0">
                <a:latin typeface="Book Antiqua" pitchFamily="18" charset="0"/>
              </a:rPr>
            </a:br>
            <a:endParaRPr lang="da-DK" dirty="0" smtClean="0">
              <a:latin typeface="Book Antiqua" pitchFamily="18" charset="0"/>
            </a:endParaRPr>
          </a:p>
          <a:p>
            <a:r>
              <a:rPr lang="da-DK" dirty="0" smtClean="0">
                <a:latin typeface="Book Antiqua" pitchFamily="18" charset="0"/>
              </a:rPr>
              <a:t>II)  N</a:t>
            </a:r>
            <a:r>
              <a:rPr lang="da-DK" i="1" dirty="0" smtClean="0">
                <a:latin typeface="Book Antiqua" pitchFamily="18" charset="0"/>
              </a:rPr>
              <a:t>ormativ tilgang</a:t>
            </a:r>
          </a:p>
          <a:p>
            <a:pPr>
              <a:buNone/>
            </a:pPr>
            <a:r>
              <a:rPr lang="da-DK" i="1" dirty="0" smtClean="0">
                <a:latin typeface="Book Antiqua" pitchFamily="18" charset="0"/>
              </a:rPr>
              <a:t>           - </a:t>
            </a:r>
            <a:r>
              <a:rPr lang="da-DK" dirty="0" smtClean="0">
                <a:latin typeface="Book Antiqua" pitchFamily="18" charset="0"/>
              </a:rPr>
              <a:t>Innovation i en </a:t>
            </a:r>
            <a:r>
              <a:rPr lang="da-DK" i="1" dirty="0" smtClean="0">
                <a:latin typeface="Book Antiqua" pitchFamily="18" charset="0"/>
              </a:rPr>
              <a:t>offentlig</a:t>
            </a:r>
            <a:r>
              <a:rPr lang="da-DK" dirty="0" smtClean="0">
                <a:latin typeface="Book Antiqua" pitchFamily="18" charset="0"/>
              </a:rPr>
              <a:t> kontekst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- Åben </a:t>
            </a:r>
            <a:r>
              <a:rPr lang="da-DK" dirty="0">
                <a:latin typeface="Book Antiqua" pitchFamily="18" charset="0"/>
              </a:rPr>
              <a:t>d</a:t>
            </a:r>
            <a:r>
              <a:rPr lang="da-DK" dirty="0" smtClean="0">
                <a:latin typeface="Book Antiqua" pitchFamily="18" charset="0"/>
              </a:rPr>
              <a:t>iagnostik af etiske identitet, rum og grænser</a:t>
            </a:r>
            <a:r>
              <a:rPr lang="da-DK" u="sng" dirty="0" smtClean="0">
                <a:latin typeface="Book Antiqua" pitchFamily="18" charset="0"/>
              </a:rPr>
              <a:t/>
            </a:r>
            <a:br>
              <a:rPr lang="da-DK" u="sng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> </a:t>
            </a:r>
          </a:p>
          <a:p>
            <a:r>
              <a:rPr lang="da-DK" dirty="0" smtClean="0">
                <a:latin typeface="Book Antiqua" pitchFamily="18" charset="0"/>
              </a:rPr>
              <a:t>III) </a:t>
            </a:r>
            <a:r>
              <a:rPr lang="da-DK" i="1" dirty="0" smtClean="0">
                <a:latin typeface="Book Antiqua" pitchFamily="18" charset="0"/>
              </a:rPr>
              <a:t>Operativ tilgang   </a:t>
            </a:r>
            <a:r>
              <a:rPr lang="da-DK" sz="1900" b="1" dirty="0" smtClean="0">
                <a:latin typeface="Book Antiqua" pitchFamily="18" charset="0"/>
              </a:rPr>
              <a:t>(2: Ledelse af implementering)</a:t>
            </a:r>
          </a:p>
          <a:p>
            <a:pPr>
              <a:buNone/>
            </a:pPr>
            <a:r>
              <a:rPr lang="da-DK" dirty="0" smtClean="0">
                <a:latin typeface="Book Antiqua" pitchFamily="18" charset="0"/>
              </a:rPr>
              <a:t>           - Kortlægninger af dannelser, erfaringer og </a:t>
            </a:r>
            <a:br>
              <a:rPr lang="da-DK" dirty="0" smtClean="0">
                <a:latin typeface="Book Antiqua" pitchFamily="18" charset="0"/>
              </a:rPr>
            </a:br>
            <a:r>
              <a:rPr lang="da-DK" dirty="0" smtClean="0">
                <a:latin typeface="Book Antiqua" pitchFamily="18" charset="0"/>
              </a:rPr>
              <a:t>                                                                    konsekvenser</a:t>
            </a:r>
          </a:p>
          <a:p>
            <a:pPr>
              <a:buNone/>
            </a:pPr>
            <a:r>
              <a:rPr lang="da-DK" dirty="0" smtClean="0"/>
              <a:t>          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2362274"/>
          </a:xfrm>
        </p:spPr>
        <p:txBody>
          <a:bodyPr>
            <a:noAutofit/>
          </a:bodyPr>
          <a:lstStyle/>
          <a:p>
            <a:pPr algn="ctr"/>
            <a:r>
              <a:rPr lang="da-DK" sz="3200" dirty="0" smtClean="0">
                <a:latin typeface="Book Antiqua" pitchFamily="18" charset="0"/>
              </a:rPr>
              <a:t>        En arbejdsdefinition af velfærdsledelse</a:t>
            </a:r>
            <a:r>
              <a:rPr lang="da-DK" sz="3600" dirty="0" smtClean="0">
                <a:latin typeface="Book Antiqua" pitchFamily="18" charset="0"/>
              </a:rPr>
              <a:t/>
            </a:r>
            <a:br>
              <a:rPr lang="da-DK" sz="3600" dirty="0" smtClean="0">
                <a:latin typeface="Book Antiqua" pitchFamily="18" charset="0"/>
              </a:rPr>
            </a:br>
            <a:r>
              <a:rPr lang="da-DK" sz="1800" dirty="0" smtClean="0">
                <a:latin typeface="Book Antiqua" pitchFamily="18" charset="0"/>
              </a:rPr>
              <a:t> </a:t>
            </a:r>
            <a:br>
              <a:rPr lang="da-DK" sz="1800" dirty="0" smtClean="0">
                <a:latin typeface="Book Antiqua" pitchFamily="18" charset="0"/>
              </a:rPr>
            </a:br>
            <a:r>
              <a:rPr lang="da-DK" sz="3600" dirty="0" smtClean="0">
                <a:latin typeface="Book Antiqua" pitchFamily="18" charset="0"/>
              </a:rPr>
              <a:t/>
            </a:r>
            <a:br>
              <a:rPr lang="da-DK" sz="3600" dirty="0" smtClean="0">
                <a:latin typeface="Book Antiqua" pitchFamily="18" charset="0"/>
              </a:rPr>
            </a:br>
            <a:endParaRPr lang="da-DK" sz="3600" b="1" dirty="0">
              <a:latin typeface="Book Antiqua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2200" i="1" dirty="0" smtClean="0">
                <a:latin typeface="Book Antiqua" pitchFamily="18" charset="0"/>
              </a:rPr>
              <a:t>    </a:t>
            </a:r>
            <a:r>
              <a:rPr lang="da-DK" sz="2000" i="1" dirty="0" smtClean="0">
                <a:latin typeface="Book Antiqua" pitchFamily="18" charset="0"/>
              </a:rPr>
              <a:t>En prisme af historisk, normativ og operativ tilganges bestemmelser af den samlede - og </a:t>
            </a:r>
            <a:r>
              <a:rPr lang="da-DK" sz="2000" i="1" dirty="0" err="1" smtClean="0">
                <a:latin typeface="Book Antiqua" pitchFamily="18" charset="0"/>
              </a:rPr>
              <a:t>samlende-</a:t>
            </a:r>
            <a:r>
              <a:rPr lang="da-DK" sz="2000" i="1" dirty="0" smtClean="0">
                <a:latin typeface="Book Antiqua" pitchFamily="18" charset="0"/>
              </a:rPr>
              <a:t> bestræbelse sig på at koordinere det civile samfunds  </a:t>
            </a:r>
            <a:r>
              <a:rPr lang="da-DK" sz="2000" i="1" dirty="0" err="1" smtClean="0">
                <a:latin typeface="Book Antiqua" pitchFamily="18" charset="0"/>
              </a:rPr>
              <a:t>revitalisering</a:t>
            </a:r>
            <a:r>
              <a:rPr lang="da-DK" sz="2000" i="1" dirty="0" smtClean="0">
                <a:latin typeface="Book Antiqua" pitchFamily="18" charset="0"/>
              </a:rPr>
              <a:t> med det offentliges implementering af sit værdikompleks  </a:t>
            </a:r>
          </a:p>
          <a:p>
            <a:pPr>
              <a:buNone/>
            </a:pPr>
            <a:r>
              <a:rPr lang="da-DK" sz="2000" i="1" dirty="0" smtClean="0">
                <a:latin typeface="Book Antiqua" pitchFamily="18" charset="0"/>
              </a:rPr>
              <a:t>                             </a:t>
            </a: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                                             Den overordnede ide i                </a:t>
            </a:r>
            <a:br>
              <a:rPr lang="da-DK" sz="1800" dirty="0" smtClean="0">
                <a:latin typeface="Book Antiqua" pitchFamily="18" charset="0"/>
              </a:rPr>
            </a:br>
            <a:r>
              <a:rPr lang="da-DK" sz="1800" dirty="0" smtClean="0">
                <a:latin typeface="Book Antiqua" pitchFamily="18" charset="0"/>
              </a:rPr>
              <a:t>                              historiske impuls </a:t>
            </a:r>
            <a:r>
              <a:rPr lang="da-DK" sz="1800" dirty="0" smtClean="0">
                <a:latin typeface="Book Antiqua" pitchFamily="18" charset="0"/>
                <a:sym typeface="Wingdings" pitchFamily="2" charset="2"/>
              </a:rPr>
              <a:t></a:t>
            </a:r>
            <a:r>
              <a:rPr lang="da-DK" sz="1800" dirty="0" smtClean="0">
                <a:latin typeface="Book Antiqua" pitchFamily="18" charset="0"/>
              </a:rPr>
              <a:t> nutidige kontekst</a:t>
            </a:r>
          </a:p>
          <a:p>
            <a:pPr>
              <a:buNone/>
            </a:pPr>
            <a:endParaRPr lang="da-DK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   </a:t>
            </a: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                        Rationalers		           Anvendt</a:t>
            </a: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                    vægtning                                                      filosofisk</a:t>
            </a: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                og helhed                                                                  antropologi</a:t>
            </a:r>
          </a:p>
          <a:p>
            <a:pPr>
              <a:buNone/>
            </a:pPr>
            <a:endParaRPr lang="da-DK" sz="1800" dirty="0" smtClean="0">
              <a:latin typeface="Book Antiqua" pitchFamily="18" charset="0"/>
            </a:endParaRPr>
          </a:p>
          <a:p>
            <a:pPr>
              <a:buNone/>
            </a:pPr>
            <a:endParaRPr lang="da-DK" sz="1800" dirty="0" smtClean="0">
              <a:latin typeface="Book Antiqua" pitchFamily="18" charset="0"/>
            </a:endParaRPr>
          </a:p>
          <a:p>
            <a:pPr>
              <a:buNone/>
            </a:pPr>
            <a:endParaRPr lang="da-DK" sz="1800" dirty="0" smtClean="0">
              <a:latin typeface="Book Antiqua" pitchFamily="18" charset="0"/>
            </a:endParaRPr>
          </a:p>
          <a:p>
            <a:pPr>
              <a:buNone/>
            </a:pPr>
            <a:endParaRPr lang="da-DK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da-DK" sz="1800" dirty="0" smtClean="0">
                <a:latin typeface="Book Antiqua" pitchFamily="18" charset="0"/>
              </a:rPr>
              <a:t>    Offentlige værdikompleks                                                    Den bårne ledelse</a:t>
            </a:r>
            <a:endParaRPr lang="da-DK" sz="1800" dirty="0">
              <a:latin typeface="Book Antiqua" pitchFamily="18" charset="0"/>
            </a:endParaRPr>
          </a:p>
        </p:txBody>
      </p:sp>
      <p:sp>
        <p:nvSpPr>
          <p:cNvPr id="4" name="Ligebenet trekant 3"/>
          <p:cNvSpPr/>
          <p:nvPr/>
        </p:nvSpPr>
        <p:spPr>
          <a:xfrm>
            <a:off x="1547664" y="3429000"/>
            <a:ext cx="5472608" cy="273630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>
                <a:latin typeface="Book Antiqua" pitchFamily="18" charset="0"/>
              </a:rPr>
              <a:t>Velfærdsledelse</a:t>
            </a:r>
          </a:p>
        </p:txBody>
      </p:sp>
      <p:cxnSp>
        <p:nvCxnSpPr>
          <p:cNvPr id="6" name="Lige pilforbindelse 5"/>
          <p:cNvCxnSpPr/>
          <p:nvPr/>
        </p:nvCxnSpPr>
        <p:spPr>
          <a:xfrm flipH="1">
            <a:off x="1438660" y="3429000"/>
            <a:ext cx="2664296" cy="266429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4572000" y="3429000"/>
            <a:ext cx="2736304" cy="27363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>
            <a:off x="3347864" y="6453336"/>
            <a:ext cx="252028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Book Antiqua" pitchFamily="18" charset="0"/>
              </a:rPr>
              <a:t>Sammenfatning af velfærdsledelse og vores tema</a:t>
            </a:r>
            <a:endParaRPr lang="da-DK" sz="2800" dirty="0">
              <a:latin typeface="Book Antiqua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2636912"/>
            <a:ext cx="8712968" cy="3960440"/>
          </a:xfrm>
        </p:spPr>
        <p:txBody>
          <a:bodyPr>
            <a:noAutofit/>
          </a:bodyPr>
          <a:lstStyle/>
          <a:p>
            <a:r>
              <a:rPr lang="da-DK" sz="2200" b="1" dirty="0">
                <a:latin typeface="Book Antiqua" pitchFamily="18" charset="0"/>
              </a:rPr>
              <a:t> </a:t>
            </a:r>
            <a:r>
              <a:rPr lang="da-DK" sz="2200" b="1" dirty="0" err="1" smtClean="0">
                <a:latin typeface="Book Antiqua" pitchFamily="18" charset="0"/>
              </a:rPr>
              <a:t>Insistens</a:t>
            </a:r>
            <a:r>
              <a:rPr lang="da-DK" sz="2200" b="1" dirty="0" smtClean="0">
                <a:latin typeface="Book Antiqua" pitchFamily="18" charset="0"/>
              </a:rPr>
              <a:t> på genvinding af </a:t>
            </a:r>
            <a:endParaRPr lang="da-DK" sz="2200" b="1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da-DK" sz="2200" b="1" dirty="0" smtClean="0">
                <a:latin typeface="Book Antiqua" pitchFamily="18" charset="0"/>
              </a:rPr>
              <a:t>                                             det offentliges normative indflydelse-</a:t>
            </a:r>
            <a:r>
              <a:rPr lang="da-DK" sz="2200" b="1" dirty="0">
                <a:latin typeface="Book Antiqua" pitchFamily="18" charset="0"/>
              </a:rPr>
              <a:t>!</a:t>
            </a:r>
            <a:br>
              <a:rPr lang="da-DK" sz="2200" b="1" dirty="0">
                <a:latin typeface="Book Antiqua" pitchFamily="18" charset="0"/>
              </a:rPr>
            </a:br>
            <a:endParaRPr lang="da-DK" sz="2400" b="1" dirty="0" smtClean="0">
              <a:latin typeface="Book Antiqua" pitchFamily="18" charset="0"/>
            </a:endParaRPr>
          </a:p>
          <a:p>
            <a:r>
              <a:rPr lang="da-DK" sz="2200" b="1" dirty="0" smtClean="0">
                <a:latin typeface="Book Antiqua" pitchFamily="18" charset="0"/>
              </a:rPr>
              <a:t>  Implementering af </a:t>
            </a:r>
            <a:r>
              <a:rPr lang="da-DK" sz="2200" b="1" dirty="0">
                <a:latin typeface="Book Antiqua" pitchFamily="18" charset="0"/>
              </a:rPr>
              <a:t>nye alliancer med </a:t>
            </a:r>
            <a:endParaRPr lang="da-DK" sz="2200" b="1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da-DK" sz="2200" b="1" dirty="0" smtClean="0">
                <a:latin typeface="Book Antiqua" pitchFamily="18" charset="0"/>
              </a:rPr>
              <a:t>                                                                    revitaliserede civilsamfund</a:t>
            </a:r>
          </a:p>
          <a:p>
            <a:pPr marL="0" indent="0">
              <a:buNone/>
            </a:pPr>
            <a:endParaRPr lang="da-DK" sz="2200" b="1" dirty="0" smtClean="0">
              <a:latin typeface="Book Antiqua" pitchFamily="18" charset="0"/>
            </a:endParaRPr>
          </a:p>
          <a:p>
            <a:r>
              <a:rPr lang="da-DK" sz="2200" b="1" dirty="0" smtClean="0">
                <a:latin typeface="Book Antiqua" pitchFamily="18" charset="0"/>
              </a:rPr>
              <a:t>  Kvalificeret tillid er </a:t>
            </a:r>
            <a:r>
              <a:rPr lang="da-DK" sz="2200" b="1" dirty="0">
                <a:latin typeface="Book Antiqua" pitchFamily="18" charset="0"/>
              </a:rPr>
              <a:t>billigere end kontrol </a:t>
            </a:r>
            <a:r>
              <a:rPr lang="da-DK" sz="2200" b="1" dirty="0" smtClean="0">
                <a:latin typeface="Book Antiqua" pitchFamily="18" charset="0"/>
              </a:rPr>
              <a:t> - </a:t>
            </a:r>
            <a:br>
              <a:rPr lang="da-DK" sz="2200" b="1" dirty="0" smtClean="0">
                <a:latin typeface="Book Antiqua" pitchFamily="18" charset="0"/>
              </a:rPr>
            </a:br>
            <a:r>
              <a:rPr lang="da-DK" sz="2200" b="1" dirty="0" smtClean="0">
                <a:latin typeface="Book Antiqua" pitchFamily="18" charset="0"/>
              </a:rPr>
              <a:t>                                                            og den er meningsdannende-!</a:t>
            </a:r>
          </a:p>
          <a:p>
            <a:pPr marL="0" indent="0">
              <a:buNone/>
            </a:pPr>
            <a:endParaRPr lang="da-DK" sz="2200" b="1" dirty="0" smtClean="0">
              <a:latin typeface="Book Antiqua" pitchFamily="18" charset="0"/>
            </a:endParaRPr>
          </a:p>
          <a:p>
            <a:endParaRPr lang="da-DK" sz="2000" dirty="0" smtClean="0">
              <a:latin typeface="Book Antiqua" pitchFamily="18" charset="0"/>
            </a:endParaRPr>
          </a:p>
          <a:p>
            <a:pPr marL="0" indent="0">
              <a:buNone/>
            </a:pPr>
            <a:endParaRPr lang="da-DK" sz="20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Book Antiqua" pitchFamily="18" charset="0"/>
              </a:rPr>
              <a:t>   </a:t>
            </a:r>
          </a:p>
          <a:p>
            <a:pPr>
              <a:buNone/>
            </a:pPr>
            <a:r>
              <a:rPr lang="da-DK" sz="2000" dirty="0">
                <a:latin typeface="Book Antiqua" pitchFamily="18" charset="0"/>
              </a:rPr>
              <a:t> </a:t>
            </a:r>
            <a:r>
              <a:rPr lang="da-DK" sz="2000" dirty="0" smtClean="0">
                <a:latin typeface="Book Antiqua" pitchFamily="18" charset="0"/>
              </a:rPr>
              <a:t>  </a:t>
            </a:r>
          </a:p>
          <a:p>
            <a:pPr>
              <a:buNone/>
            </a:pPr>
            <a:endParaRPr lang="da-DK" sz="2000" dirty="0" smtClean="0">
              <a:latin typeface="Book Antiqua" pitchFamily="18" charset="0"/>
            </a:endParaRPr>
          </a:p>
          <a:p>
            <a:pPr>
              <a:buNone/>
            </a:pPr>
            <a:r>
              <a:rPr lang="da-DK" sz="2000" dirty="0" smtClean="0">
                <a:latin typeface="Book Antiqua" pitchFamily="18" charset="0"/>
              </a:rPr>
              <a:t>     -</a:t>
            </a:r>
          </a:p>
          <a:p>
            <a:pPr>
              <a:buNone/>
            </a:pPr>
            <a:r>
              <a:rPr lang="da-DK" sz="2000" i="1" dirty="0" smtClean="0">
                <a:latin typeface="Book Antiqua" pitchFamily="18" charset="0"/>
              </a:rPr>
              <a:t>         </a:t>
            </a:r>
          </a:p>
          <a:p>
            <a:pPr>
              <a:buNone/>
            </a:pPr>
            <a:r>
              <a:rPr lang="da-DK" sz="2000" i="1" dirty="0" smtClean="0">
                <a:latin typeface="Book Antiqua" pitchFamily="18" charset="0"/>
              </a:rPr>
              <a:t> </a:t>
            </a:r>
            <a:endParaRPr lang="da-DK" sz="2000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200</Words>
  <Application>Microsoft Office PowerPoint</Application>
  <PresentationFormat>Skærmshow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Forløb</vt:lpstr>
      <vt:lpstr>Et bud på velfærdsledelse   - trædesten og perspektiver v/ Jørgen Rasmussen, filosof</vt:lpstr>
      <vt:lpstr>    Velfærd som normativ tanke</vt:lpstr>
      <vt:lpstr>    Overordnede fokus på samfund og borger </vt:lpstr>
      <vt:lpstr>Begrebet om velfærdsledelse</vt:lpstr>
      <vt:lpstr>Vejen mod en definition af velfærdsledelse</vt:lpstr>
      <vt:lpstr>        En arbejdsdefinition af velfærdsledelse    </vt:lpstr>
      <vt:lpstr>Sammenfatning af velfærdsledelse og vores tema</vt:lpstr>
    </vt:vector>
  </TitlesOfParts>
  <Company>Slagelse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Velfærdsledelse  og etisk BUM-model - trædesten og perspektiver</dc:title>
  <dc:creator>Jørgen Rasmussen</dc:creator>
  <cp:lastModifiedBy>Anne Hollbaum</cp:lastModifiedBy>
  <cp:revision>42</cp:revision>
  <dcterms:created xsi:type="dcterms:W3CDTF">2013-06-10T07:21:01Z</dcterms:created>
  <dcterms:modified xsi:type="dcterms:W3CDTF">2013-06-27T11:02:33Z</dcterms:modified>
</cp:coreProperties>
</file>