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397" r:id="rId2"/>
    <p:sldId id="257" r:id="rId3"/>
    <p:sldId id="396" r:id="rId4"/>
    <p:sldId id="393" r:id="rId5"/>
    <p:sldId id="381" r:id="rId6"/>
    <p:sldId id="398" r:id="rId7"/>
    <p:sldId id="390" r:id="rId8"/>
    <p:sldId id="391" r:id="rId9"/>
    <p:sldId id="292" r:id="rId10"/>
    <p:sldId id="328" r:id="rId11"/>
    <p:sldId id="329" r:id="rId12"/>
    <p:sldId id="331" r:id="rId13"/>
    <p:sldId id="332" r:id="rId14"/>
    <p:sldId id="369" r:id="rId15"/>
    <p:sldId id="265" r:id="rId16"/>
    <p:sldId id="394" r:id="rId17"/>
    <p:sldId id="307" r:id="rId18"/>
    <p:sldId id="395" r:id="rId19"/>
    <p:sldId id="373" r:id="rId20"/>
    <p:sldId id="350" r:id="rId21"/>
    <p:sldId id="351" r:id="rId22"/>
    <p:sldId id="385" r:id="rId23"/>
    <p:sldId id="387" r:id="rId24"/>
    <p:sldId id="389" r:id="rId25"/>
    <p:sldId id="365" r:id="rId26"/>
    <p:sldId id="386" r:id="rId27"/>
  </p:sldIdLst>
  <p:sldSz cx="9144000" cy="6858000" type="screen4x3"/>
  <p:notesSz cx="6858000" cy="9144000"/>
  <p:defaultTextStyle>
    <a:defPPr>
      <a:defRPr lang="da-DK"/>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112" autoAdjust="0"/>
  </p:normalViewPr>
  <p:slideViewPr>
    <p:cSldViewPr>
      <p:cViewPr varScale="1">
        <p:scale>
          <a:sx n="85" d="100"/>
          <a:sy n="85" d="100"/>
        </p:scale>
        <p:origin x="-112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da-DK"/>
          </a:p>
        </p:txBody>
      </p:sp>
      <p:sp>
        <p:nvSpPr>
          <p:cNvPr id="3" name="Pladsholder til dato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EB58B243-5364-41B2-AD01-A95FBCD2DFE9}" type="datetimeFigureOut">
              <a:rPr lang="da-DK"/>
              <a:pPr>
                <a:defRPr/>
              </a:pPr>
              <a:t>10-04-2013</a:t>
            </a:fld>
            <a:endParaRPr lang="da-DK"/>
          </a:p>
        </p:txBody>
      </p:sp>
      <p:sp>
        <p:nvSpPr>
          <p:cNvPr id="4" name="Pladsholder til diasbille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da-DK" noProof="0" smtClean="0"/>
          </a:p>
        </p:txBody>
      </p:sp>
      <p:sp>
        <p:nvSpPr>
          <p:cNvPr id="5" name="Pladsholder til no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a-DK" noProof="0" smtClean="0"/>
              <a:t>Klik for at redigere typografi i masteren</a:t>
            </a:r>
          </a:p>
          <a:p>
            <a:pPr lvl="1"/>
            <a:r>
              <a:rPr lang="da-DK" noProof="0" smtClean="0"/>
              <a:t>Andet niveau</a:t>
            </a:r>
          </a:p>
          <a:p>
            <a:pPr lvl="2"/>
            <a:r>
              <a:rPr lang="da-DK" noProof="0" smtClean="0"/>
              <a:t>Tredje niveau</a:t>
            </a:r>
          </a:p>
          <a:p>
            <a:pPr lvl="3"/>
            <a:r>
              <a:rPr lang="da-DK" noProof="0" smtClean="0"/>
              <a:t>Fjerde niveau</a:t>
            </a:r>
          </a:p>
          <a:p>
            <a:pPr lvl="4"/>
            <a:r>
              <a:rPr lang="da-DK" noProof="0" smtClean="0"/>
              <a:t>Femte niveau</a:t>
            </a:r>
          </a:p>
        </p:txBody>
      </p:sp>
      <p:sp>
        <p:nvSpPr>
          <p:cNvPr id="6" name="Pladsholder til sidefod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da-DK"/>
          </a:p>
        </p:txBody>
      </p:sp>
      <p:sp>
        <p:nvSpPr>
          <p:cNvPr id="7" name="Pladsholder til dias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7B4F3FDC-26BF-4A0E-9041-9D16D0FDAC4A}" type="slidenum">
              <a:rPr lang="da-DK"/>
              <a:pPr>
                <a:defRPr/>
              </a:pPr>
              <a:t>‹nr.›</a:t>
            </a:fld>
            <a:endParaRPr lang="da-DK"/>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Pladsholder til diasbillede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33795" name="Pladsholder til no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a-DK" smtClean="0"/>
          </a:p>
        </p:txBody>
      </p:sp>
      <p:sp>
        <p:nvSpPr>
          <p:cNvPr id="27652" name="Pladsholder til dias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5E15A44-5FBC-472E-A756-4CED1B17AC98}" type="slidenum">
              <a:rPr lang="da-DK" smtClean="0"/>
              <a:pPr fontAlgn="base">
                <a:spcBef>
                  <a:spcPct val="0"/>
                </a:spcBef>
                <a:spcAft>
                  <a:spcPct val="0"/>
                </a:spcAft>
                <a:defRPr/>
              </a:pPr>
              <a:t>1</a:t>
            </a:fld>
            <a:endParaRPr lang="da-DK"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Pladsholder til diasbillede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44035" name="Pladsholder til no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a-DK" smtClean="0"/>
          </a:p>
        </p:txBody>
      </p:sp>
      <p:sp>
        <p:nvSpPr>
          <p:cNvPr id="31748" name="Pladsholder til diasnumm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39AAB337-07D3-43C8-9C45-79A804C9ED62}" type="slidenum">
              <a:rPr lang="da-DK" sz="1200">
                <a:latin typeface="+mn-lt"/>
                <a:cs typeface="+mn-cs"/>
              </a:rPr>
              <a:pPr algn="r">
                <a:defRPr/>
              </a:pPr>
              <a:t>10</a:t>
            </a:fld>
            <a:endParaRPr lang="da-DK" sz="1200">
              <a:latin typeface="+mn-lt"/>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Pladsholder til diasbillede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45059" name="Pladsholder til not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da-DK" smtClean="0"/>
          </a:p>
        </p:txBody>
      </p:sp>
      <p:sp>
        <p:nvSpPr>
          <p:cNvPr id="45060" name="Pladsholder til diasnummer 3"/>
          <p:cNvSpPr txBox="1">
            <a:spLocks noGrp="1"/>
          </p:cNvSpPr>
          <p:nvPr/>
        </p:nvSpPr>
        <p:spPr bwMode="auto">
          <a:xfrm>
            <a:off x="3886200" y="8685213"/>
            <a:ext cx="2970213" cy="457200"/>
          </a:xfrm>
          <a:prstGeom prst="rect">
            <a:avLst/>
          </a:prstGeom>
          <a:noFill/>
          <a:ln w="9525">
            <a:noFill/>
            <a:miter lim="800000"/>
            <a:headEnd/>
            <a:tailEnd/>
          </a:ln>
        </p:spPr>
        <p:txBody>
          <a:bodyPr lIns="92399" tIns="46199" rIns="92399" bIns="46199" anchor="b"/>
          <a:lstStyle/>
          <a:p>
            <a:pPr algn="r"/>
            <a:fld id="{9AFF1C6D-8DE8-479E-B631-1C473D1CA188}" type="slidenum">
              <a:rPr lang="da-DK" sz="1200"/>
              <a:pPr algn="r"/>
              <a:t>11</a:t>
            </a:fld>
            <a:endParaRPr lang="da-DK"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Pladsholder til diasbillede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46083" name="Pladsholder til no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a-DK" smtClean="0"/>
          </a:p>
        </p:txBody>
      </p:sp>
      <p:sp>
        <p:nvSpPr>
          <p:cNvPr id="46084" name="Pladsholder til diasnummer 3"/>
          <p:cNvSpPr txBox="1">
            <a:spLocks noGrp="1"/>
          </p:cNvSpPr>
          <p:nvPr/>
        </p:nvSpPr>
        <p:spPr bwMode="auto">
          <a:xfrm>
            <a:off x="3886200" y="8685213"/>
            <a:ext cx="2970213" cy="457200"/>
          </a:xfrm>
          <a:prstGeom prst="rect">
            <a:avLst/>
          </a:prstGeom>
          <a:noFill/>
          <a:ln w="9525">
            <a:noFill/>
            <a:miter lim="800000"/>
            <a:headEnd/>
            <a:tailEnd/>
          </a:ln>
        </p:spPr>
        <p:txBody>
          <a:bodyPr lIns="92399" tIns="46199" rIns="92399" bIns="46199" anchor="b"/>
          <a:lstStyle/>
          <a:p>
            <a:pPr algn="r"/>
            <a:fld id="{C63DA598-051B-45D0-9D76-7A9DA05C762D}" type="slidenum">
              <a:rPr lang="da-DK" sz="1200">
                <a:latin typeface="Calibri" pitchFamily="34" charset="0"/>
              </a:rPr>
              <a:pPr algn="r"/>
              <a:t>12</a:t>
            </a:fld>
            <a:endParaRPr lang="da-DK" sz="1200">
              <a:latin typeface="Calibri"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Pladsholder til diasbillede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47107" name="Pladsholder til no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a-DK" smtClean="0"/>
          </a:p>
        </p:txBody>
      </p:sp>
      <p:sp>
        <p:nvSpPr>
          <p:cNvPr id="32772" name="Pladsholder til diasnumm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F5D4BF07-9689-464C-9AFA-101388960BAA}" type="slidenum">
              <a:rPr lang="da-DK" sz="1200">
                <a:latin typeface="+mn-lt"/>
                <a:cs typeface="+mn-cs"/>
              </a:rPr>
              <a:pPr algn="r">
                <a:defRPr/>
              </a:pPr>
              <a:t>13</a:t>
            </a:fld>
            <a:endParaRPr lang="da-DK" sz="1200">
              <a:latin typeface="+mn-lt"/>
              <a:cs typeface="+mn-cs"/>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Pladsholder til diasbillede 1"/>
          <p:cNvSpPr>
            <a:spLocks noGrp="1" noRot="1" noChangeAspect="1" noTextEdit="1"/>
          </p:cNvSpPr>
          <p:nvPr>
            <p:ph type="sldImg"/>
          </p:nvPr>
        </p:nvSpPr>
        <p:spPr>
          <a:xfrm>
            <a:off x="1143000" y="685800"/>
            <a:ext cx="4572000" cy="3429000"/>
          </a:xfrm>
          <a:ln/>
        </p:spPr>
      </p:sp>
      <p:sp>
        <p:nvSpPr>
          <p:cNvPr id="48131" name="Pladsholder til noter 2"/>
          <p:cNvSpPr>
            <a:spLocks noGrp="1"/>
          </p:cNvSpPr>
          <p:nvPr>
            <p:ph type="body" idx="1"/>
          </p:nvPr>
        </p:nvSpPr>
        <p:spPr>
          <a:noFill/>
          <a:ln/>
        </p:spPr>
        <p:txBody>
          <a:bodyPr/>
          <a:lstStyle/>
          <a:p>
            <a:pPr eaLnBrk="1" hangingPunct="1">
              <a:spcBef>
                <a:spcPct val="0"/>
              </a:spcBef>
            </a:pPr>
            <a:endParaRPr lang="da-DK" smtClean="0"/>
          </a:p>
        </p:txBody>
      </p:sp>
      <p:sp>
        <p:nvSpPr>
          <p:cNvPr id="48132" name="Pladsholder til diasnummer 3"/>
          <p:cNvSpPr txBox="1">
            <a:spLocks noGrp="1"/>
          </p:cNvSpPr>
          <p:nvPr/>
        </p:nvSpPr>
        <p:spPr bwMode="auto">
          <a:xfrm>
            <a:off x="3886634" y="8685030"/>
            <a:ext cx="2969744" cy="457495"/>
          </a:xfrm>
          <a:prstGeom prst="rect">
            <a:avLst/>
          </a:prstGeom>
          <a:noFill/>
          <a:ln w="9525">
            <a:noFill/>
            <a:miter lim="800000"/>
            <a:headEnd/>
            <a:tailEnd/>
          </a:ln>
        </p:spPr>
        <p:txBody>
          <a:bodyPr lIns="92399" tIns="46199" rIns="92399" bIns="46199" anchor="b"/>
          <a:lstStyle/>
          <a:p>
            <a:pPr algn="r"/>
            <a:fld id="{2B0DE44B-0D72-48C8-A532-4565058679AE}" type="slidenum">
              <a:rPr lang="da-DK" sz="1200">
                <a:latin typeface="Calibri" pitchFamily="34" charset="0"/>
              </a:rPr>
              <a:pPr algn="r"/>
              <a:t>14</a:t>
            </a:fld>
            <a:endParaRPr lang="da-DK" sz="1200">
              <a:latin typeface="Calibri"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4915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a-DK"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Pladsholder til diasbillede 1"/>
          <p:cNvSpPr>
            <a:spLocks noGrp="1" noRot="1" noChangeAspect="1" noTextEdit="1"/>
          </p:cNvSpPr>
          <p:nvPr>
            <p:ph type="sldImg"/>
          </p:nvPr>
        </p:nvSpPr>
        <p:spPr bwMode="auto">
          <a:noFill/>
          <a:ln>
            <a:solidFill>
              <a:srgbClr val="000000"/>
            </a:solidFill>
            <a:miter lim="800000"/>
            <a:headEnd/>
            <a:tailEnd/>
          </a:ln>
        </p:spPr>
      </p:sp>
      <p:sp>
        <p:nvSpPr>
          <p:cNvPr id="39939" name="Pladsholder til noter 2"/>
          <p:cNvSpPr>
            <a:spLocks noGrp="1"/>
          </p:cNvSpPr>
          <p:nvPr>
            <p:ph type="body" idx="1"/>
          </p:nvPr>
        </p:nvSpPr>
        <p:spPr bwMode="auto">
          <a:noFill/>
        </p:spPr>
        <p:txBody>
          <a:bodyPr wrap="square" numCol="1" anchor="t" anchorCtr="0" compatLnSpc="1">
            <a:prstTxWarp prst="textNoShape">
              <a:avLst/>
            </a:prstTxWarp>
          </a:bodyPr>
          <a:lstStyle/>
          <a:p>
            <a:endParaRPr lang="da-DK" smtClean="0"/>
          </a:p>
        </p:txBody>
      </p:sp>
      <p:sp>
        <p:nvSpPr>
          <p:cNvPr id="45060" name="Pladsholder til diasnummer 3"/>
          <p:cNvSpPr>
            <a:spLocks noGrp="1"/>
          </p:cNvSpPr>
          <p:nvPr>
            <p:ph type="sldNum" sz="quarter" idx="5"/>
          </p:nvPr>
        </p:nvSpPr>
        <p:spPr/>
        <p:txBody>
          <a:bodyPr/>
          <a:lstStyle/>
          <a:p>
            <a:pPr>
              <a:defRPr/>
            </a:pPr>
            <a:fld id="{CC0A3F4B-50C9-467B-A234-1C636D418D8C}" type="slidenum">
              <a:rPr lang="da-DK" smtClean="0"/>
              <a:pPr>
                <a:defRPr/>
              </a:pPr>
              <a:t>16</a:t>
            </a:fld>
            <a:endParaRPr lang="da-DK"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Pladsholder til diasbillede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50179" name="Pladsholder til no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a-DK" smtClean="0"/>
          </a:p>
        </p:txBody>
      </p:sp>
      <p:sp>
        <p:nvSpPr>
          <p:cNvPr id="50180" name="Pladsholder til diasnummer 3"/>
          <p:cNvSpPr txBox="1">
            <a:spLocks noGrp="1"/>
          </p:cNvSpPr>
          <p:nvPr/>
        </p:nvSpPr>
        <p:spPr bwMode="auto">
          <a:xfrm>
            <a:off x="3884613" y="8685213"/>
            <a:ext cx="2971800" cy="457200"/>
          </a:xfrm>
          <a:prstGeom prst="rect">
            <a:avLst/>
          </a:prstGeom>
          <a:noFill/>
          <a:ln w="9525">
            <a:noFill/>
            <a:miter lim="800000"/>
            <a:headEnd/>
            <a:tailEnd/>
          </a:ln>
        </p:spPr>
        <p:txBody>
          <a:bodyPr lIns="91401" tIns="45700" rIns="91401" bIns="45700" anchor="b"/>
          <a:lstStyle/>
          <a:p>
            <a:pPr algn="r"/>
            <a:fld id="{4C826FBB-E556-4E59-B2BD-166D268D1313}" type="slidenum">
              <a:rPr lang="da-DK" sz="1200">
                <a:latin typeface="Calibri" pitchFamily="34" charset="0"/>
              </a:rPr>
              <a:pPr algn="r"/>
              <a:t>17</a:t>
            </a:fld>
            <a:endParaRPr lang="da-DK" sz="1200">
              <a:latin typeface="Calibri"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Pladsholder til diasbillede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33795" name="Pladsholder til no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a-DK" smtClean="0"/>
          </a:p>
        </p:txBody>
      </p:sp>
      <p:sp>
        <p:nvSpPr>
          <p:cNvPr id="27652" name="Pladsholder til dias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5E15A44-5FBC-472E-A756-4CED1B17AC98}" type="slidenum">
              <a:rPr lang="da-DK" smtClean="0"/>
              <a:pPr fontAlgn="base">
                <a:spcBef>
                  <a:spcPct val="0"/>
                </a:spcBef>
                <a:spcAft>
                  <a:spcPct val="0"/>
                </a:spcAft>
                <a:defRPr/>
              </a:pPr>
              <a:t>18</a:t>
            </a:fld>
            <a:endParaRPr lang="da-DK"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xfrm>
            <a:off x="1143000" y="685800"/>
            <a:ext cx="4572000" cy="3429000"/>
          </a:xfrm>
          <a:ln/>
        </p:spPr>
      </p:sp>
      <p:sp>
        <p:nvSpPr>
          <p:cNvPr id="57347" name="Rectangle 3"/>
          <p:cNvSpPr>
            <a:spLocks noGrp="1" noChangeArrowheads="1"/>
          </p:cNvSpPr>
          <p:nvPr>
            <p:ph type="body" idx="1"/>
          </p:nvPr>
        </p:nvSpPr>
        <p:spPr>
          <a:noFill/>
          <a:ln/>
        </p:spPr>
        <p:txBody>
          <a:bodyPr/>
          <a:lstStyle/>
          <a:p>
            <a:pPr eaLnBrk="1" hangingPunct="1">
              <a:spcBef>
                <a:spcPct val="0"/>
              </a:spcBef>
            </a:pPr>
            <a:endParaRPr lang="da-DK"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Pladsholder til diasbillede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33795" name="Pladsholder til no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a-DK" smtClean="0"/>
          </a:p>
        </p:txBody>
      </p:sp>
      <p:sp>
        <p:nvSpPr>
          <p:cNvPr id="27652" name="Pladsholder til dias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5E15A44-5FBC-472E-A756-4CED1B17AC98}" type="slidenum">
              <a:rPr lang="da-DK" smtClean="0"/>
              <a:pPr fontAlgn="base">
                <a:spcBef>
                  <a:spcPct val="0"/>
                </a:spcBef>
                <a:spcAft>
                  <a:spcPct val="0"/>
                </a:spcAft>
                <a:defRPr/>
              </a:pPr>
              <a:t>2</a:t>
            </a:fld>
            <a:endParaRPr lang="da-DK"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Pladsholder til diasbillede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56323" name="Pladsholder til noter 2"/>
          <p:cNvSpPr>
            <a:spLocks noGrp="1"/>
          </p:cNvSpPr>
          <p:nvPr>
            <p:ph type="body" idx="1"/>
          </p:nvPr>
        </p:nvSpPr>
        <p:spPr bwMode="auto">
          <a:noFill/>
        </p:spPr>
        <p:txBody>
          <a:bodyPr wrap="square" numCol="1" anchor="t" anchorCtr="0" compatLnSpc="1">
            <a:prstTxWarp prst="textNoShape">
              <a:avLst/>
            </a:prstTxWarp>
          </a:bodyPr>
          <a:lstStyle/>
          <a:p>
            <a:endParaRPr lang="da-DK" smtClean="0"/>
          </a:p>
        </p:txBody>
      </p:sp>
      <p:sp>
        <p:nvSpPr>
          <p:cNvPr id="56324" name="Pladsholder til diasnummer 3"/>
          <p:cNvSpPr txBox="1">
            <a:spLocks noGrp="1"/>
          </p:cNvSpPr>
          <p:nvPr/>
        </p:nvSpPr>
        <p:spPr bwMode="auto">
          <a:xfrm>
            <a:off x="3886200" y="8685213"/>
            <a:ext cx="2970213" cy="457200"/>
          </a:xfrm>
          <a:prstGeom prst="rect">
            <a:avLst/>
          </a:prstGeom>
          <a:noFill/>
          <a:ln w="9525">
            <a:noFill/>
            <a:miter lim="800000"/>
            <a:headEnd/>
            <a:tailEnd/>
          </a:ln>
        </p:spPr>
        <p:txBody>
          <a:bodyPr lIns="92412" tIns="46206" rIns="92412" bIns="46206" anchor="b"/>
          <a:lstStyle/>
          <a:p>
            <a:pPr algn="r"/>
            <a:fld id="{0BFA830D-381B-436B-B030-E23EC8FAA3F6}" type="slidenum">
              <a:rPr lang="da-DK" sz="1200"/>
              <a:pPr algn="r"/>
              <a:t>20</a:t>
            </a:fld>
            <a:endParaRPr lang="da-DK" sz="120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Pladsholder til diasbillede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57347" name="Pladsholder til noter 2"/>
          <p:cNvSpPr>
            <a:spLocks noGrp="1"/>
          </p:cNvSpPr>
          <p:nvPr>
            <p:ph type="body" idx="1"/>
          </p:nvPr>
        </p:nvSpPr>
        <p:spPr bwMode="auto">
          <a:noFill/>
        </p:spPr>
        <p:txBody>
          <a:bodyPr wrap="square" numCol="1" anchor="t" anchorCtr="0" compatLnSpc="1">
            <a:prstTxWarp prst="textNoShape">
              <a:avLst/>
            </a:prstTxWarp>
          </a:bodyPr>
          <a:lstStyle/>
          <a:p>
            <a:endParaRPr lang="da-DK" smtClean="0"/>
          </a:p>
        </p:txBody>
      </p:sp>
      <p:sp>
        <p:nvSpPr>
          <p:cNvPr id="57348" name="Pladsholder til diasnummer 3"/>
          <p:cNvSpPr txBox="1">
            <a:spLocks noGrp="1"/>
          </p:cNvSpPr>
          <p:nvPr/>
        </p:nvSpPr>
        <p:spPr bwMode="auto">
          <a:xfrm>
            <a:off x="3886200" y="8685213"/>
            <a:ext cx="2970213" cy="457200"/>
          </a:xfrm>
          <a:prstGeom prst="rect">
            <a:avLst/>
          </a:prstGeom>
          <a:noFill/>
          <a:ln w="9525">
            <a:noFill/>
            <a:miter lim="800000"/>
            <a:headEnd/>
            <a:tailEnd/>
          </a:ln>
        </p:spPr>
        <p:txBody>
          <a:bodyPr lIns="92412" tIns="46206" rIns="92412" bIns="46206" anchor="b"/>
          <a:lstStyle/>
          <a:p>
            <a:pPr algn="r"/>
            <a:fld id="{134A8BFA-FE49-4012-9030-663BE63498E7}" type="slidenum">
              <a:rPr lang="da-DK" sz="1200"/>
              <a:pPr algn="r"/>
              <a:t>21</a:t>
            </a:fld>
            <a:endParaRPr lang="da-DK" sz="120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Pladsholder til diasbillede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53251" name="Pladsholder til no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a-DK" smtClean="0"/>
          </a:p>
        </p:txBody>
      </p:sp>
      <p:sp>
        <p:nvSpPr>
          <p:cNvPr id="53252" name="Pladsholder til diasnumm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93EFFDF4-026D-4204-BF8A-CF2F2934B917}" type="slidenum">
              <a:rPr lang="da-DK" sz="1200"/>
              <a:pPr algn="r"/>
              <a:t>22</a:t>
            </a:fld>
            <a:endParaRPr lang="da-DK" sz="120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Pladsholder til diasbillede 1"/>
          <p:cNvSpPr>
            <a:spLocks noGrp="1" noRot="1" noChangeAspect="1" noTextEdit="1"/>
          </p:cNvSpPr>
          <p:nvPr>
            <p:ph type="sldImg"/>
          </p:nvPr>
        </p:nvSpPr>
        <p:spPr bwMode="auto">
          <a:noFill/>
          <a:ln>
            <a:solidFill>
              <a:srgbClr val="000000"/>
            </a:solidFill>
            <a:miter lim="800000"/>
            <a:headEnd/>
            <a:tailEnd/>
          </a:ln>
        </p:spPr>
      </p:sp>
      <p:sp>
        <p:nvSpPr>
          <p:cNvPr id="93187" name="Pladsholder til no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a-DK" smtClean="0"/>
          </a:p>
        </p:txBody>
      </p:sp>
      <p:sp>
        <p:nvSpPr>
          <p:cNvPr id="93188" name="Pladsholder til dias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57CDBBC-7806-4189-8B94-79E40F84AA97}" type="slidenum">
              <a:rPr lang="da-DK" smtClean="0"/>
              <a:pPr/>
              <a:t>23</a:t>
            </a:fld>
            <a:endParaRPr lang="da-DK"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Pladsholder til diasbillede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53251" name="Pladsholder til noter 2"/>
          <p:cNvSpPr>
            <a:spLocks noGrp="1"/>
          </p:cNvSpPr>
          <p:nvPr>
            <p:ph type="body" idx="1"/>
          </p:nvPr>
        </p:nvSpPr>
        <p:spPr bwMode="auto">
          <a:noFill/>
        </p:spPr>
        <p:txBody>
          <a:bodyPr wrap="square" lIns="91399" tIns="45699" rIns="91399" bIns="45699" numCol="1" anchor="t" anchorCtr="0" compatLnSpc="1">
            <a:prstTxWarp prst="textNoShape">
              <a:avLst/>
            </a:prstTxWarp>
          </a:bodyPr>
          <a:lstStyle/>
          <a:p>
            <a:pPr>
              <a:spcBef>
                <a:spcPct val="0"/>
              </a:spcBef>
            </a:pPr>
            <a:endParaRPr lang="da-DK" smtClean="0"/>
          </a:p>
        </p:txBody>
      </p:sp>
      <p:sp>
        <p:nvSpPr>
          <p:cNvPr id="53252" name="Pladsholder til diasnummer 3"/>
          <p:cNvSpPr txBox="1">
            <a:spLocks noGrp="1"/>
          </p:cNvSpPr>
          <p:nvPr/>
        </p:nvSpPr>
        <p:spPr bwMode="auto">
          <a:xfrm>
            <a:off x="3884613" y="8685213"/>
            <a:ext cx="2971800" cy="457200"/>
          </a:xfrm>
          <a:prstGeom prst="rect">
            <a:avLst/>
          </a:prstGeom>
          <a:noFill/>
          <a:ln w="9525">
            <a:noFill/>
            <a:miter lim="800000"/>
            <a:headEnd/>
            <a:tailEnd/>
          </a:ln>
        </p:spPr>
        <p:txBody>
          <a:bodyPr lIns="91399" tIns="45699" rIns="91399" bIns="45699" anchor="b"/>
          <a:lstStyle/>
          <a:p>
            <a:pPr algn="r"/>
            <a:fld id="{DDB5EBDB-397E-4D97-BDE2-80CBF712CA4E}" type="slidenum">
              <a:rPr lang="da-DK" sz="1200"/>
              <a:pPr algn="r"/>
              <a:t>25</a:t>
            </a:fld>
            <a:endParaRPr lang="da-DK" sz="120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Pladsholder til diasbillede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56323" name="Pladsholder til not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da-DK" smtClean="0"/>
          </a:p>
        </p:txBody>
      </p:sp>
      <p:sp>
        <p:nvSpPr>
          <p:cNvPr id="56324" name="Pladsholder til diasnummer 3"/>
          <p:cNvSpPr txBox="1">
            <a:spLocks noGrp="1"/>
          </p:cNvSpPr>
          <p:nvPr/>
        </p:nvSpPr>
        <p:spPr bwMode="auto">
          <a:xfrm>
            <a:off x="3886200" y="8685213"/>
            <a:ext cx="2970213" cy="457200"/>
          </a:xfrm>
          <a:prstGeom prst="rect">
            <a:avLst/>
          </a:prstGeom>
          <a:noFill/>
          <a:ln w="9525">
            <a:noFill/>
            <a:miter lim="800000"/>
            <a:headEnd/>
            <a:tailEnd/>
          </a:ln>
        </p:spPr>
        <p:txBody>
          <a:bodyPr lIns="92412" tIns="46206" rIns="92412" bIns="46206" anchor="b"/>
          <a:lstStyle/>
          <a:p>
            <a:pPr algn="r"/>
            <a:fld id="{83677593-E59B-4148-ACFF-107179CB76B2}" type="slidenum">
              <a:rPr lang="da-DK" sz="1200"/>
              <a:pPr algn="r"/>
              <a:t>26</a:t>
            </a:fld>
            <a:endParaRPr lang="da-DK"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Pladsholder til diasbillede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33795" name="Pladsholder til no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a-DK" smtClean="0"/>
          </a:p>
        </p:txBody>
      </p:sp>
      <p:sp>
        <p:nvSpPr>
          <p:cNvPr id="27652" name="Pladsholder til dias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5E15A44-5FBC-472E-A756-4CED1B17AC98}" type="slidenum">
              <a:rPr lang="da-DK" smtClean="0"/>
              <a:pPr fontAlgn="base">
                <a:spcBef>
                  <a:spcPct val="0"/>
                </a:spcBef>
                <a:spcAft>
                  <a:spcPct val="0"/>
                </a:spcAft>
                <a:defRPr/>
              </a:pPr>
              <a:t>3</a:t>
            </a:fld>
            <a:endParaRPr lang="da-DK"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Pladsholder til diasbillede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33795" name="Pladsholder til no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a-DK" smtClean="0"/>
          </a:p>
        </p:txBody>
      </p:sp>
      <p:sp>
        <p:nvSpPr>
          <p:cNvPr id="27652" name="Pladsholder til dias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5E15A44-5FBC-472E-A756-4CED1B17AC98}" type="slidenum">
              <a:rPr lang="da-DK" smtClean="0"/>
              <a:pPr fontAlgn="base">
                <a:spcBef>
                  <a:spcPct val="0"/>
                </a:spcBef>
                <a:spcAft>
                  <a:spcPct val="0"/>
                </a:spcAft>
                <a:defRPr/>
              </a:pPr>
              <a:t>4</a:t>
            </a:fld>
            <a:endParaRPr lang="da-DK"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Pladsholder til diasbillede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10243" name="Pladsholder til not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da-DK" dirty="0" smtClean="0"/>
          </a:p>
        </p:txBody>
      </p:sp>
      <p:sp>
        <p:nvSpPr>
          <p:cNvPr id="10244" name="Pladsholder til dias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A1F1DAF-8D68-4BAA-B4A8-C77373262C18}" type="slidenum">
              <a:rPr lang="da-DK"/>
              <a:pPr fontAlgn="base">
                <a:spcBef>
                  <a:spcPct val="0"/>
                </a:spcBef>
                <a:spcAft>
                  <a:spcPct val="0"/>
                </a:spcAft>
              </a:pPr>
              <a:t>5</a:t>
            </a:fld>
            <a:endParaRPr lang="da-DK"/>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41987" name="Rectangle 3"/>
          <p:cNvSpPr>
            <a:spLocks noGrp="1"/>
          </p:cNvSpPr>
          <p:nvPr>
            <p:ph type="body" idx="1"/>
          </p:nvPr>
        </p:nvSpPr>
        <p:spPr bwMode="auto">
          <a:noFill/>
        </p:spPr>
        <p:txBody>
          <a:bodyPr wrap="square" numCol="1" anchor="t" anchorCtr="0" compatLnSpc="1">
            <a:prstTxWarp prst="textNoShape">
              <a:avLst/>
            </a:prstTxWarp>
          </a:bodyPr>
          <a:lstStyle/>
          <a:p>
            <a:endParaRPr lang="da-DK"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TextEdit="1"/>
          </p:cNvSpPr>
          <p:nvPr>
            <p:ph type="sldImg"/>
          </p:nvPr>
        </p:nvSpPr>
        <p:spPr bwMode="auto">
          <a:noFill/>
          <a:ln>
            <a:solidFill>
              <a:srgbClr val="000000"/>
            </a:solidFill>
            <a:miter lim="800000"/>
            <a:headEnd/>
            <a:tailEnd/>
          </a:ln>
        </p:spPr>
      </p:sp>
      <p:sp>
        <p:nvSpPr>
          <p:cNvPr id="75779" name="Rectangle 3"/>
          <p:cNvSpPr>
            <a:spLocks noGrp="1"/>
          </p:cNvSpPr>
          <p:nvPr>
            <p:ph type="body" idx="1"/>
          </p:nvPr>
        </p:nvSpPr>
        <p:spPr bwMode="auto">
          <a:noFill/>
        </p:spPr>
        <p:txBody>
          <a:bodyPr wrap="square" numCol="1" anchor="t" anchorCtr="0" compatLnSpc="1">
            <a:prstTxWarp prst="textNoShape">
              <a:avLst/>
            </a:prstTxWarp>
          </a:bodyPr>
          <a:lstStyle/>
          <a:p>
            <a:endParaRPr lang="da-DK"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TextEdit="1"/>
          </p:cNvSpPr>
          <p:nvPr>
            <p:ph type="sldImg"/>
          </p:nvPr>
        </p:nvSpPr>
        <p:spPr bwMode="auto">
          <a:noFill/>
          <a:ln>
            <a:solidFill>
              <a:srgbClr val="000000"/>
            </a:solidFill>
            <a:miter lim="800000"/>
            <a:headEnd/>
            <a:tailEnd/>
          </a:ln>
        </p:spPr>
      </p:sp>
      <p:sp>
        <p:nvSpPr>
          <p:cNvPr id="76803" name="Rectangle 3"/>
          <p:cNvSpPr>
            <a:spLocks noGrp="1"/>
          </p:cNvSpPr>
          <p:nvPr>
            <p:ph type="body" idx="1"/>
          </p:nvPr>
        </p:nvSpPr>
        <p:spPr bwMode="auto">
          <a:noFill/>
        </p:spPr>
        <p:txBody>
          <a:bodyPr wrap="square" numCol="1" anchor="t" anchorCtr="0" compatLnSpc="1">
            <a:prstTxWarp prst="textNoShape">
              <a:avLst/>
            </a:prstTxWarp>
          </a:bodyPr>
          <a:lstStyle/>
          <a:p>
            <a:endParaRPr lang="da-DK"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Pladsholder til diasbillede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43011" name="Pladsholder til no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a-DK" smtClean="0"/>
          </a:p>
        </p:txBody>
      </p:sp>
      <p:sp>
        <p:nvSpPr>
          <p:cNvPr id="31748" name="Pladsholder til dias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E2E861F-FE2E-4DC0-AB19-C0168CB73FF5}" type="slidenum">
              <a:rPr lang="da-DK" smtClean="0"/>
              <a:pPr fontAlgn="base">
                <a:spcBef>
                  <a:spcPct val="0"/>
                </a:spcBef>
                <a:spcAft>
                  <a:spcPct val="0"/>
                </a:spcAft>
                <a:defRPr/>
              </a:pPr>
              <a:t>9</a:t>
            </a:fld>
            <a:endParaRPr lang="da-DK"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43"/>
            <a:ext cx="7772400" cy="1470025"/>
          </a:xfrm>
        </p:spPr>
        <p:txBody>
          <a:bodyPr/>
          <a:lstStyle/>
          <a:p>
            <a:r>
              <a:rPr lang="da-DK" smtClean="0"/>
              <a:t>Klik for at redigere titeltypografi i masteren</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undertiteltypografien i masteren</a:t>
            </a:r>
            <a:endParaRPr lang="da-DK"/>
          </a:p>
        </p:txBody>
      </p:sp>
      <p:sp>
        <p:nvSpPr>
          <p:cNvPr id="4" name="Pladsholder til dato 3"/>
          <p:cNvSpPr>
            <a:spLocks noGrp="1"/>
          </p:cNvSpPr>
          <p:nvPr>
            <p:ph type="dt" sz="half" idx="10"/>
          </p:nvPr>
        </p:nvSpPr>
        <p:spPr/>
        <p:txBody>
          <a:bodyPr/>
          <a:lstStyle>
            <a:lvl1pPr>
              <a:defRPr/>
            </a:lvl1pPr>
          </a:lstStyle>
          <a:p>
            <a:pPr>
              <a:defRPr/>
            </a:pPr>
            <a:fld id="{76216877-B667-4908-A0DE-C49CB6EE6005}" type="datetimeFigureOut">
              <a:rPr lang="da-DK"/>
              <a:pPr>
                <a:defRPr/>
              </a:pPr>
              <a:t>10-04-2013</a:t>
            </a:fld>
            <a:endParaRPr lang="da-DK"/>
          </a:p>
        </p:txBody>
      </p:sp>
      <p:sp>
        <p:nvSpPr>
          <p:cNvPr id="5" name="Pladsholder til sidefod 4"/>
          <p:cNvSpPr>
            <a:spLocks noGrp="1"/>
          </p:cNvSpPr>
          <p:nvPr>
            <p:ph type="ftr" sz="quarter" idx="11"/>
          </p:nvPr>
        </p:nvSpPr>
        <p:spPr/>
        <p:txBody>
          <a:bodyPr/>
          <a:lstStyle>
            <a:lvl1pPr>
              <a:defRPr/>
            </a:lvl1pPr>
          </a:lstStyle>
          <a:p>
            <a:pPr>
              <a:defRPr/>
            </a:pPr>
            <a:endParaRPr lang="da-DK"/>
          </a:p>
        </p:txBody>
      </p:sp>
      <p:sp>
        <p:nvSpPr>
          <p:cNvPr id="6" name="Pladsholder til diasnummer 5"/>
          <p:cNvSpPr>
            <a:spLocks noGrp="1"/>
          </p:cNvSpPr>
          <p:nvPr>
            <p:ph type="sldNum" sz="quarter" idx="12"/>
          </p:nvPr>
        </p:nvSpPr>
        <p:spPr/>
        <p:txBody>
          <a:bodyPr/>
          <a:lstStyle>
            <a:lvl1pPr>
              <a:defRPr/>
            </a:lvl1pPr>
          </a:lstStyle>
          <a:p>
            <a:pPr>
              <a:defRPr/>
            </a:pPr>
            <a:fld id="{E2CE3A7E-BDE5-4199-81BC-C033516173F8}" type="slidenum">
              <a:rPr lang="da-DK"/>
              <a:pPr>
                <a:defRPr/>
              </a:pPr>
              <a:t>‹nr.›</a:t>
            </a:fld>
            <a:endParaRPr lang="da-D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lvl1pPr>
              <a:defRPr/>
            </a:lvl1pPr>
          </a:lstStyle>
          <a:p>
            <a:pPr>
              <a:defRPr/>
            </a:pPr>
            <a:fld id="{F80458DA-442C-4163-850A-2B934EA854CC}" type="datetimeFigureOut">
              <a:rPr lang="da-DK"/>
              <a:pPr>
                <a:defRPr/>
              </a:pPr>
              <a:t>10-04-2013</a:t>
            </a:fld>
            <a:endParaRPr lang="da-DK"/>
          </a:p>
        </p:txBody>
      </p:sp>
      <p:sp>
        <p:nvSpPr>
          <p:cNvPr id="5" name="Pladsholder til sidefod 4"/>
          <p:cNvSpPr>
            <a:spLocks noGrp="1"/>
          </p:cNvSpPr>
          <p:nvPr>
            <p:ph type="ftr" sz="quarter" idx="11"/>
          </p:nvPr>
        </p:nvSpPr>
        <p:spPr/>
        <p:txBody>
          <a:bodyPr/>
          <a:lstStyle>
            <a:lvl1pPr>
              <a:defRPr/>
            </a:lvl1pPr>
          </a:lstStyle>
          <a:p>
            <a:pPr>
              <a:defRPr/>
            </a:pPr>
            <a:endParaRPr lang="da-DK"/>
          </a:p>
        </p:txBody>
      </p:sp>
      <p:sp>
        <p:nvSpPr>
          <p:cNvPr id="6" name="Pladsholder til diasnummer 5"/>
          <p:cNvSpPr>
            <a:spLocks noGrp="1"/>
          </p:cNvSpPr>
          <p:nvPr>
            <p:ph type="sldNum" sz="quarter" idx="12"/>
          </p:nvPr>
        </p:nvSpPr>
        <p:spPr/>
        <p:txBody>
          <a:bodyPr/>
          <a:lstStyle>
            <a:lvl1pPr>
              <a:defRPr/>
            </a:lvl1pPr>
          </a:lstStyle>
          <a:p>
            <a:pPr>
              <a:defRPr/>
            </a:pPr>
            <a:fld id="{A793AC05-74D5-491A-87AF-A9CBB56ACFBA}" type="slidenum">
              <a:rPr lang="da-DK"/>
              <a:pPr>
                <a:defRPr/>
              </a:pPr>
              <a:t>‹nr.›</a:t>
            </a:fld>
            <a:endParaRPr lang="da-D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56"/>
            <a:ext cx="2057400" cy="5851525"/>
          </a:xfrm>
        </p:spPr>
        <p:txBody>
          <a:bodyPr vert="eaVert"/>
          <a:lstStyle/>
          <a:p>
            <a:r>
              <a:rPr lang="da-DK" smtClean="0"/>
              <a:t>Klik for at redigere titeltypografi i masteren</a:t>
            </a:r>
            <a:endParaRPr lang="da-DK"/>
          </a:p>
        </p:txBody>
      </p:sp>
      <p:sp>
        <p:nvSpPr>
          <p:cNvPr id="3" name="Pladsholder til lodret titel 2"/>
          <p:cNvSpPr>
            <a:spLocks noGrp="1"/>
          </p:cNvSpPr>
          <p:nvPr>
            <p:ph type="body" orient="vert" idx="1"/>
          </p:nvPr>
        </p:nvSpPr>
        <p:spPr>
          <a:xfrm>
            <a:off x="457200" y="274656"/>
            <a:ext cx="6019800" cy="5851525"/>
          </a:xfrm>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lvl1pPr>
              <a:defRPr/>
            </a:lvl1pPr>
          </a:lstStyle>
          <a:p>
            <a:pPr>
              <a:defRPr/>
            </a:pPr>
            <a:fld id="{27632ABC-C2C5-49C6-855C-D902B744F03B}" type="datetimeFigureOut">
              <a:rPr lang="da-DK"/>
              <a:pPr>
                <a:defRPr/>
              </a:pPr>
              <a:t>10-04-2013</a:t>
            </a:fld>
            <a:endParaRPr lang="da-DK"/>
          </a:p>
        </p:txBody>
      </p:sp>
      <p:sp>
        <p:nvSpPr>
          <p:cNvPr id="5" name="Pladsholder til sidefod 4"/>
          <p:cNvSpPr>
            <a:spLocks noGrp="1"/>
          </p:cNvSpPr>
          <p:nvPr>
            <p:ph type="ftr" sz="quarter" idx="11"/>
          </p:nvPr>
        </p:nvSpPr>
        <p:spPr/>
        <p:txBody>
          <a:bodyPr/>
          <a:lstStyle>
            <a:lvl1pPr>
              <a:defRPr/>
            </a:lvl1pPr>
          </a:lstStyle>
          <a:p>
            <a:pPr>
              <a:defRPr/>
            </a:pPr>
            <a:endParaRPr lang="da-DK"/>
          </a:p>
        </p:txBody>
      </p:sp>
      <p:sp>
        <p:nvSpPr>
          <p:cNvPr id="6" name="Pladsholder til diasnummer 5"/>
          <p:cNvSpPr>
            <a:spLocks noGrp="1"/>
          </p:cNvSpPr>
          <p:nvPr>
            <p:ph type="sldNum" sz="quarter" idx="12"/>
          </p:nvPr>
        </p:nvSpPr>
        <p:spPr/>
        <p:txBody>
          <a:bodyPr/>
          <a:lstStyle>
            <a:lvl1pPr>
              <a:defRPr/>
            </a:lvl1pPr>
          </a:lstStyle>
          <a:p>
            <a:pPr>
              <a:defRPr/>
            </a:pPr>
            <a:fld id="{CA4CD345-BCF7-4911-80C2-8F38D0B6CD7F}" type="slidenum">
              <a:rPr lang="da-DK"/>
              <a:pPr>
                <a:defRPr/>
              </a:pPr>
              <a:t>‹nr.›</a:t>
            </a:fld>
            <a:endParaRPr lang="da-D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idx="1"/>
          </p:nvPr>
        </p:nvSpPr>
        <p:spPr/>
        <p:txBody>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lvl1pPr>
              <a:defRPr/>
            </a:lvl1pPr>
          </a:lstStyle>
          <a:p>
            <a:pPr>
              <a:defRPr/>
            </a:pPr>
            <a:fld id="{1AF09CB9-7A3F-43FC-8940-5E66F1A6035D}" type="datetimeFigureOut">
              <a:rPr lang="da-DK"/>
              <a:pPr>
                <a:defRPr/>
              </a:pPr>
              <a:t>10-04-2013</a:t>
            </a:fld>
            <a:endParaRPr lang="da-DK"/>
          </a:p>
        </p:txBody>
      </p:sp>
      <p:sp>
        <p:nvSpPr>
          <p:cNvPr id="5" name="Pladsholder til sidefod 4"/>
          <p:cNvSpPr>
            <a:spLocks noGrp="1"/>
          </p:cNvSpPr>
          <p:nvPr>
            <p:ph type="ftr" sz="quarter" idx="11"/>
          </p:nvPr>
        </p:nvSpPr>
        <p:spPr/>
        <p:txBody>
          <a:bodyPr/>
          <a:lstStyle>
            <a:lvl1pPr>
              <a:defRPr/>
            </a:lvl1pPr>
          </a:lstStyle>
          <a:p>
            <a:pPr>
              <a:defRPr/>
            </a:pPr>
            <a:endParaRPr lang="da-DK"/>
          </a:p>
        </p:txBody>
      </p:sp>
      <p:sp>
        <p:nvSpPr>
          <p:cNvPr id="6" name="Pladsholder til diasnummer 5"/>
          <p:cNvSpPr>
            <a:spLocks noGrp="1"/>
          </p:cNvSpPr>
          <p:nvPr>
            <p:ph type="sldNum" sz="quarter" idx="12"/>
          </p:nvPr>
        </p:nvSpPr>
        <p:spPr/>
        <p:txBody>
          <a:bodyPr/>
          <a:lstStyle>
            <a:lvl1pPr>
              <a:defRPr/>
            </a:lvl1pPr>
          </a:lstStyle>
          <a:p>
            <a:pPr>
              <a:defRPr/>
            </a:pPr>
            <a:fld id="{F62D7F81-60D0-40AF-ADD4-DF50E7566058}" type="slidenum">
              <a:rPr lang="da-DK"/>
              <a:pPr>
                <a:defRPr/>
              </a:pPr>
              <a:t>‹nr.›</a:t>
            </a:fld>
            <a:endParaRPr lang="da-D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18"/>
            <a:ext cx="7772400" cy="1362075"/>
          </a:xfrm>
        </p:spPr>
        <p:txBody>
          <a:bodyPr anchor="t"/>
          <a:lstStyle>
            <a:lvl1pPr algn="l">
              <a:defRPr sz="4000" b="1" cap="all"/>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typografi i masteren</a:t>
            </a:r>
          </a:p>
        </p:txBody>
      </p:sp>
      <p:sp>
        <p:nvSpPr>
          <p:cNvPr id="4" name="Pladsholder til dato 3"/>
          <p:cNvSpPr>
            <a:spLocks noGrp="1"/>
          </p:cNvSpPr>
          <p:nvPr>
            <p:ph type="dt" sz="half" idx="10"/>
          </p:nvPr>
        </p:nvSpPr>
        <p:spPr/>
        <p:txBody>
          <a:bodyPr/>
          <a:lstStyle>
            <a:lvl1pPr>
              <a:defRPr/>
            </a:lvl1pPr>
          </a:lstStyle>
          <a:p>
            <a:pPr>
              <a:defRPr/>
            </a:pPr>
            <a:fld id="{0D11A53F-10E8-472B-A7BC-FF274B7DD5E1}" type="datetimeFigureOut">
              <a:rPr lang="da-DK"/>
              <a:pPr>
                <a:defRPr/>
              </a:pPr>
              <a:t>10-04-2013</a:t>
            </a:fld>
            <a:endParaRPr lang="da-DK"/>
          </a:p>
        </p:txBody>
      </p:sp>
      <p:sp>
        <p:nvSpPr>
          <p:cNvPr id="5" name="Pladsholder til sidefod 4"/>
          <p:cNvSpPr>
            <a:spLocks noGrp="1"/>
          </p:cNvSpPr>
          <p:nvPr>
            <p:ph type="ftr" sz="quarter" idx="11"/>
          </p:nvPr>
        </p:nvSpPr>
        <p:spPr/>
        <p:txBody>
          <a:bodyPr/>
          <a:lstStyle>
            <a:lvl1pPr>
              <a:defRPr/>
            </a:lvl1pPr>
          </a:lstStyle>
          <a:p>
            <a:pPr>
              <a:defRPr/>
            </a:pPr>
            <a:endParaRPr lang="da-DK"/>
          </a:p>
        </p:txBody>
      </p:sp>
      <p:sp>
        <p:nvSpPr>
          <p:cNvPr id="6" name="Pladsholder til diasnummer 5"/>
          <p:cNvSpPr>
            <a:spLocks noGrp="1"/>
          </p:cNvSpPr>
          <p:nvPr>
            <p:ph type="sldNum" sz="quarter" idx="12"/>
          </p:nvPr>
        </p:nvSpPr>
        <p:spPr/>
        <p:txBody>
          <a:bodyPr/>
          <a:lstStyle>
            <a:lvl1pPr>
              <a:defRPr/>
            </a:lvl1pPr>
          </a:lstStyle>
          <a:p>
            <a:pPr>
              <a:defRPr/>
            </a:pPr>
            <a:fld id="{C1DEBDC2-5DF7-4B35-A025-0CB9A0919F59}" type="slidenum">
              <a:rPr lang="da-DK"/>
              <a:pPr>
                <a:defRPr/>
              </a:pPr>
              <a:t>‹nr.›</a:t>
            </a:fld>
            <a:endParaRPr lang="da-D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3"/>
          <p:cNvSpPr>
            <a:spLocks noGrp="1"/>
          </p:cNvSpPr>
          <p:nvPr>
            <p:ph type="dt" sz="half" idx="10"/>
          </p:nvPr>
        </p:nvSpPr>
        <p:spPr/>
        <p:txBody>
          <a:bodyPr/>
          <a:lstStyle>
            <a:lvl1pPr>
              <a:defRPr/>
            </a:lvl1pPr>
          </a:lstStyle>
          <a:p>
            <a:pPr>
              <a:defRPr/>
            </a:pPr>
            <a:fld id="{1F63F408-A6F0-452B-A38C-BFC960F33A53}" type="datetimeFigureOut">
              <a:rPr lang="da-DK"/>
              <a:pPr>
                <a:defRPr/>
              </a:pPr>
              <a:t>10-04-2013</a:t>
            </a:fld>
            <a:endParaRPr lang="da-DK"/>
          </a:p>
        </p:txBody>
      </p:sp>
      <p:sp>
        <p:nvSpPr>
          <p:cNvPr id="6" name="Pladsholder til sidefod 4"/>
          <p:cNvSpPr>
            <a:spLocks noGrp="1"/>
          </p:cNvSpPr>
          <p:nvPr>
            <p:ph type="ftr" sz="quarter" idx="11"/>
          </p:nvPr>
        </p:nvSpPr>
        <p:spPr/>
        <p:txBody>
          <a:bodyPr/>
          <a:lstStyle>
            <a:lvl1pPr>
              <a:defRPr/>
            </a:lvl1pPr>
          </a:lstStyle>
          <a:p>
            <a:pPr>
              <a:defRPr/>
            </a:pPr>
            <a:endParaRPr lang="da-DK"/>
          </a:p>
        </p:txBody>
      </p:sp>
      <p:sp>
        <p:nvSpPr>
          <p:cNvPr id="7" name="Pladsholder til diasnummer 5"/>
          <p:cNvSpPr>
            <a:spLocks noGrp="1"/>
          </p:cNvSpPr>
          <p:nvPr>
            <p:ph type="sldNum" sz="quarter" idx="12"/>
          </p:nvPr>
        </p:nvSpPr>
        <p:spPr/>
        <p:txBody>
          <a:bodyPr/>
          <a:lstStyle>
            <a:lvl1pPr>
              <a:defRPr/>
            </a:lvl1pPr>
          </a:lstStyle>
          <a:p>
            <a:pPr>
              <a:defRPr/>
            </a:pPr>
            <a:fld id="{87915872-1D55-4DA6-A7FC-C64892A92887}" type="slidenum">
              <a:rPr lang="da-DK"/>
              <a:pPr>
                <a:defRPr/>
              </a:pPr>
              <a:t>‹nr.›</a:t>
            </a:fld>
            <a:endParaRPr lang="da-D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6" name="Pladsholder til indhold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3"/>
          <p:cNvSpPr>
            <a:spLocks noGrp="1"/>
          </p:cNvSpPr>
          <p:nvPr>
            <p:ph type="dt" sz="half" idx="10"/>
          </p:nvPr>
        </p:nvSpPr>
        <p:spPr/>
        <p:txBody>
          <a:bodyPr/>
          <a:lstStyle>
            <a:lvl1pPr>
              <a:defRPr/>
            </a:lvl1pPr>
          </a:lstStyle>
          <a:p>
            <a:pPr>
              <a:defRPr/>
            </a:pPr>
            <a:fld id="{13F57DA9-4A01-4301-B0DD-226150060D1B}" type="datetimeFigureOut">
              <a:rPr lang="da-DK"/>
              <a:pPr>
                <a:defRPr/>
              </a:pPr>
              <a:t>10-04-2013</a:t>
            </a:fld>
            <a:endParaRPr lang="da-DK"/>
          </a:p>
        </p:txBody>
      </p:sp>
      <p:sp>
        <p:nvSpPr>
          <p:cNvPr id="8" name="Pladsholder til sidefod 4"/>
          <p:cNvSpPr>
            <a:spLocks noGrp="1"/>
          </p:cNvSpPr>
          <p:nvPr>
            <p:ph type="ftr" sz="quarter" idx="11"/>
          </p:nvPr>
        </p:nvSpPr>
        <p:spPr/>
        <p:txBody>
          <a:bodyPr/>
          <a:lstStyle>
            <a:lvl1pPr>
              <a:defRPr/>
            </a:lvl1pPr>
          </a:lstStyle>
          <a:p>
            <a:pPr>
              <a:defRPr/>
            </a:pPr>
            <a:endParaRPr lang="da-DK"/>
          </a:p>
        </p:txBody>
      </p:sp>
      <p:sp>
        <p:nvSpPr>
          <p:cNvPr id="9" name="Pladsholder til diasnummer 5"/>
          <p:cNvSpPr>
            <a:spLocks noGrp="1"/>
          </p:cNvSpPr>
          <p:nvPr>
            <p:ph type="sldNum" sz="quarter" idx="12"/>
          </p:nvPr>
        </p:nvSpPr>
        <p:spPr/>
        <p:txBody>
          <a:bodyPr/>
          <a:lstStyle>
            <a:lvl1pPr>
              <a:defRPr/>
            </a:lvl1pPr>
          </a:lstStyle>
          <a:p>
            <a:pPr>
              <a:defRPr/>
            </a:pPr>
            <a:fld id="{5B1501EE-6F56-4439-8E8B-E50AEFA5349A}" type="slidenum">
              <a:rPr lang="da-DK"/>
              <a:pPr>
                <a:defRPr/>
              </a:pPr>
              <a:t>‹nr.›</a:t>
            </a:fld>
            <a:endParaRPr lang="da-D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dato 3"/>
          <p:cNvSpPr>
            <a:spLocks noGrp="1"/>
          </p:cNvSpPr>
          <p:nvPr>
            <p:ph type="dt" sz="half" idx="10"/>
          </p:nvPr>
        </p:nvSpPr>
        <p:spPr/>
        <p:txBody>
          <a:bodyPr/>
          <a:lstStyle>
            <a:lvl1pPr>
              <a:defRPr/>
            </a:lvl1pPr>
          </a:lstStyle>
          <a:p>
            <a:pPr>
              <a:defRPr/>
            </a:pPr>
            <a:fld id="{52C35A1B-EEF4-49ED-AE67-810E4BD32B2B}" type="datetimeFigureOut">
              <a:rPr lang="da-DK"/>
              <a:pPr>
                <a:defRPr/>
              </a:pPr>
              <a:t>10-04-2013</a:t>
            </a:fld>
            <a:endParaRPr lang="da-DK"/>
          </a:p>
        </p:txBody>
      </p:sp>
      <p:sp>
        <p:nvSpPr>
          <p:cNvPr id="4" name="Pladsholder til sidefod 4"/>
          <p:cNvSpPr>
            <a:spLocks noGrp="1"/>
          </p:cNvSpPr>
          <p:nvPr>
            <p:ph type="ftr" sz="quarter" idx="11"/>
          </p:nvPr>
        </p:nvSpPr>
        <p:spPr/>
        <p:txBody>
          <a:bodyPr/>
          <a:lstStyle>
            <a:lvl1pPr>
              <a:defRPr/>
            </a:lvl1pPr>
          </a:lstStyle>
          <a:p>
            <a:pPr>
              <a:defRPr/>
            </a:pPr>
            <a:endParaRPr lang="da-DK"/>
          </a:p>
        </p:txBody>
      </p:sp>
      <p:sp>
        <p:nvSpPr>
          <p:cNvPr id="5" name="Pladsholder til diasnummer 5"/>
          <p:cNvSpPr>
            <a:spLocks noGrp="1"/>
          </p:cNvSpPr>
          <p:nvPr>
            <p:ph type="sldNum" sz="quarter" idx="12"/>
          </p:nvPr>
        </p:nvSpPr>
        <p:spPr/>
        <p:txBody>
          <a:bodyPr/>
          <a:lstStyle>
            <a:lvl1pPr>
              <a:defRPr/>
            </a:lvl1pPr>
          </a:lstStyle>
          <a:p>
            <a:pPr>
              <a:defRPr/>
            </a:pPr>
            <a:fld id="{4B7CB1CE-496C-4642-8961-2349650FBD08}" type="slidenum">
              <a:rPr lang="da-DK"/>
              <a:pPr>
                <a:defRPr/>
              </a:pPr>
              <a:t>‹nr.›</a:t>
            </a:fld>
            <a:endParaRPr lang="da-D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3"/>
          <p:cNvSpPr>
            <a:spLocks noGrp="1"/>
          </p:cNvSpPr>
          <p:nvPr>
            <p:ph type="dt" sz="half" idx="10"/>
          </p:nvPr>
        </p:nvSpPr>
        <p:spPr/>
        <p:txBody>
          <a:bodyPr/>
          <a:lstStyle>
            <a:lvl1pPr>
              <a:defRPr/>
            </a:lvl1pPr>
          </a:lstStyle>
          <a:p>
            <a:pPr>
              <a:defRPr/>
            </a:pPr>
            <a:fld id="{DC534B87-FBB4-452D-8F50-9B4AB15DC4DB}" type="datetimeFigureOut">
              <a:rPr lang="da-DK"/>
              <a:pPr>
                <a:defRPr/>
              </a:pPr>
              <a:t>10-04-2013</a:t>
            </a:fld>
            <a:endParaRPr lang="da-DK"/>
          </a:p>
        </p:txBody>
      </p:sp>
      <p:sp>
        <p:nvSpPr>
          <p:cNvPr id="3" name="Pladsholder til sidefod 4"/>
          <p:cNvSpPr>
            <a:spLocks noGrp="1"/>
          </p:cNvSpPr>
          <p:nvPr>
            <p:ph type="ftr" sz="quarter" idx="11"/>
          </p:nvPr>
        </p:nvSpPr>
        <p:spPr/>
        <p:txBody>
          <a:bodyPr/>
          <a:lstStyle>
            <a:lvl1pPr>
              <a:defRPr/>
            </a:lvl1pPr>
          </a:lstStyle>
          <a:p>
            <a:pPr>
              <a:defRPr/>
            </a:pPr>
            <a:endParaRPr lang="da-DK"/>
          </a:p>
        </p:txBody>
      </p:sp>
      <p:sp>
        <p:nvSpPr>
          <p:cNvPr id="4" name="Pladsholder til diasnummer 5"/>
          <p:cNvSpPr>
            <a:spLocks noGrp="1"/>
          </p:cNvSpPr>
          <p:nvPr>
            <p:ph type="sldNum" sz="quarter" idx="12"/>
          </p:nvPr>
        </p:nvSpPr>
        <p:spPr/>
        <p:txBody>
          <a:bodyPr/>
          <a:lstStyle>
            <a:lvl1pPr>
              <a:defRPr/>
            </a:lvl1pPr>
          </a:lstStyle>
          <a:p>
            <a:pPr>
              <a:defRPr/>
            </a:pPr>
            <a:fld id="{F977BA17-BC2E-45FC-AB56-400A88E1C707}" type="slidenum">
              <a:rPr lang="da-DK"/>
              <a:pPr>
                <a:defRPr/>
              </a:pPr>
              <a:t>‹nr.›</a:t>
            </a:fld>
            <a:endParaRPr lang="da-D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titeltypografi i masteren</a:t>
            </a:r>
            <a:endParaRPr lang="da-DK"/>
          </a:p>
        </p:txBody>
      </p:sp>
      <p:sp>
        <p:nvSpPr>
          <p:cNvPr id="3" name="Pladsholder til indhold 2"/>
          <p:cNvSpPr>
            <a:spLocks noGrp="1"/>
          </p:cNvSpPr>
          <p:nvPr>
            <p:ph idx="1"/>
          </p:nvPr>
        </p:nvSpPr>
        <p:spPr>
          <a:xfrm>
            <a:off x="3575051" y="273068"/>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3"/>
          <p:cNvSpPr>
            <a:spLocks noGrp="1"/>
          </p:cNvSpPr>
          <p:nvPr>
            <p:ph type="dt" sz="half" idx="10"/>
          </p:nvPr>
        </p:nvSpPr>
        <p:spPr/>
        <p:txBody>
          <a:bodyPr/>
          <a:lstStyle>
            <a:lvl1pPr>
              <a:defRPr/>
            </a:lvl1pPr>
          </a:lstStyle>
          <a:p>
            <a:pPr>
              <a:defRPr/>
            </a:pPr>
            <a:fld id="{0A6C83D9-F867-40DD-8F04-4577EC4E1931}" type="datetimeFigureOut">
              <a:rPr lang="da-DK"/>
              <a:pPr>
                <a:defRPr/>
              </a:pPr>
              <a:t>10-04-2013</a:t>
            </a:fld>
            <a:endParaRPr lang="da-DK"/>
          </a:p>
        </p:txBody>
      </p:sp>
      <p:sp>
        <p:nvSpPr>
          <p:cNvPr id="6" name="Pladsholder til sidefod 4"/>
          <p:cNvSpPr>
            <a:spLocks noGrp="1"/>
          </p:cNvSpPr>
          <p:nvPr>
            <p:ph type="ftr" sz="quarter" idx="11"/>
          </p:nvPr>
        </p:nvSpPr>
        <p:spPr/>
        <p:txBody>
          <a:bodyPr/>
          <a:lstStyle>
            <a:lvl1pPr>
              <a:defRPr/>
            </a:lvl1pPr>
          </a:lstStyle>
          <a:p>
            <a:pPr>
              <a:defRPr/>
            </a:pPr>
            <a:endParaRPr lang="da-DK"/>
          </a:p>
        </p:txBody>
      </p:sp>
      <p:sp>
        <p:nvSpPr>
          <p:cNvPr id="7" name="Pladsholder til diasnummer 5"/>
          <p:cNvSpPr>
            <a:spLocks noGrp="1"/>
          </p:cNvSpPr>
          <p:nvPr>
            <p:ph type="sldNum" sz="quarter" idx="12"/>
          </p:nvPr>
        </p:nvSpPr>
        <p:spPr/>
        <p:txBody>
          <a:bodyPr/>
          <a:lstStyle>
            <a:lvl1pPr>
              <a:defRPr/>
            </a:lvl1pPr>
          </a:lstStyle>
          <a:p>
            <a:pPr>
              <a:defRPr/>
            </a:pPr>
            <a:fld id="{A781C379-5010-40F4-B320-525DE1503B57}" type="slidenum">
              <a:rPr lang="da-DK"/>
              <a:pPr>
                <a:defRPr/>
              </a:pPr>
              <a:t>‹nr.›</a:t>
            </a:fld>
            <a:endParaRPr lang="da-D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titeltypografi i masteren</a:t>
            </a:r>
            <a:endParaRPr lang="da-DK"/>
          </a:p>
        </p:txBody>
      </p:sp>
      <p:sp>
        <p:nvSpPr>
          <p:cNvPr id="3" name="Pladsholder til billed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a-DK" noProof="0" smtClean="0"/>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3"/>
          <p:cNvSpPr>
            <a:spLocks noGrp="1"/>
          </p:cNvSpPr>
          <p:nvPr>
            <p:ph type="dt" sz="half" idx="10"/>
          </p:nvPr>
        </p:nvSpPr>
        <p:spPr/>
        <p:txBody>
          <a:bodyPr/>
          <a:lstStyle>
            <a:lvl1pPr>
              <a:defRPr/>
            </a:lvl1pPr>
          </a:lstStyle>
          <a:p>
            <a:pPr>
              <a:defRPr/>
            </a:pPr>
            <a:fld id="{B3D4CF59-3766-4813-B2CB-DEF6FE4B06E3}" type="datetimeFigureOut">
              <a:rPr lang="da-DK"/>
              <a:pPr>
                <a:defRPr/>
              </a:pPr>
              <a:t>10-04-2013</a:t>
            </a:fld>
            <a:endParaRPr lang="da-DK"/>
          </a:p>
        </p:txBody>
      </p:sp>
      <p:sp>
        <p:nvSpPr>
          <p:cNvPr id="6" name="Pladsholder til sidefod 4"/>
          <p:cNvSpPr>
            <a:spLocks noGrp="1"/>
          </p:cNvSpPr>
          <p:nvPr>
            <p:ph type="ftr" sz="quarter" idx="11"/>
          </p:nvPr>
        </p:nvSpPr>
        <p:spPr/>
        <p:txBody>
          <a:bodyPr/>
          <a:lstStyle>
            <a:lvl1pPr>
              <a:defRPr/>
            </a:lvl1pPr>
          </a:lstStyle>
          <a:p>
            <a:pPr>
              <a:defRPr/>
            </a:pPr>
            <a:endParaRPr lang="da-DK"/>
          </a:p>
        </p:txBody>
      </p:sp>
      <p:sp>
        <p:nvSpPr>
          <p:cNvPr id="7" name="Pladsholder til diasnummer 5"/>
          <p:cNvSpPr>
            <a:spLocks noGrp="1"/>
          </p:cNvSpPr>
          <p:nvPr>
            <p:ph type="sldNum" sz="quarter" idx="12"/>
          </p:nvPr>
        </p:nvSpPr>
        <p:spPr/>
        <p:txBody>
          <a:bodyPr/>
          <a:lstStyle>
            <a:lvl1pPr>
              <a:defRPr/>
            </a:lvl1pPr>
          </a:lstStyle>
          <a:p>
            <a:pPr>
              <a:defRPr/>
            </a:pPr>
            <a:fld id="{B7450C7E-6EC9-4A5D-9978-3A9D1BC8AF4A}" type="slidenum">
              <a:rPr lang="da-DK"/>
              <a:pPr>
                <a:defRPr/>
              </a:pPr>
              <a:t>‹nr.›</a:t>
            </a:fld>
            <a:endParaRPr lang="da-D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Pladsholder til titel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a-DK" smtClean="0"/>
              <a:t>Klik for at redigere titeltypografi i masteren</a:t>
            </a:r>
          </a:p>
        </p:txBody>
      </p:sp>
      <p:sp>
        <p:nvSpPr>
          <p:cNvPr id="1027" name="Pladsholder til tekst 2"/>
          <p:cNvSpPr>
            <a:spLocks noGrp="1"/>
          </p:cNvSpPr>
          <p:nvPr>
            <p:ph type="body" idx="1"/>
          </p:nvPr>
        </p:nvSpPr>
        <p:spPr bwMode="auto">
          <a:xfrm>
            <a:off x="457200" y="1600206"/>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p>
        </p:txBody>
      </p:sp>
      <p:sp>
        <p:nvSpPr>
          <p:cNvPr id="4" name="Pladsholder til dato 3"/>
          <p:cNvSpPr>
            <a:spLocks noGrp="1"/>
          </p:cNvSpPr>
          <p:nvPr>
            <p:ph type="dt" sz="half" idx="2"/>
          </p:nvPr>
        </p:nvSpPr>
        <p:spPr>
          <a:xfrm>
            <a:off x="457200" y="6356358"/>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6BE5D459-EDF6-457D-A9FD-21FC43A38D4B}" type="datetimeFigureOut">
              <a:rPr lang="da-DK"/>
              <a:pPr>
                <a:defRPr/>
              </a:pPr>
              <a:t>10-04-2013</a:t>
            </a:fld>
            <a:endParaRPr lang="da-DK"/>
          </a:p>
        </p:txBody>
      </p:sp>
      <p:sp>
        <p:nvSpPr>
          <p:cNvPr id="5" name="Pladsholder til sidefod 4"/>
          <p:cNvSpPr>
            <a:spLocks noGrp="1"/>
          </p:cNvSpPr>
          <p:nvPr>
            <p:ph type="ftr" sz="quarter" idx="3"/>
          </p:nvPr>
        </p:nvSpPr>
        <p:spPr>
          <a:xfrm>
            <a:off x="3124200" y="6356358"/>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da-DK"/>
          </a:p>
        </p:txBody>
      </p:sp>
      <p:sp>
        <p:nvSpPr>
          <p:cNvPr id="6" name="Pladsholder til diasnummer 5"/>
          <p:cNvSpPr>
            <a:spLocks noGrp="1"/>
          </p:cNvSpPr>
          <p:nvPr>
            <p:ph type="sldNum" sz="quarter" idx="4"/>
          </p:nvPr>
        </p:nvSpPr>
        <p:spPr>
          <a:xfrm>
            <a:off x="6553200" y="6356358"/>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BAB240FC-7824-44A4-BF40-362712CC1D86}" type="slidenum">
              <a:rPr lang="da-DK"/>
              <a:pPr>
                <a:defRPr/>
              </a:pPr>
              <a:t>‹nr.›</a:t>
            </a:fld>
            <a:endParaRPr lang="da-D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1758951" y="2130428"/>
            <a:ext cx="4008438" cy="3584575"/>
          </a:xfrm>
          <a:prstGeom prst="rect">
            <a:avLst/>
          </a:prstGeom>
          <a:noFill/>
          <a:ln w="9525">
            <a:noFill/>
            <a:miter lim="800000"/>
            <a:headEnd/>
            <a:tailEnd/>
          </a:ln>
        </p:spPr>
        <p:txBody>
          <a:bodyPr lIns="0" tIns="0" rIns="0" bIns="0"/>
          <a:lstStyle/>
          <a:p>
            <a:pPr>
              <a:spcBef>
                <a:spcPct val="50000"/>
              </a:spcBef>
            </a:pPr>
            <a:endParaRPr lang="da-DK" sz="1600">
              <a:cs typeface="Tahoma" pitchFamily="34" charset="0"/>
            </a:endParaRPr>
          </a:p>
        </p:txBody>
      </p:sp>
      <p:sp>
        <p:nvSpPr>
          <p:cNvPr id="2051" name="Rectangle 3"/>
          <p:cNvSpPr>
            <a:spLocks noChangeArrowheads="1"/>
          </p:cNvSpPr>
          <p:nvPr/>
        </p:nvSpPr>
        <p:spPr bwMode="auto">
          <a:xfrm>
            <a:off x="755650" y="78455"/>
            <a:ext cx="7848600" cy="5463034"/>
          </a:xfrm>
          <a:prstGeom prst="rect">
            <a:avLst/>
          </a:prstGeom>
          <a:noFill/>
          <a:ln w="9525">
            <a:noFill/>
            <a:miter lim="800000"/>
            <a:headEnd/>
            <a:tailEnd/>
          </a:ln>
        </p:spPr>
        <p:txBody>
          <a:bodyPr wrap="square" bIns="0" anchor="ctr">
            <a:spAutoFit/>
          </a:bodyPr>
          <a:lstStyle/>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1200" i="1" dirty="0">
                <a:latin typeface="Calibri" pitchFamily="34" charset="0"/>
              </a:rPr>
              <a:t>Søren </a:t>
            </a:r>
            <a:r>
              <a:rPr lang="da-DK" sz="1200" i="1" dirty="0" err="1">
                <a:latin typeface="Calibri" pitchFamily="34" charset="0"/>
              </a:rPr>
              <a:t>Langager</a:t>
            </a:r>
            <a:r>
              <a:rPr lang="da-DK" sz="1200" i="1" dirty="0">
                <a:latin typeface="Calibri" pitchFamily="34" charset="0"/>
              </a:rPr>
              <a:t>, DPU, Aarhus Universitet</a:t>
            </a:r>
            <a:endParaRPr lang="da-DK" sz="1200" dirty="0">
              <a:latin typeface="Calibri" pitchFamily="34" charset="0"/>
            </a:endParaRP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1200" b="1" dirty="0"/>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b="1" dirty="0" smtClean="0">
                <a:solidFill>
                  <a:schemeClr val="tx2"/>
                </a:solidFill>
                <a:latin typeface="Verdana" pitchFamily="34" charset="0"/>
              </a:rPr>
              <a:t>Diagnosernes himmelflugt – bogstavbørnene og alle</a:t>
            </a: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b="1" dirty="0" smtClean="0">
                <a:solidFill>
                  <a:schemeClr val="tx2"/>
                </a:solidFill>
                <a:latin typeface="Verdana" pitchFamily="34" charset="0"/>
              </a:rPr>
              <a:t>de andre børn</a:t>
            </a:r>
            <a:endParaRPr lang="da-DK" sz="2000" dirty="0">
              <a:solidFill>
                <a:schemeClr val="tx2"/>
              </a:solidFill>
              <a:latin typeface="Verdana" pitchFamily="34" charset="0"/>
            </a:endParaRP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1400" b="1" dirty="0">
              <a:latin typeface="Verdana" pitchFamily="34" charset="0"/>
            </a:endParaRP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1400" dirty="0" smtClean="0">
                <a:latin typeface="+mn-lt"/>
              </a:rPr>
              <a:t>Pædagogiske Konsulenters Landskonference, Nyborg Strand 11. april 2013</a:t>
            </a: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2000" dirty="0" smtClean="0">
              <a:latin typeface="Calibri" pitchFamily="34" charset="0"/>
            </a:endParaRPr>
          </a:p>
          <a:p>
            <a:pPr marL="609600" indent="-609600">
              <a:buFontTx/>
              <a:buAutoNum type="arabicPeriod"/>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dirty="0" smtClean="0">
                <a:latin typeface="Calibri" pitchFamily="34" charset="0"/>
              </a:rPr>
              <a:t>”Hvad man ikke forstår må man lære”</a:t>
            </a:r>
          </a:p>
          <a:p>
            <a:pPr marL="609600" indent="-609600">
              <a:buFontTx/>
              <a:buAutoNum type="arabicPeriod"/>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2000" dirty="0" smtClean="0">
              <a:latin typeface="Calibri" pitchFamily="34" charset="0"/>
            </a:endParaRPr>
          </a:p>
          <a:p>
            <a:pPr marL="609600" indent="-609600">
              <a:buFontTx/>
              <a:buAutoNum type="arabicPeriod"/>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dirty="0" smtClean="0">
                <a:latin typeface="Calibri" pitchFamily="34" charset="0"/>
              </a:rPr>
              <a:t>’Monsterbarnet’ og tidlig opsporing </a:t>
            </a:r>
            <a:r>
              <a:rPr lang="da-DK" sz="2000" dirty="0" smtClean="0">
                <a:latin typeface="Calibri" pitchFamily="34" charset="0"/>
              </a:rPr>
              <a:t>via </a:t>
            </a:r>
            <a:r>
              <a:rPr lang="da-DK" sz="2000" dirty="0" smtClean="0">
                <a:latin typeface="Calibri" pitchFamily="34" charset="0"/>
              </a:rPr>
              <a:t>daginstitutionerne</a:t>
            </a:r>
            <a:endParaRPr lang="da-DK" sz="2000" dirty="0">
              <a:latin typeface="Calibri" pitchFamily="34" charset="0"/>
            </a:endParaRPr>
          </a:p>
          <a:p>
            <a:pPr marL="609600" indent="-609600">
              <a:buFontTx/>
              <a:buAutoNum type="arabicPeriod"/>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2000" dirty="0">
              <a:latin typeface="Calibri" pitchFamily="34" charset="0"/>
            </a:endParaRPr>
          </a:p>
          <a:p>
            <a:pPr marL="609600" indent="-609600">
              <a:buFontTx/>
              <a:buAutoNum type="arabicPeriod"/>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dirty="0">
                <a:latin typeface="Calibri" pitchFamily="34" charset="0"/>
              </a:rPr>
              <a:t>Diagnosernes himmelflugt – det nye </a:t>
            </a:r>
            <a:r>
              <a:rPr lang="da-DK" sz="2000" dirty="0" err="1">
                <a:latin typeface="Calibri" pitchFamily="34" charset="0"/>
              </a:rPr>
              <a:t>neuroparadigme</a:t>
            </a:r>
            <a:endParaRPr lang="da-DK" sz="2000" dirty="0">
              <a:latin typeface="Calibri" pitchFamily="34" charset="0"/>
            </a:endParaRPr>
          </a:p>
          <a:p>
            <a:pPr marL="609600" indent="-609600">
              <a:buFontTx/>
              <a:buAutoNum type="arabicPeriod"/>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2000" dirty="0">
              <a:latin typeface="Calibri" pitchFamily="34" charset="0"/>
            </a:endParaRPr>
          </a:p>
          <a:p>
            <a:pPr marL="609600" indent="-609600">
              <a:buFontTx/>
              <a:buAutoNum type="arabicPeriod"/>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dirty="0" smtClean="0">
                <a:latin typeface="Calibri" pitchFamily="34" charset="0"/>
              </a:rPr>
              <a:t>De anderledes børn og </a:t>
            </a:r>
            <a:r>
              <a:rPr lang="da-DK" sz="2000" dirty="0" smtClean="0">
                <a:latin typeface="Calibri" pitchFamily="34" charset="0"/>
              </a:rPr>
              <a:t>det </a:t>
            </a:r>
            <a:r>
              <a:rPr lang="da-DK" sz="2000" dirty="0" smtClean="0">
                <a:latin typeface="Calibri" pitchFamily="34" charset="0"/>
              </a:rPr>
              <a:t>pædagogiske </a:t>
            </a:r>
            <a:r>
              <a:rPr lang="da-DK" sz="2000" dirty="0" err="1" smtClean="0">
                <a:latin typeface="Calibri" pitchFamily="34" charset="0"/>
              </a:rPr>
              <a:t>dobbeltmål</a:t>
            </a:r>
            <a:endParaRPr lang="da-DK" sz="2000" dirty="0">
              <a:latin typeface="Calibri" pitchFamily="34" charset="0"/>
            </a:endParaRPr>
          </a:p>
          <a:p>
            <a:pPr marL="609600" indent="-609600">
              <a:buFontTx/>
              <a:buAutoNum type="arabicPeriod"/>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2000" dirty="0">
              <a:latin typeface="Calibri" pitchFamily="34" charset="0"/>
            </a:endParaRPr>
          </a:p>
          <a:p>
            <a:pPr marL="609600" indent="-609600">
              <a:buFontTx/>
              <a:buAutoNum type="arabicPeriod"/>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dirty="0" smtClean="0">
                <a:latin typeface="Calibri" pitchFamily="34" charset="0"/>
              </a:rPr>
              <a:t>(Kreativitet og moderne </a:t>
            </a:r>
            <a:r>
              <a:rPr lang="da-DK" sz="2000" dirty="0" err="1" smtClean="0">
                <a:latin typeface="Calibri" pitchFamily="34" charset="0"/>
              </a:rPr>
              <a:t>læringsmål</a:t>
            </a:r>
            <a:r>
              <a:rPr lang="da-DK" sz="2000" dirty="0" smtClean="0">
                <a:latin typeface="Calibri" pitchFamily="34" charset="0"/>
              </a:rPr>
              <a:t> – daginstitutionernes </a:t>
            </a:r>
            <a:r>
              <a:rPr lang="da-DK" sz="2000" dirty="0" smtClean="0">
                <a:latin typeface="Calibri" pitchFamily="34" charset="0"/>
              </a:rPr>
              <a:t>mission)</a:t>
            </a:r>
            <a:endParaRPr lang="da-DK" sz="2000" dirty="0">
              <a:latin typeface="Calibri" pitchFamily="34" charset="0"/>
            </a:endParaRP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2000" dirty="0">
              <a:latin typeface="Calibri" pitchFamily="34" charset="0"/>
            </a:endParaRPr>
          </a:p>
          <a:p>
            <a:pPr marL="609600" indent="-609600">
              <a:buFontTx/>
              <a:buAutoNum type="romanUcPeriod"/>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2000" dirty="0">
              <a:latin typeface="Calibri" pitchFamily="34" charset="0"/>
            </a:endParaRPr>
          </a:p>
          <a:p>
            <a:pPr marL="609600" indent="-609600">
              <a:buFontTx/>
              <a:buAutoNum type="romanUcPeriod"/>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ktangel 2"/>
          <p:cNvSpPr>
            <a:spLocks noChangeArrowheads="1"/>
          </p:cNvSpPr>
          <p:nvPr/>
        </p:nvSpPr>
        <p:spPr bwMode="auto">
          <a:xfrm>
            <a:off x="539750" y="188913"/>
            <a:ext cx="7920038" cy="3539430"/>
          </a:xfrm>
          <a:prstGeom prst="rect">
            <a:avLst/>
          </a:prstGeom>
          <a:noFill/>
          <a:ln w="9525">
            <a:noFill/>
            <a:miter lim="800000"/>
            <a:headEnd/>
            <a:tailEnd/>
          </a:ln>
        </p:spPr>
        <p:txBody>
          <a:bodyPr>
            <a:spAutoFit/>
          </a:bodyPr>
          <a:lstStyle/>
          <a:p>
            <a:r>
              <a:rPr lang="da-DK" sz="1200" i="1" dirty="0"/>
              <a:t>Søren </a:t>
            </a:r>
            <a:r>
              <a:rPr lang="da-DK" sz="1200" i="1" dirty="0" err="1"/>
              <a:t>Langager</a:t>
            </a:r>
            <a:r>
              <a:rPr lang="da-DK" sz="1200" i="1" dirty="0"/>
              <a:t>, DPU</a:t>
            </a:r>
          </a:p>
          <a:p>
            <a:endParaRPr lang="da-DK" sz="1200" i="1" dirty="0"/>
          </a:p>
          <a:p>
            <a:r>
              <a:rPr lang="da-DK" sz="2000" b="1" dirty="0">
                <a:solidFill>
                  <a:schemeClr val="tx2"/>
                </a:solidFill>
                <a:latin typeface="Verdana" pitchFamily="34" charset="0"/>
              </a:rPr>
              <a:t>Diagnosernes himmelflugt (fortsat)</a:t>
            </a:r>
            <a:endParaRPr lang="da-DK" sz="2000" dirty="0">
              <a:solidFill>
                <a:schemeClr val="tx2"/>
              </a:solidFill>
              <a:latin typeface="Verdana" pitchFamily="34" charset="0"/>
            </a:endParaRPr>
          </a:p>
          <a:p>
            <a:endParaRPr lang="da-DK" sz="2000" dirty="0">
              <a:latin typeface="Calibri" pitchFamily="34" charset="0"/>
            </a:endParaRPr>
          </a:p>
          <a:p>
            <a:pPr>
              <a:buFontTx/>
              <a:buChar char="•"/>
            </a:pPr>
            <a:r>
              <a:rPr lang="da-DK" sz="2000" dirty="0">
                <a:latin typeface="Calibri" pitchFamily="34" charset="0"/>
              </a:rPr>
              <a:t> Inden for </a:t>
            </a:r>
            <a:r>
              <a:rPr lang="da-DK" sz="2000" dirty="0" err="1">
                <a:latin typeface="Calibri" pitchFamily="34" charset="0"/>
              </a:rPr>
              <a:t>autismespektrumforstyrrelser</a:t>
            </a:r>
            <a:r>
              <a:rPr lang="da-DK" sz="2000" dirty="0">
                <a:latin typeface="Calibri" pitchFamily="34" charset="0"/>
              </a:rPr>
              <a:t> (ASD) er antallet af personer med denne problematik steget fra omkring 30.000 i 1997 til 50.000 i dag – en stigning på knap 70 % på 15 år (Socialstyrelsen 2012).</a:t>
            </a:r>
          </a:p>
          <a:p>
            <a:r>
              <a:rPr lang="da-DK" sz="2000" dirty="0">
                <a:latin typeface="Calibri" pitchFamily="34" charset="0"/>
              </a:rPr>
              <a:t> </a:t>
            </a:r>
          </a:p>
          <a:p>
            <a:pPr>
              <a:buFontTx/>
              <a:buChar char="•"/>
            </a:pPr>
            <a:r>
              <a:rPr lang="da-DK" sz="2000" dirty="0">
                <a:latin typeface="Calibri" pitchFamily="34" charset="0"/>
              </a:rPr>
              <a:t> På voksenområdet er der på 8 år sket en stigning i antallet af nye borgere i kontakt med den regionale psykiatri på mere end 40 % i perioden 2000-2008 (DSI 2011:7).</a:t>
            </a:r>
          </a:p>
          <a:p>
            <a:endParaRPr lang="da-DK" sz="2000" dirty="0">
              <a:latin typeface="Calibri"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3"/>
          <p:cNvSpPr txBox="1">
            <a:spLocks noChangeArrowheads="1"/>
          </p:cNvSpPr>
          <p:nvPr/>
        </p:nvSpPr>
        <p:spPr bwMode="auto">
          <a:xfrm>
            <a:off x="1758951" y="2130428"/>
            <a:ext cx="4008438" cy="3584575"/>
          </a:xfrm>
          <a:prstGeom prst="rect">
            <a:avLst/>
          </a:prstGeom>
          <a:noFill/>
          <a:ln w="9525">
            <a:noFill/>
            <a:miter lim="800000"/>
            <a:headEnd/>
            <a:tailEnd/>
          </a:ln>
        </p:spPr>
        <p:txBody>
          <a:bodyPr lIns="0" tIns="0" rIns="0" bIns="0"/>
          <a:lstStyle/>
          <a:p>
            <a:pPr>
              <a:spcBef>
                <a:spcPct val="50000"/>
              </a:spcBef>
            </a:pPr>
            <a:endParaRPr lang="da-DK" sz="1600">
              <a:cs typeface="Tahoma" pitchFamily="34" charset="0"/>
            </a:endParaRPr>
          </a:p>
        </p:txBody>
      </p:sp>
      <p:sp>
        <p:nvSpPr>
          <p:cNvPr id="9219" name="Rectangle 4"/>
          <p:cNvSpPr>
            <a:spLocks noChangeArrowheads="1"/>
          </p:cNvSpPr>
          <p:nvPr/>
        </p:nvSpPr>
        <p:spPr bwMode="auto">
          <a:xfrm>
            <a:off x="384179" y="130175"/>
            <a:ext cx="8575675" cy="5016500"/>
          </a:xfrm>
          <a:prstGeom prst="rect">
            <a:avLst/>
          </a:prstGeom>
          <a:noFill/>
          <a:ln w="9525">
            <a:noFill/>
            <a:miter lim="800000"/>
            <a:headEnd/>
            <a:tailEnd/>
          </a:ln>
        </p:spPr>
        <p:txBody>
          <a:bodyPr bIns="0" anchor="ctr">
            <a:spAutoFit/>
          </a:bodyPr>
          <a:lstStyle/>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1200" i="1" dirty="0"/>
              <a:t>Søren Langager, DPU</a:t>
            </a: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1200" dirty="0"/>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b="1" dirty="0">
                <a:solidFill>
                  <a:srgbClr val="000066"/>
                </a:solidFill>
                <a:latin typeface="Verdana" pitchFamily="34" charset="0"/>
                <a:ea typeface="Verdana" pitchFamily="34" charset="0"/>
                <a:cs typeface="Verdana" pitchFamily="34" charset="0"/>
              </a:rPr>
              <a:t>ADHD som henvisningsdiagnose –børn og unge </a:t>
            </a: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1100" b="1" dirty="0">
              <a:solidFill>
                <a:srgbClr val="000066"/>
              </a:solidFill>
              <a:latin typeface="AU Passata" pitchFamily="34" charset="0"/>
            </a:endParaRP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dirty="0">
                <a:latin typeface="+mn-lt"/>
              </a:rPr>
              <a:t>- Hele landet: 			24 % af alle nyhenvisninger</a:t>
            </a: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2000" dirty="0">
              <a:latin typeface="+mn-lt"/>
            </a:endParaRP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dirty="0">
                <a:latin typeface="+mn-lt"/>
              </a:rPr>
              <a:t>- Region Sjælland: 		35 % af alle nyhenvisninger</a:t>
            </a: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2000" dirty="0">
              <a:latin typeface="+mn-lt"/>
            </a:endParaRP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dirty="0">
                <a:latin typeface="+mn-lt"/>
              </a:rPr>
              <a:t>- Region Nordjylland:	19 % af alle nyhenvisninger</a:t>
            </a: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2000" dirty="0">
              <a:latin typeface="+mn-lt"/>
            </a:endParaRP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1400" dirty="0">
                <a:latin typeface="+mn-lt"/>
              </a:rPr>
              <a:t>(børn og unge, </a:t>
            </a:r>
            <a:r>
              <a:rPr lang="da-DK" sz="1400" dirty="0" err="1">
                <a:latin typeface="+mn-lt"/>
              </a:rPr>
              <a:t>BupBase</a:t>
            </a:r>
            <a:r>
              <a:rPr lang="da-DK" sz="1400" dirty="0">
                <a:latin typeface="+mn-lt"/>
              </a:rPr>
              <a:t> 2010)</a:t>
            </a: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1400" dirty="0">
              <a:solidFill>
                <a:srgbClr val="000066"/>
              </a:solidFill>
              <a:latin typeface="+mn-lt"/>
            </a:endParaRP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1400" dirty="0">
              <a:solidFill>
                <a:srgbClr val="000066"/>
              </a:solidFill>
              <a:latin typeface="+mn-lt"/>
            </a:endParaRP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dirty="0">
                <a:latin typeface="+mn-lt"/>
              </a:rPr>
              <a:t>* Forbruget af </a:t>
            </a:r>
            <a:r>
              <a:rPr lang="da-DK" sz="2000" dirty="0" err="1">
                <a:latin typeface="+mn-lt"/>
              </a:rPr>
              <a:t>ADHD-medicin</a:t>
            </a:r>
            <a:r>
              <a:rPr lang="da-DK" sz="2000" dirty="0">
                <a:latin typeface="+mn-lt"/>
              </a:rPr>
              <a:t> er dobbelt så stort i Region Midtjylland</a:t>
            </a: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dirty="0">
                <a:latin typeface="+mn-lt"/>
              </a:rPr>
              <a:t>sammenlignet med Region Syddanmark (målt pr. 1000 indbyggere)</a:t>
            </a: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2000" dirty="0">
              <a:latin typeface="+mn-lt"/>
            </a:endParaRP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1400" dirty="0">
                <a:latin typeface="+mn-lt"/>
              </a:rPr>
              <a:t>(Lægemiddelstyrelsen 2012)</a:t>
            </a:r>
          </a:p>
          <a:p>
            <a:pPr>
              <a:defRPr/>
            </a:pPr>
            <a:endParaRPr lang="da-DK" sz="1400" dirty="0">
              <a:latin typeface="+mj-lt"/>
            </a:endParaRPr>
          </a:p>
          <a:p>
            <a:pPr>
              <a:defRPr/>
            </a:pPr>
            <a:endParaRPr lang="da-DK" sz="1400" dirty="0">
              <a:latin typeface="+mj-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1758951" y="2130428"/>
            <a:ext cx="4008438" cy="3584575"/>
          </a:xfrm>
          <a:prstGeom prst="rect">
            <a:avLst/>
          </a:prstGeom>
          <a:noFill/>
          <a:ln w="9525">
            <a:noFill/>
            <a:miter lim="800000"/>
            <a:headEnd/>
            <a:tailEnd/>
          </a:ln>
        </p:spPr>
        <p:txBody>
          <a:bodyPr lIns="0" tIns="0" rIns="0" bIns="0"/>
          <a:lstStyle/>
          <a:p>
            <a:pPr>
              <a:spcBef>
                <a:spcPct val="50000"/>
              </a:spcBef>
            </a:pPr>
            <a:endParaRPr lang="da-DK" sz="1600">
              <a:cs typeface="Tahoma" pitchFamily="34" charset="0"/>
            </a:endParaRPr>
          </a:p>
        </p:txBody>
      </p:sp>
      <p:sp>
        <p:nvSpPr>
          <p:cNvPr id="15363" name="Rectangle 3"/>
          <p:cNvSpPr>
            <a:spLocks noChangeArrowheads="1"/>
          </p:cNvSpPr>
          <p:nvPr/>
        </p:nvSpPr>
        <p:spPr bwMode="auto">
          <a:xfrm>
            <a:off x="484188" y="339725"/>
            <a:ext cx="8177212" cy="1092200"/>
          </a:xfrm>
          <a:prstGeom prst="rect">
            <a:avLst/>
          </a:prstGeom>
          <a:noFill/>
          <a:ln w="9525">
            <a:noFill/>
            <a:miter lim="800000"/>
            <a:headEnd/>
            <a:tailEnd/>
          </a:ln>
        </p:spPr>
        <p:txBody>
          <a:bodyPr bIns="0" anchor="ctr">
            <a:spAutoFit/>
          </a:bodyPr>
          <a:lstStyle/>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pPr>
            <a:r>
              <a:rPr lang="da-DK" sz="1200" i="1"/>
              <a:t>Søren Langager, DPU, Aarhus Universitet</a:t>
            </a: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pPr>
            <a:endParaRPr lang="da-DK" sz="1200" i="1"/>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pPr>
            <a:endParaRPr lang="da-DK" sz="1200"/>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pPr>
            <a:endParaRPr lang="da-DK" sz="1200" b="1"/>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pPr>
            <a:endParaRPr lang="da-DK" sz="2000"/>
          </a:p>
        </p:txBody>
      </p:sp>
      <p:sp>
        <p:nvSpPr>
          <p:cNvPr id="4" name="Rektangel 3"/>
          <p:cNvSpPr/>
          <p:nvPr/>
        </p:nvSpPr>
        <p:spPr>
          <a:xfrm>
            <a:off x="582617" y="765175"/>
            <a:ext cx="6275387" cy="2832100"/>
          </a:xfrm>
          <a:prstGeom prst="rect">
            <a:avLst/>
          </a:prstGeom>
        </p:spPr>
        <p:txBody>
          <a:bodyPr>
            <a:spAutoFit/>
          </a:bodyPr>
          <a:lstStyle/>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b="1" dirty="0">
                <a:solidFill>
                  <a:srgbClr val="000066"/>
                </a:solidFill>
                <a:latin typeface="Verdana" pitchFamily="34" charset="0"/>
                <a:ea typeface="Verdana" pitchFamily="34" charset="0"/>
                <a:cs typeface="Verdana" pitchFamily="34" charset="0"/>
              </a:rPr>
              <a:t>’Gråzonebørn’ eller ’Bogstavbørn’?</a:t>
            </a:r>
          </a:p>
          <a:p>
            <a:pPr fontAlgn="auto">
              <a:spcBef>
                <a:spcPts val="0"/>
              </a:spcBef>
              <a:spcAft>
                <a:spcPts val="0"/>
              </a:spcAft>
              <a:defRPr/>
            </a:pPr>
            <a:endParaRPr lang="da-DK" sz="2000" dirty="0">
              <a:latin typeface="+mj-lt"/>
              <a:cs typeface="+mn-cs"/>
            </a:endParaRPr>
          </a:p>
          <a:p>
            <a:pPr fontAlgn="auto">
              <a:spcBef>
                <a:spcPts val="0"/>
              </a:spcBef>
              <a:spcAft>
                <a:spcPts val="0"/>
              </a:spcAft>
              <a:defRPr/>
            </a:pPr>
            <a:r>
              <a:rPr lang="da-DK" sz="2000" dirty="0">
                <a:latin typeface="+mj-lt"/>
                <a:cs typeface="+mn-cs"/>
              </a:rPr>
              <a:t>ADHD som det </a:t>
            </a:r>
            <a:r>
              <a:rPr lang="da-DK" sz="2000" u="sng" dirty="0">
                <a:latin typeface="+mj-lt"/>
                <a:cs typeface="+mn-cs"/>
              </a:rPr>
              <a:t>grundlæggende</a:t>
            </a:r>
            <a:r>
              <a:rPr lang="da-DK" sz="2000" dirty="0">
                <a:latin typeface="+mj-lt"/>
                <a:cs typeface="+mn-cs"/>
              </a:rPr>
              <a:t> problem, som ’skaber’ andre lidelser, dvs. giver ’tillægsdiagnoser’… </a:t>
            </a:r>
          </a:p>
          <a:p>
            <a:pPr fontAlgn="auto">
              <a:spcBef>
                <a:spcPts val="0"/>
              </a:spcBef>
              <a:spcAft>
                <a:spcPts val="0"/>
              </a:spcAft>
              <a:defRPr/>
            </a:pPr>
            <a:r>
              <a:rPr lang="da-DK" sz="2000" i="1" dirty="0">
                <a:latin typeface="+mj-lt"/>
                <a:cs typeface="+mn-cs"/>
              </a:rPr>
              <a:t>eller </a:t>
            </a:r>
          </a:p>
          <a:p>
            <a:pPr fontAlgn="auto">
              <a:spcBef>
                <a:spcPts val="0"/>
              </a:spcBef>
              <a:spcAft>
                <a:spcPts val="0"/>
              </a:spcAft>
              <a:defRPr/>
            </a:pPr>
            <a:r>
              <a:rPr lang="da-DK" sz="2000" dirty="0">
                <a:latin typeface="+mj-lt"/>
                <a:cs typeface="+mn-cs"/>
              </a:rPr>
              <a:t>ADHD optræder </a:t>
            </a:r>
            <a:r>
              <a:rPr lang="da-DK" sz="2000" u="sng" dirty="0">
                <a:latin typeface="+mj-lt"/>
                <a:cs typeface="+mn-cs"/>
              </a:rPr>
              <a:t>side om side </a:t>
            </a:r>
            <a:r>
              <a:rPr lang="da-DK" sz="2000" dirty="0">
                <a:latin typeface="+mj-lt"/>
                <a:cs typeface="+mn-cs"/>
              </a:rPr>
              <a:t>med andre lidelser, hvor det er selvstændige lidelser, som ofte optræder samtidigt..” </a:t>
            </a:r>
          </a:p>
          <a:p>
            <a:pPr fontAlgn="auto">
              <a:spcBef>
                <a:spcPts val="0"/>
              </a:spcBef>
              <a:spcAft>
                <a:spcPts val="0"/>
              </a:spcAft>
              <a:defRPr/>
            </a:pPr>
            <a:endParaRPr lang="da-DK" sz="2000" dirty="0">
              <a:latin typeface="+mj-lt"/>
              <a:cs typeface="+mn-cs"/>
            </a:endParaRPr>
          </a:p>
          <a:p>
            <a:pPr fontAlgn="auto">
              <a:spcBef>
                <a:spcPts val="0"/>
              </a:spcBef>
              <a:spcAft>
                <a:spcPts val="0"/>
              </a:spcAft>
              <a:defRPr/>
            </a:pPr>
            <a:r>
              <a:rPr lang="da-DK" sz="1400" dirty="0">
                <a:latin typeface="+mj-lt"/>
                <a:cs typeface="+mn-cs"/>
              </a:rPr>
              <a:t>(</a:t>
            </a:r>
            <a:r>
              <a:rPr lang="da-DK" sz="1400" dirty="0" err="1">
                <a:latin typeface="+mj-lt"/>
                <a:cs typeface="+mn-cs"/>
              </a:rPr>
              <a:t>Sindø</a:t>
            </a:r>
            <a:r>
              <a:rPr lang="da-DK" sz="1400" dirty="0">
                <a:latin typeface="+mj-lt"/>
                <a:cs typeface="+mn-cs"/>
              </a:rPr>
              <a:t> 2009)</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3" cstate="print"/>
          <a:srcRect/>
          <a:stretch>
            <a:fillRect/>
          </a:stretch>
        </p:blipFill>
        <p:spPr bwMode="auto">
          <a:xfrm>
            <a:off x="39692" y="285750"/>
            <a:ext cx="8918575" cy="45720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1758462" y="2130428"/>
            <a:ext cx="4009292" cy="3584575"/>
          </a:xfrm>
          <a:prstGeom prst="rect">
            <a:avLst/>
          </a:prstGeom>
          <a:noFill/>
          <a:ln w="9525">
            <a:noFill/>
            <a:miter lim="800000"/>
            <a:headEnd/>
            <a:tailEnd/>
          </a:ln>
        </p:spPr>
        <p:txBody>
          <a:bodyPr lIns="0" tIns="0" rIns="0" bIns="0"/>
          <a:lstStyle/>
          <a:p>
            <a:pPr>
              <a:spcBef>
                <a:spcPct val="50000"/>
              </a:spcBef>
            </a:pPr>
            <a:endParaRPr lang="da-DK" sz="1600">
              <a:cs typeface="Tahoma" pitchFamily="34" charset="0"/>
            </a:endParaRPr>
          </a:p>
        </p:txBody>
      </p:sp>
      <p:sp>
        <p:nvSpPr>
          <p:cNvPr id="15363" name="Rectangle 3"/>
          <p:cNvSpPr>
            <a:spLocks noChangeArrowheads="1"/>
          </p:cNvSpPr>
          <p:nvPr/>
        </p:nvSpPr>
        <p:spPr bwMode="auto">
          <a:xfrm>
            <a:off x="483577" y="149225"/>
            <a:ext cx="8178312" cy="723900"/>
          </a:xfrm>
          <a:prstGeom prst="rect">
            <a:avLst/>
          </a:prstGeom>
          <a:noFill/>
          <a:ln w="9525">
            <a:noFill/>
            <a:miter lim="800000"/>
            <a:headEnd/>
            <a:tailEnd/>
          </a:ln>
        </p:spPr>
        <p:txBody>
          <a:bodyPr bIns="0" anchor="ctr">
            <a:spAutoFit/>
          </a:bodyPr>
          <a:lstStyle/>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pPr>
            <a:r>
              <a:rPr lang="da-DK" sz="1200" i="1"/>
              <a:t>Søren Langager, DPU, Aarhus Universitet</a:t>
            </a:r>
            <a:endParaRPr lang="da-DK" sz="1200"/>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pPr>
            <a:endParaRPr lang="da-DK" sz="1200" b="1"/>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pPr>
            <a:endParaRPr lang="da-DK" sz="2000"/>
          </a:p>
        </p:txBody>
      </p:sp>
      <p:sp>
        <p:nvSpPr>
          <p:cNvPr id="4" name="Rektangel 3"/>
          <p:cNvSpPr/>
          <p:nvPr/>
        </p:nvSpPr>
        <p:spPr>
          <a:xfrm>
            <a:off x="583227" y="549275"/>
            <a:ext cx="6274777" cy="2832100"/>
          </a:xfrm>
          <a:prstGeom prst="rect">
            <a:avLst/>
          </a:prstGeom>
        </p:spPr>
        <p:txBody>
          <a:bodyPr>
            <a:spAutoFit/>
          </a:bodyPr>
          <a:lstStyle/>
          <a:p>
            <a:pPr fontAlgn="auto">
              <a:spcBef>
                <a:spcPts val="0"/>
              </a:spcBef>
              <a:spcAft>
                <a:spcPts val="0"/>
              </a:spcAft>
              <a:defRPr/>
            </a:pPr>
            <a:r>
              <a:rPr lang="da-DK" sz="2000" b="1" dirty="0" err="1">
                <a:solidFill>
                  <a:srgbClr val="000066"/>
                </a:solidFill>
                <a:latin typeface="Verdana" pitchFamily="34" charset="0"/>
                <a:ea typeface="Verdana" pitchFamily="34" charset="0"/>
                <a:cs typeface="Verdana" pitchFamily="34" charset="0"/>
              </a:rPr>
              <a:t>Medikaliseringens</a:t>
            </a:r>
            <a:r>
              <a:rPr lang="da-DK" sz="2000" b="1" dirty="0">
                <a:solidFill>
                  <a:srgbClr val="000066"/>
                </a:solidFill>
                <a:latin typeface="Verdana" pitchFamily="34" charset="0"/>
                <a:ea typeface="Verdana" pitchFamily="34" charset="0"/>
                <a:cs typeface="Verdana" pitchFamily="34" charset="0"/>
              </a:rPr>
              <a:t> dilemma</a:t>
            </a:r>
          </a:p>
          <a:p>
            <a:pPr fontAlgn="auto">
              <a:spcBef>
                <a:spcPts val="0"/>
              </a:spcBef>
              <a:spcAft>
                <a:spcPts val="0"/>
              </a:spcAft>
              <a:defRPr/>
            </a:pPr>
            <a:endParaRPr lang="da-DK" sz="2000" dirty="0">
              <a:latin typeface="+mj-lt"/>
            </a:endParaRPr>
          </a:p>
          <a:p>
            <a:pPr fontAlgn="auto">
              <a:spcBef>
                <a:spcPts val="0"/>
              </a:spcBef>
              <a:spcAft>
                <a:spcPts val="0"/>
              </a:spcAft>
              <a:defRPr/>
            </a:pPr>
            <a:r>
              <a:rPr lang="da-DK" sz="2000" i="1" dirty="0">
                <a:latin typeface="+mj-lt"/>
              </a:rPr>
              <a:t>”Børn og unge med ADHD har i omkring 80 % af tilfældene associerede vanskeligheder i form af adfærdsforstyrrelse, angst, lavt selvværd, ringe social kompetence m.m. Disse associerede vanskeligheder bedres ikke eller kun i ringere grad af </a:t>
            </a:r>
            <a:r>
              <a:rPr lang="da-DK" sz="2000" i="1" dirty="0" err="1">
                <a:latin typeface="+mj-lt"/>
              </a:rPr>
              <a:t>centralstimulantia</a:t>
            </a:r>
            <a:r>
              <a:rPr lang="da-DK" sz="2000" i="1" dirty="0">
                <a:latin typeface="+mj-lt"/>
              </a:rPr>
              <a:t>.” </a:t>
            </a:r>
          </a:p>
          <a:p>
            <a:pPr fontAlgn="auto">
              <a:spcBef>
                <a:spcPts val="0"/>
              </a:spcBef>
              <a:spcAft>
                <a:spcPts val="0"/>
              </a:spcAft>
              <a:defRPr/>
            </a:pPr>
            <a:endParaRPr lang="da-DK" sz="2000" dirty="0">
              <a:latin typeface="+mj-lt"/>
            </a:endParaRPr>
          </a:p>
          <a:p>
            <a:pPr fontAlgn="auto">
              <a:spcBef>
                <a:spcPts val="0"/>
              </a:spcBef>
              <a:spcAft>
                <a:spcPts val="0"/>
              </a:spcAft>
              <a:defRPr/>
            </a:pPr>
            <a:r>
              <a:rPr lang="da-DK" sz="1400" dirty="0">
                <a:latin typeface="+mj-lt"/>
              </a:rPr>
              <a:t>(</a:t>
            </a:r>
            <a:r>
              <a:rPr lang="da-DK" sz="1400" dirty="0" err="1">
                <a:latin typeface="+mj-lt"/>
              </a:rPr>
              <a:t>Trillingsgaard</a:t>
            </a:r>
            <a:r>
              <a:rPr lang="da-DK" sz="1400" dirty="0">
                <a:latin typeface="+mj-lt"/>
              </a:rPr>
              <a:t> m.fl. 2009:5).</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p:cNvPicPr>
            <a:picLocks noChangeAspect="1" noChangeArrowheads="1"/>
          </p:cNvPicPr>
          <p:nvPr/>
        </p:nvPicPr>
        <p:blipFill>
          <a:blip r:embed="rId3" cstate="print"/>
          <a:srcRect/>
          <a:stretch>
            <a:fillRect/>
          </a:stretch>
        </p:blipFill>
        <p:spPr bwMode="auto">
          <a:xfrm>
            <a:off x="784228" y="620721"/>
            <a:ext cx="6778625" cy="4689475"/>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3" cstate="print"/>
          <a:srcRect/>
          <a:stretch>
            <a:fillRect/>
          </a:stretch>
        </p:blipFill>
        <p:spPr bwMode="auto">
          <a:xfrm>
            <a:off x="1143000" y="0"/>
            <a:ext cx="6559550" cy="1571625"/>
          </a:xfrm>
          <a:prstGeom prst="rect">
            <a:avLst/>
          </a:prstGeom>
          <a:noFill/>
          <a:ln w="9525">
            <a:noFill/>
            <a:miter lim="800000"/>
            <a:headEnd/>
            <a:tailEnd/>
          </a:ln>
        </p:spPr>
      </p:pic>
      <p:pic>
        <p:nvPicPr>
          <p:cNvPr id="9219" name="Picture 3"/>
          <p:cNvPicPr>
            <a:picLocks noChangeAspect="1" noChangeArrowheads="1"/>
          </p:cNvPicPr>
          <p:nvPr/>
        </p:nvPicPr>
        <p:blipFill>
          <a:blip r:embed="rId4" cstate="print"/>
          <a:srcRect/>
          <a:stretch>
            <a:fillRect/>
          </a:stretch>
        </p:blipFill>
        <p:spPr bwMode="auto">
          <a:xfrm>
            <a:off x="1406525" y="1571625"/>
            <a:ext cx="5995988" cy="4591050"/>
          </a:xfrm>
          <a:prstGeom prst="rect">
            <a:avLst/>
          </a:prstGeom>
          <a:noFill/>
          <a:ln w="9525">
            <a:noFill/>
            <a:miter lim="800000"/>
            <a:headEnd/>
            <a:tailEnd/>
          </a:ln>
        </p:spPr>
      </p:pic>
      <p:pic>
        <p:nvPicPr>
          <p:cNvPr id="9220" name="Picture 4"/>
          <p:cNvPicPr>
            <a:picLocks noChangeAspect="1" noChangeArrowheads="1"/>
          </p:cNvPicPr>
          <p:nvPr/>
        </p:nvPicPr>
        <p:blipFill>
          <a:blip r:embed="rId5" cstate="print"/>
          <a:srcRect/>
          <a:stretch>
            <a:fillRect/>
          </a:stretch>
        </p:blipFill>
        <p:spPr bwMode="auto">
          <a:xfrm>
            <a:off x="1209675" y="6215063"/>
            <a:ext cx="6523038" cy="371475"/>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1758951" y="2130428"/>
            <a:ext cx="4008438" cy="3584575"/>
          </a:xfrm>
          <a:prstGeom prst="rect">
            <a:avLst/>
          </a:prstGeom>
          <a:noFill/>
          <a:ln w="9525">
            <a:noFill/>
            <a:miter lim="800000"/>
            <a:headEnd/>
            <a:tailEnd/>
          </a:ln>
        </p:spPr>
        <p:txBody>
          <a:bodyPr lIns="0" tIns="0" rIns="0" bIns="0"/>
          <a:lstStyle/>
          <a:p>
            <a:pPr>
              <a:spcBef>
                <a:spcPct val="50000"/>
              </a:spcBef>
            </a:pPr>
            <a:endParaRPr lang="da-DK" sz="1600">
              <a:cs typeface="Tahoma" pitchFamily="34" charset="0"/>
            </a:endParaRPr>
          </a:p>
        </p:txBody>
      </p:sp>
      <p:sp>
        <p:nvSpPr>
          <p:cNvPr id="22531" name="Rectangle 3"/>
          <p:cNvSpPr>
            <a:spLocks noChangeArrowheads="1"/>
          </p:cNvSpPr>
          <p:nvPr/>
        </p:nvSpPr>
        <p:spPr bwMode="auto">
          <a:xfrm>
            <a:off x="484188" y="125415"/>
            <a:ext cx="8177212" cy="3494087"/>
          </a:xfrm>
          <a:prstGeom prst="rect">
            <a:avLst/>
          </a:prstGeom>
          <a:noFill/>
          <a:ln w="9525">
            <a:noFill/>
            <a:miter lim="800000"/>
            <a:headEnd/>
            <a:tailEnd/>
          </a:ln>
        </p:spPr>
        <p:txBody>
          <a:bodyPr bIns="0" anchor="ctr">
            <a:spAutoFit/>
          </a:bodyPr>
          <a:lstStyle/>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1200" i="1" dirty="0"/>
              <a:t>Søren Langager, DPU</a:t>
            </a:r>
            <a:endParaRPr lang="da-DK" sz="1200" dirty="0"/>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2000" b="1" dirty="0"/>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b="1" dirty="0">
                <a:solidFill>
                  <a:srgbClr val="000066"/>
                </a:solidFill>
                <a:latin typeface="Verdana" pitchFamily="34" charset="0"/>
              </a:rPr>
              <a:t>Det ændrede diagnostiske fokus</a:t>
            </a: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1200" b="1" dirty="0"/>
          </a:p>
          <a:p>
            <a:pPr marL="609600" indent="-609600">
              <a:buFontTx/>
              <a:buAutoNum type="romanUcPeriod"/>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2000" b="1" dirty="0">
              <a:latin typeface="+mn-lt"/>
            </a:endParaRP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dirty="0">
                <a:latin typeface="+mn-lt"/>
              </a:rPr>
              <a:t>- fra ’enten-eller’ til ’mere eller mindre’ (</a:t>
            </a:r>
            <a:r>
              <a:rPr lang="da-DK" sz="2000" dirty="0" err="1">
                <a:latin typeface="+mn-lt"/>
              </a:rPr>
              <a:t>spektrumkarakteristikken</a:t>
            </a:r>
            <a:r>
              <a:rPr lang="da-DK" sz="2000" dirty="0">
                <a:latin typeface="+mn-lt"/>
              </a:rPr>
              <a:t>)</a:t>
            </a: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2000" dirty="0">
              <a:latin typeface="+mn-lt"/>
            </a:endParaRP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dirty="0">
                <a:latin typeface="+mn-lt"/>
              </a:rPr>
              <a:t>- opløsning af skellet normalitet og sygdom (normal/anormal)</a:t>
            </a: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2000" dirty="0">
              <a:latin typeface="+mn-lt"/>
            </a:endParaRP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dirty="0">
                <a:latin typeface="+mn-lt"/>
              </a:rPr>
              <a:t>- fra helbredelse til </a:t>
            </a:r>
            <a:r>
              <a:rPr lang="da-DK" sz="2000" dirty="0" err="1">
                <a:latin typeface="+mn-lt"/>
              </a:rPr>
              <a:t>velvære/wellness</a:t>
            </a:r>
            <a:r>
              <a:rPr lang="da-DK" sz="2000" dirty="0">
                <a:latin typeface="+mn-lt"/>
              </a:rPr>
              <a:t> </a:t>
            </a: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dirty="0">
                <a:latin typeface="+mn-lt"/>
              </a:rPr>
              <a:t>	  (ikke fra dårligt til godt, men fra én tilstand til en bedre)</a:t>
            </a: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20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1758951" y="2130428"/>
            <a:ext cx="4008438" cy="3584575"/>
          </a:xfrm>
          <a:prstGeom prst="rect">
            <a:avLst/>
          </a:prstGeom>
          <a:noFill/>
          <a:ln w="9525">
            <a:noFill/>
            <a:miter lim="800000"/>
            <a:headEnd/>
            <a:tailEnd/>
          </a:ln>
        </p:spPr>
        <p:txBody>
          <a:bodyPr lIns="0" tIns="0" rIns="0" bIns="0"/>
          <a:lstStyle/>
          <a:p>
            <a:pPr>
              <a:spcBef>
                <a:spcPct val="50000"/>
              </a:spcBef>
            </a:pPr>
            <a:endParaRPr lang="da-DK" sz="1600">
              <a:cs typeface="Tahoma" pitchFamily="34" charset="0"/>
            </a:endParaRPr>
          </a:p>
        </p:txBody>
      </p:sp>
      <p:sp>
        <p:nvSpPr>
          <p:cNvPr id="2051" name="Rectangle 3"/>
          <p:cNvSpPr>
            <a:spLocks noChangeArrowheads="1"/>
          </p:cNvSpPr>
          <p:nvPr/>
        </p:nvSpPr>
        <p:spPr bwMode="auto">
          <a:xfrm>
            <a:off x="755650" y="170748"/>
            <a:ext cx="7848600" cy="7402026"/>
          </a:xfrm>
          <a:prstGeom prst="rect">
            <a:avLst/>
          </a:prstGeom>
          <a:noFill/>
          <a:ln w="9525">
            <a:noFill/>
            <a:miter lim="800000"/>
            <a:headEnd/>
            <a:tailEnd/>
          </a:ln>
        </p:spPr>
        <p:txBody>
          <a:bodyPr wrap="square" bIns="0" anchor="ctr">
            <a:spAutoFit/>
          </a:bodyPr>
          <a:lstStyle/>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1200" i="1" dirty="0">
                <a:latin typeface="Calibri" pitchFamily="34" charset="0"/>
              </a:rPr>
              <a:t>Søren </a:t>
            </a:r>
            <a:r>
              <a:rPr lang="da-DK" sz="1200" i="1" dirty="0" err="1">
                <a:latin typeface="Calibri" pitchFamily="34" charset="0"/>
              </a:rPr>
              <a:t>Langager</a:t>
            </a:r>
            <a:r>
              <a:rPr lang="da-DK" sz="1200" i="1" dirty="0">
                <a:latin typeface="Calibri" pitchFamily="34" charset="0"/>
              </a:rPr>
              <a:t>, DPU, Aarhus Universitet</a:t>
            </a:r>
            <a:endParaRPr lang="da-DK" sz="1200" dirty="0">
              <a:latin typeface="Calibri" pitchFamily="34" charset="0"/>
            </a:endParaRP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1200" b="1" dirty="0"/>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b="1" dirty="0" smtClean="0">
                <a:solidFill>
                  <a:schemeClr val="tx2"/>
                </a:solidFill>
                <a:latin typeface="Verdana" pitchFamily="34" charset="0"/>
              </a:rPr>
              <a:t>DMDD - næste generation af ’bogstavbørn’?</a:t>
            </a:r>
            <a:endParaRPr lang="da-DK" sz="2000" dirty="0">
              <a:solidFill>
                <a:schemeClr val="tx2"/>
              </a:solidFill>
              <a:latin typeface="Verdana" pitchFamily="34" charset="0"/>
            </a:endParaRP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1400" b="1" dirty="0">
              <a:latin typeface="Verdana" pitchFamily="34" charset="0"/>
            </a:endParaRP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b="1" dirty="0" smtClean="0">
                <a:latin typeface="+mn-lt"/>
              </a:rPr>
              <a:t>DSM V </a:t>
            </a:r>
            <a:r>
              <a:rPr lang="da-DK" sz="2000" b="1" dirty="0" smtClean="0">
                <a:latin typeface="+mn-lt"/>
              </a:rPr>
              <a:t>(</a:t>
            </a:r>
            <a:r>
              <a:rPr lang="da-DK" sz="2000" b="1" dirty="0" smtClean="0">
                <a:latin typeface="+mn-lt"/>
              </a:rPr>
              <a:t>USA) </a:t>
            </a:r>
            <a:r>
              <a:rPr lang="da-DK" sz="2000" b="1" dirty="0" smtClean="0">
                <a:latin typeface="+mn-lt"/>
              </a:rPr>
              <a:t>lanceres </a:t>
            </a:r>
            <a:r>
              <a:rPr lang="da-DK" sz="2000" b="1" dirty="0" smtClean="0">
                <a:latin typeface="+mn-lt"/>
              </a:rPr>
              <a:t>maj 2013</a:t>
            </a:r>
          </a:p>
          <a:p>
            <a:pPr marL="609600" indent="-609600">
              <a:buFontTx/>
              <a:buChar char="-"/>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dirty="0" smtClean="0">
                <a:latin typeface="+mn-lt"/>
              </a:rPr>
              <a:t>Alle diagnoser gradueres</a:t>
            </a:r>
          </a:p>
          <a:p>
            <a:pPr marL="609600" indent="-609600">
              <a:buFontTx/>
              <a:buChar char="-"/>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dirty="0" err="1" smtClean="0">
                <a:latin typeface="+mn-lt"/>
              </a:rPr>
              <a:t>Asperger</a:t>
            </a:r>
            <a:r>
              <a:rPr lang="da-DK" sz="2000" dirty="0" smtClean="0">
                <a:latin typeface="+mn-lt"/>
              </a:rPr>
              <a:t> ’flyttes’ til ASD</a:t>
            </a:r>
          </a:p>
          <a:p>
            <a:pPr marL="609600" indent="-609600">
              <a:buFontTx/>
              <a:buChar char="-"/>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dirty="0" smtClean="0">
                <a:latin typeface="+mn-lt"/>
              </a:rPr>
              <a:t>DMDD er en af de nye diagnosekategorier</a:t>
            </a: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2000" dirty="0" smtClean="0">
              <a:latin typeface="+mn-lt"/>
            </a:endParaRP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b="1" dirty="0" smtClean="0">
                <a:latin typeface="+mn-lt"/>
              </a:rPr>
              <a:t>ICD-11 (WHO) </a:t>
            </a:r>
            <a:r>
              <a:rPr lang="da-DK" sz="2000" b="1" dirty="0" smtClean="0">
                <a:latin typeface="+mn-lt"/>
              </a:rPr>
              <a:t>forventes i 2014</a:t>
            </a: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2000" dirty="0" smtClean="0">
              <a:latin typeface="+mn-lt"/>
            </a:endParaRP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en-US" sz="2000" b="1" dirty="0" smtClean="0">
                <a:latin typeface="+mn-lt"/>
              </a:rPr>
              <a:t>Disruptive Mood </a:t>
            </a:r>
            <a:r>
              <a:rPr lang="en-US" sz="2000" b="1" dirty="0" err="1" smtClean="0">
                <a:latin typeface="+mn-lt"/>
              </a:rPr>
              <a:t>Dysregulation</a:t>
            </a:r>
            <a:r>
              <a:rPr lang="en-US" sz="2000" b="1" dirty="0" smtClean="0">
                <a:latin typeface="+mn-lt"/>
              </a:rPr>
              <a:t> Disorder (DMDD)</a:t>
            </a:r>
          </a:p>
          <a:p>
            <a:pPr marL="609600" indent="-609600">
              <a:buFontTx/>
              <a:buChar char="-"/>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en-US" sz="2000" dirty="0" smtClean="0">
                <a:latin typeface="+mn-lt"/>
              </a:rPr>
              <a:t>“</a:t>
            </a:r>
            <a:r>
              <a:rPr lang="da-DK" sz="2000" dirty="0" smtClean="0">
                <a:latin typeface="+mn-lt"/>
              </a:rPr>
              <a:t>Ny diagnose til børn, som tre eller flere gange om ugen har temperamentsudbrud, der er groft ude af proportioner i intensitet eller varighed i forhold til situationen. </a:t>
            </a:r>
            <a:r>
              <a:rPr lang="da-DK" sz="2000" dirty="0" smtClean="0">
                <a:latin typeface="+mn-lt"/>
              </a:rPr>
              <a:t>Forslaget startede </a:t>
            </a:r>
            <a:r>
              <a:rPr lang="da-DK" sz="2000" dirty="0" smtClean="0">
                <a:latin typeface="+mn-lt"/>
              </a:rPr>
              <a:t>faktisk ud som </a:t>
            </a:r>
            <a:r>
              <a:rPr lang="da-DK" sz="2000" dirty="0" smtClean="0">
                <a:latin typeface="+mn-lt"/>
              </a:rPr>
              <a:t>”Temperament </a:t>
            </a:r>
            <a:r>
              <a:rPr lang="da-DK" sz="2000" dirty="0" err="1" smtClean="0">
                <a:latin typeface="+mn-lt"/>
              </a:rPr>
              <a:t>Dysregulerings</a:t>
            </a:r>
            <a:r>
              <a:rPr lang="da-DK" sz="2000" dirty="0" smtClean="0">
                <a:latin typeface="+mn-lt"/>
              </a:rPr>
              <a:t> forstyrrelse med </a:t>
            </a:r>
            <a:r>
              <a:rPr lang="da-DK" sz="2000" dirty="0" err="1" smtClean="0">
                <a:latin typeface="+mn-lt"/>
              </a:rPr>
              <a:t>D</a:t>
            </a:r>
            <a:r>
              <a:rPr lang="da-DK" sz="2000" dirty="0" err="1" smtClean="0">
                <a:latin typeface="+mn-lt"/>
              </a:rPr>
              <a:t>ysfori</a:t>
            </a:r>
            <a:r>
              <a:rPr lang="da-DK" sz="2000" dirty="0" smtClean="0">
                <a:latin typeface="+mn-lt"/>
              </a:rPr>
              <a:t>", </a:t>
            </a:r>
            <a:r>
              <a:rPr lang="da-DK" sz="2000" dirty="0" smtClean="0">
                <a:latin typeface="+mn-lt"/>
              </a:rPr>
              <a:t>men blev ændret, så </a:t>
            </a:r>
            <a:r>
              <a:rPr lang="da-DK" sz="2000" dirty="0" smtClean="0">
                <a:latin typeface="+mn-lt"/>
              </a:rPr>
              <a:t>diagnosen ikke direkte omfatter  </a:t>
            </a:r>
            <a:r>
              <a:rPr lang="da-DK" sz="2000" dirty="0" smtClean="0">
                <a:latin typeface="+mn-lt"/>
              </a:rPr>
              <a:t>ondsindede </a:t>
            </a:r>
            <a:r>
              <a:rPr lang="da-DK" sz="2000" dirty="0" smtClean="0">
                <a:latin typeface="+mn-lt"/>
              </a:rPr>
              <a:t>raserianfald (</a:t>
            </a:r>
            <a:r>
              <a:rPr lang="da-DK" sz="2000" dirty="0" err="1" smtClean="0">
                <a:latin typeface="+mn-lt"/>
              </a:rPr>
              <a:t>dysfori</a:t>
            </a:r>
            <a:r>
              <a:rPr lang="da-DK" sz="2000" dirty="0" smtClean="0">
                <a:latin typeface="+mn-lt"/>
              </a:rPr>
              <a:t>). </a:t>
            </a:r>
            <a:r>
              <a:rPr lang="da-DK" sz="2000" dirty="0" smtClean="0">
                <a:latin typeface="+mn-lt"/>
              </a:rPr>
              <a:t>Men </a:t>
            </a:r>
            <a:r>
              <a:rPr lang="da-DK" sz="2000" dirty="0" smtClean="0">
                <a:latin typeface="+mn-lt"/>
              </a:rPr>
              <a:t>den vil </a:t>
            </a:r>
            <a:r>
              <a:rPr lang="da-DK" sz="2000" dirty="0" smtClean="0">
                <a:latin typeface="+mn-lt"/>
              </a:rPr>
              <a:t>stadig fokusere på </a:t>
            </a:r>
            <a:r>
              <a:rPr lang="da-DK" sz="2000" dirty="0" smtClean="0">
                <a:latin typeface="+mn-lt"/>
              </a:rPr>
              <a:t>det, </a:t>
            </a:r>
            <a:r>
              <a:rPr lang="da-DK" sz="2000" dirty="0" smtClean="0">
                <a:latin typeface="+mn-lt"/>
              </a:rPr>
              <a:t>og kritikere siger, at diagnosen er så bred og løs, at det er latterligt - og farligt”</a:t>
            </a: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dirty="0" smtClean="0">
                <a:latin typeface="+mn-lt"/>
              </a:rPr>
              <a:t>		 </a:t>
            </a:r>
            <a:r>
              <a:rPr lang="da-DK" sz="1400" dirty="0" smtClean="0">
                <a:latin typeface="+mn-lt"/>
              </a:rPr>
              <a:t>(David </a:t>
            </a:r>
            <a:r>
              <a:rPr lang="da-DK" sz="1400" dirty="0" err="1" smtClean="0">
                <a:latin typeface="+mn-lt"/>
              </a:rPr>
              <a:t>Dobbs</a:t>
            </a:r>
            <a:r>
              <a:rPr lang="da-DK" sz="1400" dirty="0" smtClean="0">
                <a:latin typeface="+mn-lt"/>
              </a:rPr>
              <a:t>: The New </a:t>
            </a:r>
            <a:r>
              <a:rPr lang="da-DK" sz="1400" dirty="0" err="1" smtClean="0">
                <a:latin typeface="+mn-lt"/>
              </a:rPr>
              <a:t>Temper</a:t>
            </a:r>
            <a:r>
              <a:rPr lang="da-DK" sz="1400" dirty="0" smtClean="0">
                <a:latin typeface="+mn-lt"/>
              </a:rPr>
              <a:t> </a:t>
            </a:r>
            <a:r>
              <a:rPr lang="da-DK" sz="1400" dirty="0" err="1" smtClean="0">
                <a:latin typeface="+mn-lt"/>
              </a:rPr>
              <a:t>tantrum</a:t>
            </a:r>
            <a:r>
              <a:rPr lang="da-DK" sz="1400" dirty="0" smtClean="0">
                <a:latin typeface="+mn-lt"/>
              </a:rPr>
              <a:t> </a:t>
            </a:r>
            <a:r>
              <a:rPr lang="da-DK" sz="1400" dirty="0" err="1" smtClean="0">
                <a:latin typeface="+mn-lt"/>
              </a:rPr>
              <a:t>Disorder</a:t>
            </a:r>
            <a:r>
              <a:rPr lang="da-DK" sz="1400" dirty="0" smtClean="0">
                <a:latin typeface="+mn-lt"/>
              </a:rPr>
              <a:t>. </a:t>
            </a:r>
            <a:r>
              <a:rPr lang="da-DK" sz="1400" dirty="0" err="1" smtClean="0">
                <a:latin typeface="+mn-lt"/>
              </a:rPr>
              <a:t>Slate.com</a:t>
            </a:r>
            <a:r>
              <a:rPr lang="da-DK" sz="1400" dirty="0" smtClean="0">
                <a:latin typeface="+mn-lt"/>
              </a:rPr>
              <a:t>, hurtig oversættelse)</a:t>
            </a:r>
            <a:endParaRPr lang="da-DK" sz="1400" dirty="0" smtClean="0">
              <a:latin typeface="+mn-lt"/>
            </a:endParaRPr>
          </a:p>
          <a:p>
            <a:pPr marL="609600" indent="-609600">
              <a:buFontTx/>
              <a:buChar char="-"/>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2000" dirty="0" smtClean="0">
              <a:latin typeface="Calibri" pitchFamily="34" charset="0"/>
            </a:endParaRP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2000" dirty="0">
              <a:latin typeface="Calibri" pitchFamily="34" charset="0"/>
            </a:endParaRPr>
          </a:p>
          <a:p>
            <a:pPr marL="609600" indent="-609600">
              <a:buFontTx/>
              <a:buAutoNum type="romanUcPeriod"/>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2000" dirty="0">
              <a:latin typeface="Calibri" pitchFamily="34" charset="0"/>
            </a:endParaRPr>
          </a:p>
          <a:p>
            <a:pPr marL="609600" indent="-609600">
              <a:buFontTx/>
              <a:buAutoNum type="romanUcPeriod"/>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20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1758462" y="2130428"/>
            <a:ext cx="4009292" cy="3584575"/>
          </a:xfrm>
          <a:prstGeom prst="rect">
            <a:avLst/>
          </a:prstGeom>
          <a:noFill/>
          <a:ln w="9525">
            <a:noFill/>
            <a:miter lim="800000"/>
            <a:headEnd/>
            <a:tailEnd/>
          </a:ln>
        </p:spPr>
        <p:txBody>
          <a:bodyPr lIns="0" tIns="0" rIns="0" bIns="0"/>
          <a:lstStyle/>
          <a:p>
            <a:pPr>
              <a:spcBef>
                <a:spcPct val="50000"/>
              </a:spcBef>
            </a:pPr>
            <a:endParaRPr lang="da-DK" sz="1600">
              <a:cs typeface="Tahoma" pitchFamily="34" charset="0"/>
            </a:endParaRPr>
          </a:p>
        </p:txBody>
      </p:sp>
      <p:sp>
        <p:nvSpPr>
          <p:cNvPr id="15363" name="Rectangle 3"/>
          <p:cNvSpPr>
            <a:spLocks noChangeArrowheads="1"/>
          </p:cNvSpPr>
          <p:nvPr/>
        </p:nvSpPr>
        <p:spPr bwMode="auto">
          <a:xfrm>
            <a:off x="178777" y="378537"/>
            <a:ext cx="8483112" cy="4416594"/>
          </a:xfrm>
          <a:prstGeom prst="rect">
            <a:avLst/>
          </a:prstGeom>
          <a:noFill/>
          <a:ln w="9525">
            <a:noFill/>
            <a:miter lim="800000"/>
            <a:headEnd/>
            <a:tailEnd/>
          </a:ln>
        </p:spPr>
        <p:txBody>
          <a:bodyPr bIns="0" anchor="ctr">
            <a:spAutoFit/>
          </a:bodyPr>
          <a:lstStyle/>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1200" i="1" dirty="0"/>
              <a:t>Søren Langager, DPU, Aarhus Universitet</a:t>
            </a:r>
            <a:endParaRPr lang="da-DK" sz="1200" dirty="0"/>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1200" b="1" dirty="0"/>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b="1" dirty="0">
                <a:solidFill>
                  <a:srgbClr val="000066"/>
                </a:solidFill>
                <a:latin typeface="Verdana" pitchFamily="34" charset="0"/>
              </a:rPr>
              <a:t>		</a:t>
            </a:r>
            <a:r>
              <a:rPr lang="da-DK" sz="2000" b="1" dirty="0">
                <a:solidFill>
                  <a:schemeClr val="tx2"/>
                </a:solidFill>
                <a:latin typeface="Verdana" pitchFamily="34" charset="0"/>
              </a:rPr>
              <a:t>Det ændrede diagnostiske blik</a:t>
            </a: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i="1" dirty="0"/>
              <a:t>				</a:t>
            </a: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i="1" dirty="0"/>
              <a:t>		</a:t>
            </a:r>
            <a:r>
              <a:rPr lang="da-DK" sz="2000" dirty="0">
                <a:latin typeface="+mn-lt"/>
              </a:rPr>
              <a:t>”Så dette er uden tvivl en ny form for årsagsforklaringer, der allerede har indflydelse i klasseværelset, i militæret, på klinikken og andre steder. Disse måder at tænke på spreder sig på næsten samme måde som de processer, hvormed psykologien blev spredt i det 20. århundrede og blev kulturelle fænomener. </a:t>
            </a: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2000" dirty="0">
              <a:latin typeface="+mn-lt"/>
            </a:endParaRP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dirty="0">
                <a:latin typeface="+mn-lt"/>
              </a:rPr>
              <a:t>		Så de her måder at tænke på udtrykt i neuroner og hjerner og måderne, hvorpå mennesker transformeres ved at handle i forhold til deres hjerner, synes at blive meget almindelige i vestlige samfund.”</a:t>
            </a: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dirty="0"/>
              <a:t>		</a:t>
            </a: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dirty="0"/>
              <a:t>		</a:t>
            </a:r>
            <a:r>
              <a:rPr lang="da-DK" sz="1400" dirty="0"/>
              <a:t>(N. Rose 2007:2)</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1758951" y="2130428"/>
            <a:ext cx="4008438" cy="3584575"/>
          </a:xfrm>
          <a:prstGeom prst="rect">
            <a:avLst/>
          </a:prstGeom>
          <a:noFill/>
          <a:ln w="9525">
            <a:noFill/>
            <a:miter lim="800000"/>
            <a:headEnd/>
            <a:tailEnd/>
          </a:ln>
        </p:spPr>
        <p:txBody>
          <a:bodyPr lIns="0" tIns="0" rIns="0" bIns="0"/>
          <a:lstStyle/>
          <a:p>
            <a:pPr>
              <a:spcBef>
                <a:spcPct val="50000"/>
              </a:spcBef>
            </a:pPr>
            <a:endParaRPr lang="da-DK" sz="1600">
              <a:cs typeface="Tahoma" pitchFamily="34" charset="0"/>
            </a:endParaRPr>
          </a:p>
        </p:txBody>
      </p:sp>
      <p:sp>
        <p:nvSpPr>
          <p:cNvPr id="2051" name="Rectangle 3"/>
          <p:cNvSpPr>
            <a:spLocks noChangeArrowheads="1"/>
          </p:cNvSpPr>
          <p:nvPr/>
        </p:nvSpPr>
        <p:spPr bwMode="auto">
          <a:xfrm>
            <a:off x="179512" y="121772"/>
            <a:ext cx="8964488" cy="8417689"/>
          </a:xfrm>
          <a:prstGeom prst="rect">
            <a:avLst/>
          </a:prstGeom>
          <a:noFill/>
          <a:ln w="9525">
            <a:noFill/>
            <a:miter lim="800000"/>
            <a:headEnd/>
            <a:tailEnd/>
          </a:ln>
        </p:spPr>
        <p:txBody>
          <a:bodyPr wrap="square" bIns="0" anchor="ctr">
            <a:spAutoFit/>
          </a:bodyPr>
          <a:lstStyle/>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1200" i="1" dirty="0">
                <a:latin typeface="Calibri" pitchFamily="34" charset="0"/>
              </a:rPr>
              <a:t>Søren </a:t>
            </a:r>
            <a:r>
              <a:rPr lang="da-DK" sz="1200" i="1" dirty="0" err="1">
                <a:latin typeface="Calibri" pitchFamily="34" charset="0"/>
              </a:rPr>
              <a:t>Langager</a:t>
            </a:r>
            <a:r>
              <a:rPr lang="da-DK" sz="1200" i="1" dirty="0">
                <a:latin typeface="Calibri" pitchFamily="34" charset="0"/>
              </a:rPr>
              <a:t>, DPU, Aarhus Universitet</a:t>
            </a:r>
            <a:endParaRPr lang="da-DK" sz="1200" dirty="0">
              <a:latin typeface="Calibri" pitchFamily="34" charset="0"/>
            </a:endParaRP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1200" b="1" dirty="0"/>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b="1" dirty="0" smtClean="0">
                <a:solidFill>
                  <a:schemeClr val="tx2"/>
                </a:solidFill>
                <a:latin typeface="Verdana" pitchFamily="34" charset="0"/>
              </a:rPr>
              <a:t>Kan man skælde ud på et ’bogstavbarn’?</a:t>
            </a: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b="1" dirty="0" smtClean="0">
                <a:solidFill>
                  <a:schemeClr val="tx2"/>
                </a:solidFill>
                <a:latin typeface="Verdana" pitchFamily="34" charset="0"/>
              </a:rPr>
              <a:t>- lille </a:t>
            </a:r>
            <a:r>
              <a:rPr lang="da-DK" sz="2000" b="1" dirty="0" smtClean="0">
                <a:solidFill>
                  <a:schemeClr val="tx2"/>
                </a:solidFill>
                <a:latin typeface="Verdana" pitchFamily="34" charset="0"/>
              </a:rPr>
              <a:t>’diagnostisk’ strejftog </a:t>
            </a:r>
            <a:r>
              <a:rPr lang="da-DK" sz="2000" b="1" dirty="0" smtClean="0">
                <a:solidFill>
                  <a:schemeClr val="tx2"/>
                </a:solidFill>
                <a:latin typeface="Verdana" pitchFamily="34" charset="0"/>
              </a:rPr>
              <a:t>i tiden</a:t>
            </a:r>
            <a:endParaRPr lang="da-DK" sz="2000" dirty="0">
              <a:solidFill>
                <a:schemeClr val="tx2"/>
              </a:solidFill>
              <a:latin typeface="Verdana" pitchFamily="34" charset="0"/>
            </a:endParaRP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2000" b="1" dirty="0">
              <a:latin typeface="+mn-lt"/>
            </a:endParaRP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dirty="0" smtClean="0">
                <a:latin typeface="+mn-lt"/>
              </a:rPr>
              <a:t>1980erne:	-</a:t>
            </a:r>
            <a:r>
              <a:rPr lang="da-DK" sz="2000" dirty="0" smtClean="0">
                <a:latin typeface="+mn-lt"/>
              </a:rPr>
              <a:t> </a:t>
            </a:r>
            <a:r>
              <a:rPr lang="da-DK" sz="2000" dirty="0" smtClean="0">
                <a:latin typeface="+mn-lt"/>
              </a:rPr>
              <a:t>krudtugler, fighter-børn, hyperaktive </a:t>
            </a:r>
            <a:r>
              <a:rPr lang="da-DK" sz="2000" dirty="0" smtClean="0">
                <a:latin typeface="+mn-lt"/>
              </a:rPr>
              <a:t>børn, vilde børn, impulsive 	børn, </a:t>
            </a:r>
            <a:r>
              <a:rPr lang="da-DK" sz="2000" dirty="0" err="1" smtClean="0">
                <a:latin typeface="+mn-lt"/>
              </a:rPr>
              <a:t>actionprægede</a:t>
            </a:r>
            <a:r>
              <a:rPr lang="da-DK" sz="2000" dirty="0" smtClean="0">
                <a:latin typeface="+mn-lt"/>
              </a:rPr>
              <a:t> børn, tornadobørn, </a:t>
            </a:r>
            <a:r>
              <a:rPr lang="da-DK" sz="2000" dirty="0" err="1" smtClean="0">
                <a:latin typeface="+mn-lt"/>
              </a:rPr>
              <a:t>tigerdyrsbørn</a:t>
            </a:r>
            <a:endParaRPr lang="da-DK" sz="2000" dirty="0" smtClean="0">
              <a:latin typeface="+mn-lt"/>
            </a:endParaRP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dirty="0" smtClean="0">
                <a:latin typeface="+mn-lt"/>
              </a:rPr>
              <a:t>	</a:t>
            </a:r>
            <a:r>
              <a:rPr lang="da-DK" sz="2000" dirty="0" smtClean="0">
                <a:latin typeface="+mn-lt"/>
              </a:rPr>
              <a:t>			- DAMP, MBD, HRC</a:t>
            </a: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2000" dirty="0" smtClean="0">
              <a:latin typeface="+mn-lt"/>
            </a:endParaRP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dirty="0" smtClean="0">
                <a:latin typeface="+mn-lt"/>
              </a:rPr>
              <a:t>1990erne:	</a:t>
            </a:r>
            <a:r>
              <a:rPr lang="da-DK" sz="2000" dirty="0" smtClean="0">
                <a:latin typeface="+mn-lt"/>
              </a:rPr>
              <a:t> </a:t>
            </a:r>
            <a:r>
              <a:rPr lang="da-DK" sz="2000" dirty="0" smtClean="0">
                <a:latin typeface="+mn-lt"/>
              </a:rPr>
              <a:t>- </a:t>
            </a:r>
            <a:r>
              <a:rPr lang="da-DK" sz="2000" dirty="0" err="1" smtClean="0">
                <a:latin typeface="+mn-lt"/>
              </a:rPr>
              <a:t>socio-emotionelle</a:t>
            </a:r>
            <a:r>
              <a:rPr lang="da-DK" sz="2000" dirty="0" smtClean="0">
                <a:latin typeface="+mn-lt"/>
              </a:rPr>
              <a:t> børn, kontaktsøgende børn, urolige børn, 	  	 	risikobørn</a:t>
            </a: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dirty="0" smtClean="0">
                <a:latin typeface="+mn-lt"/>
              </a:rPr>
              <a:t>	</a:t>
            </a:r>
            <a:r>
              <a:rPr lang="da-DK" sz="2000" dirty="0" smtClean="0">
                <a:latin typeface="+mn-lt"/>
              </a:rPr>
              <a:t>			- </a:t>
            </a:r>
            <a:r>
              <a:rPr lang="da-DK" sz="2000" dirty="0" err="1" smtClean="0">
                <a:latin typeface="+mn-lt"/>
              </a:rPr>
              <a:t>bimmerbørn</a:t>
            </a:r>
            <a:r>
              <a:rPr lang="da-DK" sz="2000" dirty="0" smtClean="0">
                <a:latin typeface="+mn-lt"/>
              </a:rPr>
              <a:t>, zapperbørn, flimmerbørn, radarbørn, missilbørn</a:t>
            </a: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dirty="0" smtClean="0">
                <a:latin typeface="+mn-lt"/>
              </a:rPr>
              <a:t>				- antisociale, uopdragne, forstyrrende</a:t>
            </a:r>
            <a:r>
              <a:rPr lang="da-DK" sz="2000" dirty="0" smtClean="0">
                <a:latin typeface="+mn-lt"/>
              </a:rPr>
              <a:t> </a:t>
            </a:r>
            <a:r>
              <a:rPr lang="da-DK" sz="2000" dirty="0" smtClean="0">
                <a:latin typeface="+mn-lt"/>
              </a:rPr>
              <a:t>børn, adfærdsvanskelige</a:t>
            </a: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2000" dirty="0" smtClean="0">
              <a:latin typeface="+mn-lt"/>
            </a:endParaRP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dirty="0" smtClean="0">
                <a:latin typeface="+mn-lt"/>
              </a:rPr>
              <a:t>2000erne:	- negativ social arv børn, udsatte og sårbare børn, gråzone-børn, 	børn </a:t>
            </a:r>
            <a:r>
              <a:rPr lang="da-DK" sz="2000" dirty="0" smtClean="0">
                <a:latin typeface="+mn-lt"/>
              </a:rPr>
              <a:t>m</a:t>
            </a:r>
            <a:r>
              <a:rPr lang="da-DK" sz="2000" dirty="0" smtClean="0">
                <a:latin typeface="+mn-lt"/>
              </a:rPr>
              <a:t>ed 	sammensatte vanskeligheder</a:t>
            </a: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dirty="0" smtClean="0">
                <a:latin typeface="+mn-lt"/>
              </a:rPr>
              <a:t>	</a:t>
            </a:r>
            <a:r>
              <a:rPr lang="da-DK" sz="2000" dirty="0" smtClean="0">
                <a:latin typeface="+mn-lt"/>
              </a:rPr>
              <a:t>			- </a:t>
            </a:r>
            <a:r>
              <a:rPr lang="da-DK" sz="2000" dirty="0" err="1" smtClean="0">
                <a:latin typeface="+mn-lt"/>
              </a:rPr>
              <a:t>AKT-børn</a:t>
            </a:r>
            <a:r>
              <a:rPr lang="da-DK" sz="2000" dirty="0" smtClean="0">
                <a:latin typeface="+mn-lt"/>
              </a:rPr>
              <a:t>, </a:t>
            </a:r>
            <a:r>
              <a:rPr lang="da-DK" sz="2000" dirty="0" err="1" smtClean="0">
                <a:latin typeface="+mn-lt"/>
              </a:rPr>
              <a:t>ADHD-børn</a:t>
            </a:r>
            <a:r>
              <a:rPr lang="da-DK" sz="2000" dirty="0" smtClean="0">
                <a:latin typeface="+mn-lt"/>
              </a:rPr>
              <a:t> (’bogstavbørnene’ som begreb)</a:t>
            </a: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2000" dirty="0" smtClean="0">
              <a:latin typeface="+mn-lt"/>
            </a:endParaRP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dirty="0" smtClean="0">
                <a:latin typeface="+mn-lt"/>
              </a:rPr>
              <a:t>2010erne	- </a:t>
            </a:r>
            <a:r>
              <a:rPr lang="da-DK" sz="2000" dirty="0" err="1" smtClean="0">
                <a:latin typeface="+mn-lt"/>
              </a:rPr>
              <a:t>ADD-børn</a:t>
            </a:r>
            <a:r>
              <a:rPr lang="da-DK" sz="2000" dirty="0" smtClean="0">
                <a:latin typeface="+mn-lt"/>
              </a:rPr>
              <a:t>, </a:t>
            </a:r>
            <a:r>
              <a:rPr lang="da-DK" sz="2000" dirty="0" err="1" smtClean="0">
                <a:latin typeface="+mn-lt"/>
              </a:rPr>
              <a:t>GUU-børn</a:t>
            </a:r>
            <a:r>
              <a:rPr lang="da-DK" sz="2000" dirty="0" smtClean="0">
                <a:latin typeface="+mn-lt"/>
              </a:rPr>
              <a:t>, (</a:t>
            </a:r>
            <a:r>
              <a:rPr lang="da-DK" sz="2000" dirty="0" err="1" smtClean="0">
                <a:latin typeface="+mn-lt"/>
              </a:rPr>
              <a:t>ADO-børn</a:t>
            </a:r>
            <a:r>
              <a:rPr lang="da-DK" sz="2000" dirty="0" smtClean="0">
                <a:latin typeface="+mn-lt"/>
              </a:rPr>
              <a:t>)</a:t>
            </a: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dirty="0" smtClean="0">
                <a:latin typeface="+mn-lt"/>
              </a:rPr>
              <a:t>	</a:t>
            </a:r>
            <a:r>
              <a:rPr lang="da-DK" sz="2000" dirty="0" smtClean="0">
                <a:latin typeface="+mn-lt"/>
              </a:rPr>
              <a:t>			-  PÅ VEJ?: </a:t>
            </a:r>
            <a:r>
              <a:rPr lang="da-DK" sz="2000" dirty="0" err="1" smtClean="0">
                <a:latin typeface="+mn-lt"/>
              </a:rPr>
              <a:t>DMDD-børn</a:t>
            </a:r>
            <a:r>
              <a:rPr lang="da-DK" sz="2000" dirty="0" smtClean="0">
                <a:latin typeface="+mn-lt"/>
              </a:rPr>
              <a:t>, </a:t>
            </a:r>
            <a:r>
              <a:rPr lang="da-DK" sz="2000" dirty="0" err="1" smtClean="0">
                <a:latin typeface="+mn-lt"/>
              </a:rPr>
              <a:t>GA-børn</a:t>
            </a:r>
            <a:r>
              <a:rPr lang="da-DK" sz="2000" dirty="0" smtClean="0">
                <a:latin typeface="+mn-lt"/>
              </a:rPr>
              <a:t>, </a:t>
            </a:r>
            <a:r>
              <a:rPr lang="da-DK" sz="2000" dirty="0" err="1" smtClean="0">
                <a:latin typeface="+mn-lt"/>
              </a:rPr>
              <a:t>FSS-børn</a:t>
            </a:r>
            <a:r>
              <a:rPr lang="da-DK" sz="2000" dirty="0" smtClean="0">
                <a:latin typeface="+mn-lt"/>
              </a:rPr>
              <a:t>, særligt sensitive børn</a:t>
            </a: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2000" dirty="0" smtClean="0">
              <a:latin typeface="+mn-lt"/>
            </a:endParaRP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2000" dirty="0" smtClean="0">
              <a:latin typeface="+mn-lt"/>
            </a:endParaRP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2000" dirty="0" smtClean="0">
              <a:latin typeface="+mn-lt"/>
            </a:endParaRP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2000" dirty="0" smtClean="0">
              <a:latin typeface="+mn-lt"/>
            </a:endParaRP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dirty="0" smtClean="0">
                <a:latin typeface="+mn-lt"/>
              </a:rPr>
              <a:t>	</a:t>
            </a:r>
            <a:r>
              <a:rPr lang="da-DK" sz="2000" dirty="0" smtClean="0">
                <a:latin typeface="+mn-lt"/>
              </a:rPr>
              <a:t>			</a:t>
            </a: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2000" dirty="0" smtClean="0">
              <a:latin typeface="+mn-lt"/>
            </a:endParaRP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2000" dirty="0" smtClean="0">
              <a:latin typeface="+mn-lt"/>
            </a:endParaRP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2000" dirty="0">
              <a:latin typeface="+mn-l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384175" y="2308225"/>
            <a:ext cx="8580438" cy="414338"/>
          </a:xfrm>
          <a:prstGeom prst="rect">
            <a:avLst/>
          </a:prstGeom>
          <a:noFill/>
          <a:ln w="9525">
            <a:noFill/>
            <a:miter lim="800000"/>
            <a:headEnd/>
            <a:tailEnd/>
          </a:ln>
        </p:spPr>
        <p:txBody>
          <a:bodyPr bIns="0" anchor="ctr">
            <a:spAutoFit/>
          </a:bodyPr>
          <a:lstStyle/>
          <a:p>
            <a:endParaRPr lang="da-DK" sz="1200" b="1" i="1"/>
          </a:p>
          <a:p>
            <a:endParaRPr lang="da-DK" sz="1200" b="1"/>
          </a:p>
        </p:txBody>
      </p:sp>
      <p:sp>
        <p:nvSpPr>
          <p:cNvPr id="3" name="Rektangel 2"/>
          <p:cNvSpPr/>
          <p:nvPr/>
        </p:nvSpPr>
        <p:spPr>
          <a:xfrm>
            <a:off x="827092" y="260358"/>
            <a:ext cx="7489825" cy="4316566"/>
          </a:xfrm>
          <a:prstGeom prst="rect">
            <a:avLst/>
          </a:prstGeom>
        </p:spPr>
        <p:txBody>
          <a:bodyPr>
            <a:spAutoFit/>
          </a:bodyPr>
          <a:lstStyle/>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1200" i="1" dirty="0">
                <a:latin typeface="+mn-lt"/>
              </a:rPr>
              <a:t>Søren </a:t>
            </a:r>
            <a:r>
              <a:rPr lang="da-DK" sz="1200" i="1" dirty="0" err="1">
                <a:latin typeface="+mn-lt"/>
              </a:rPr>
              <a:t>Langager</a:t>
            </a:r>
            <a:r>
              <a:rPr lang="da-DK" sz="1200" i="1" dirty="0">
                <a:latin typeface="+mn-lt"/>
              </a:rPr>
              <a:t>, </a:t>
            </a:r>
            <a:r>
              <a:rPr lang="da-DK" sz="1200" i="1" dirty="0" smtClean="0">
                <a:latin typeface="+mn-lt"/>
              </a:rPr>
              <a:t>DPU/AU</a:t>
            </a:r>
            <a:endParaRPr lang="da-DK" sz="1200" i="1" dirty="0">
              <a:latin typeface="+mn-lt"/>
            </a:endParaRP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b="1" dirty="0">
              <a:solidFill>
                <a:srgbClr val="000066"/>
              </a:solidFill>
              <a:latin typeface="AU Passata" pitchFamily="34" charset="0"/>
            </a:endParaRP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b="1" dirty="0">
                <a:solidFill>
                  <a:srgbClr val="000066"/>
                </a:solidFill>
                <a:latin typeface="Verdana" pitchFamily="34" charset="0"/>
                <a:ea typeface="Verdana" pitchFamily="34" charset="0"/>
                <a:cs typeface="Verdana" pitchFamily="34" charset="0"/>
              </a:rPr>
              <a:t>Børn </a:t>
            </a:r>
            <a:r>
              <a:rPr lang="da-DK" sz="2000" b="1" dirty="0" smtClean="0">
                <a:solidFill>
                  <a:srgbClr val="000066"/>
                </a:solidFill>
                <a:latin typeface="Verdana" pitchFamily="34" charset="0"/>
                <a:ea typeface="Verdana" pitchFamily="34" charset="0"/>
                <a:cs typeface="Verdana" pitchFamily="34" charset="0"/>
              </a:rPr>
              <a:t>med </a:t>
            </a:r>
            <a:r>
              <a:rPr lang="da-DK" sz="2000" b="1" dirty="0">
                <a:solidFill>
                  <a:srgbClr val="000066"/>
                </a:solidFill>
                <a:latin typeface="Verdana" pitchFamily="34" charset="0"/>
                <a:ea typeface="Verdana" pitchFamily="34" charset="0"/>
                <a:cs typeface="Verdana" pitchFamily="34" charset="0"/>
              </a:rPr>
              <a:t>ADHD – sociale </a:t>
            </a:r>
            <a:r>
              <a:rPr lang="da-DK" sz="2000" b="1" dirty="0" smtClean="0">
                <a:solidFill>
                  <a:srgbClr val="000066"/>
                </a:solidFill>
                <a:latin typeface="Verdana" pitchFamily="34" charset="0"/>
                <a:ea typeface="Verdana" pitchFamily="34" charset="0"/>
                <a:cs typeface="Verdana" pitchFamily="34" charset="0"/>
              </a:rPr>
              <a:t>vanskeligheder</a:t>
            </a: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2000" b="1" dirty="0">
              <a:solidFill>
                <a:srgbClr val="000066"/>
              </a:solidFill>
              <a:latin typeface="Verdana" pitchFamily="34" charset="0"/>
              <a:ea typeface="Verdana" pitchFamily="34" charset="0"/>
              <a:cs typeface="Verdana" pitchFamily="34" charset="0"/>
            </a:endParaRP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1050" b="1" dirty="0">
              <a:solidFill>
                <a:srgbClr val="000066"/>
              </a:solidFill>
              <a:latin typeface="Arial" pitchFamily="34" charset="0"/>
              <a:cs typeface="Arial" pitchFamily="34" charset="0"/>
            </a:endParaRP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dirty="0">
                <a:latin typeface="+mn-lt"/>
                <a:cs typeface="Arial" pitchFamily="34" charset="0"/>
              </a:rPr>
              <a:t>- Børn med ADHD har 6,6 gange </a:t>
            </a:r>
            <a:r>
              <a:rPr lang="da-DK" sz="2000" u="sng" dirty="0">
                <a:latin typeface="+mn-lt"/>
                <a:cs typeface="Arial" pitchFamily="34" charset="0"/>
              </a:rPr>
              <a:t>større</a:t>
            </a:r>
            <a:r>
              <a:rPr lang="da-DK" sz="2000" dirty="0">
                <a:latin typeface="+mn-lt"/>
                <a:cs typeface="Arial" pitchFamily="34" charset="0"/>
              </a:rPr>
              <a:t> sandsynlighed for</a:t>
            </a: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dirty="0">
                <a:latin typeface="+mn-lt"/>
                <a:cs typeface="Arial" pitchFamily="34" charset="0"/>
              </a:rPr>
              <a:t>		konflikter med deres skolekammerater</a:t>
            </a: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2000" dirty="0">
              <a:latin typeface="+mn-lt"/>
              <a:cs typeface="Arial" pitchFamily="34" charset="0"/>
            </a:endParaRP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dirty="0">
                <a:latin typeface="+mn-lt"/>
                <a:cs typeface="Arial" pitchFamily="34" charset="0"/>
              </a:rPr>
              <a:t>- Børn med ADHD har 6 gange </a:t>
            </a:r>
            <a:r>
              <a:rPr lang="da-DK" sz="2000" u="sng" dirty="0">
                <a:latin typeface="+mn-lt"/>
                <a:cs typeface="Arial" pitchFamily="34" charset="0"/>
              </a:rPr>
              <a:t>større</a:t>
            </a:r>
            <a:r>
              <a:rPr lang="da-DK" sz="2000" dirty="0">
                <a:latin typeface="+mn-lt"/>
                <a:cs typeface="Arial" pitchFamily="34" charset="0"/>
              </a:rPr>
              <a:t> sandsynlighed for </a:t>
            </a: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dirty="0">
                <a:latin typeface="+mn-lt"/>
                <a:cs typeface="Arial" pitchFamily="34" charset="0"/>
              </a:rPr>
              <a:t>		konflikter med deres lærere</a:t>
            </a: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2000" dirty="0">
              <a:latin typeface="+mn-lt"/>
              <a:cs typeface="Arial" pitchFamily="34" charset="0"/>
            </a:endParaRP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dirty="0">
                <a:latin typeface="+mn-lt"/>
                <a:cs typeface="Arial" pitchFamily="34" charset="0"/>
              </a:rPr>
              <a:t>- Børn med ADHD har 50 gange </a:t>
            </a:r>
            <a:r>
              <a:rPr lang="da-DK" sz="2000" u="sng" dirty="0">
                <a:latin typeface="+mn-lt"/>
                <a:cs typeface="Arial" pitchFamily="34" charset="0"/>
              </a:rPr>
              <a:t>mindre</a:t>
            </a:r>
            <a:r>
              <a:rPr lang="da-DK" sz="2000" dirty="0">
                <a:latin typeface="+mn-lt"/>
                <a:cs typeface="Arial" pitchFamily="34" charset="0"/>
              </a:rPr>
              <a:t> chance for at have</a:t>
            </a: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dirty="0">
                <a:latin typeface="+mn-lt"/>
                <a:cs typeface="Arial" pitchFamily="34" charset="0"/>
              </a:rPr>
              <a:t>		en ven </a:t>
            </a: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2000" kern="0" dirty="0">
              <a:latin typeface="+mn-lt"/>
              <a:cs typeface="Arial" pitchFamily="34" charset="0"/>
            </a:endParaRP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1400" kern="0" dirty="0">
                <a:latin typeface="+mn-lt"/>
                <a:cs typeface="Arial" pitchFamily="34" charset="0"/>
              </a:rPr>
              <a:t>(Bengtsson, Hansen og Bøgeskov 2011)</a:t>
            </a:r>
            <a:endParaRPr lang="da-DK" sz="1400" dirty="0">
              <a:latin typeface="+mn-lt"/>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384175" y="599485"/>
            <a:ext cx="8580438" cy="3831818"/>
          </a:xfrm>
          <a:prstGeom prst="rect">
            <a:avLst/>
          </a:prstGeom>
          <a:noFill/>
          <a:ln w="9525">
            <a:noFill/>
            <a:miter lim="800000"/>
            <a:headEnd/>
            <a:tailEnd/>
          </a:ln>
        </p:spPr>
        <p:txBody>
          <a:bodyPr bIns="0" anchor="ctr">
            <a:spAutoFit/>
          </a:bodyPr>
          <a:lstStyle/>
          <a:p>
            <a:pPr>
              <a:defRPr/>
            </a:pPr>
            <a:r>
              <a:rPr lang="da-DK" sz="1200" i="1" dirty="0"/>
              <a:t>Søren Langager, DPU</a:t>
            </a:r>
          </a:p>
          <a:p>
            <a:pPr>
              <a:defRPr/>
            </a:pPr>
            <a:endParaRPr lang="da-DK" sz="1200" b="1" dirty="0"/>
          </a:p>
          <a:p>
            <a:pPr>
              <a:defRPr/>
            </a:pPr>
            <a:r>
              <a:rPr lang="da-DK" sz="2000" b="1" dirty="0" smtClean="0">
                <a:solidFill>
                  <a:schemeClr val="accent1">
                    <a:lumMod val="50000"/>
                  </a:schemeClr>
                </a:solidFill>
                <a:latin typeface="Verdana" pitchFamily="34" charset="0"/>
              </a:rPr>
              <a:t>Det pædagogiske dilemma: </a:t>
            </a:r>
            <a:r>
              <a:rPr lang="da-DK" sz="2000" b="1" dirty="0">
                <a:solidFill>
                  <a:schemeClr val="accent1">
                    <a:lumMod val="50000"/>
                  </a:schemeClr>
                </a:solidFill>
                <a:latin typeface="Verdana" pitchFamily="34" charset="0"/>
              </a:rPr>
              <a:t>Erkendt eller anerkendt? </a:t>
            </a:r>
          </a:p>
          <a:p>
            <a:pPr>
              <a:defRPr/>
            </a:pPr>
            <a:endParaRPr lang="da-DK" sz="2000" dirty="0">
              <a:latin typeface="+mn-lt"/>
            </a:endParaRPr>
          </a:p>
          <a:p>
            <a:pPr>
              <a:defRPr/>
            </a:pPr>
            <a:r>
              <a:rPr lang="da-DK" sz="2000" b="1" dirty="0">
                <a:latin typeface="+mn-lt"/>
              </a:rPr>
              <a:t>- ’At være social’:</a:t>
            </a:r>
          </a:p>
          <a:p>
            <a:pPr>
              <a:defRPr/>
            </a:pPr>
            <a:r>
              <a:rPr lang="da-DK" sz="2000" dirty="0">
                <a:latin typeface="+mn-lt"/>
              </a:rPr>
              <a:t>  - Socialt kodekendskab (</a:t>
            </a:r>
            <a:r>
              <a:rPr lang="da-DK" sz="2000" dirty="0" err="1">
                <a:latin typeface="+mn-lt"/>
              </a:rPr>
              <a:t>socio-kulturelle</a:t>
            </a:r>
            <a:r>
              <a:rPr lang="da-DK" sz="2000" dirty="0">
                <a:latin typeface="+mn-lt"/>
              </a:rPr>
              <a:t> normer og konventioner)</a:t>
            </a:r>
          </a:p>
          <a:p>
            <a:pPr>
              <a:defRPr/>
            </a:pPr>
            <a:r>
              <a:rPr lang="da-DK" sz="2000" dirty="0">
                <a:latin typeface="+mn-lt"/>
              </a:rPr>
              <a:t>  - Social indstilling (opmærksomhed på andre, indordning under fællesskabet)</a:t>
            </a:r>
          </a:p>
          <a:p>
            <a:pPr>
              <a:defRPr/>
            </a:pPr>
            <a:endParaRPr lang="da-DK" sz="2000" dirty="0">
              <a:latin typeface="+mn-lt"/>
            </a:endParaRPr>
          </a:p>
          <a:p>
            <a:pPr>
              <a:defRPr/>
            </a:pPr>
            <a:endParaRPr lang="da-DK" sz="2000" dirty="0">
              <a:latin typeface="+mn-lt"/>
            </a:endParaRPr>
          </a:p>
          <a:p>
            <a:pPr>
              <a:defRPr/>
            </a:pPr>
            <a:r>
              <a:rPr lang="da-DK" sz="2000" b="1" dirty="0">
                <a:latin typeface="+mn-lt"/>
              </a:rPr>
              <a:t>- ’At blive social’:</a:t>
            </a:r>
          </a:p>
          <a:p>
            <a:pPr>
              <a:defRPr/>
            </a:pPr>
            <a:r>
              <a:rPr lang="da-DK" sz="2000" dirty="0">
                <a:latin typeface="+mn-lt"/>
              </a:rPr>
              <a:t>  - Social attraktivitet (</a:t>
            </a:r>
            <a:r>
              <a:rPr lang="da-DK" sz="2000" dirty="0" err="1">
                <a:latin typeface="+mn-lt"/>
              </a:rPr>
              <a:t>tilvalgt</a:t>
            </a:r>
            <a:r>
              <a:rPr lang="da-DK" sz="2000" dirty="0">
                <a:latin typeface="+mn-lt"/>
              </a:rPr>
              <a:t> af </a:t>
            </a:r>
            <a:r>
              <a:rPr lang="da-DK" sz="2000" dirty="0" smtClean="0">
                <a:latin typeface="+mn-lt"/>
              </a:rPr>
              <a:t>andre, ’god </a:t>
            </a:r>
            <a:r>
              <a:rPr lang="da-DK" sz="2000" dirty="0" err="1" smtClean="0">
                <a:latin typeface="+mn-lt"/>
              </a:rPr>
              <a:t>anderledeshed</a:t>
            </a:r>
            <a:r>
              <a:rPr lang="da-DK" sz="2000" dirty="0" smtClean="0">
                <a:latin typeface="+mn-lt"/>
              </a:rPr>
              <a:t>’)</a:t>
            </a:r>
          </a:p>
          <a:p>
            <a:pPr>
              <a:defRPr/>
            </a:pPr>
            <a:r>
              <a:rPr lang="da-DK" sz="2000" dirty="0" smtClean="0">
                <a:latin typeface="+mn-lt"/>
              </a:rPr>
              <a:t>  - Kunne noget særligt at bidrage med (</a:t>
            </a:r>
            <a:r>
              <a:rPr lang="da-DK" sz="2000" dirty="0" smtClean="0">
                <a:latin typeface="+mn-lt"/>
              </a:rPr>
              <a:t>kreativitet &amp; samarbejde)</a:t>
            </a:r>
            <a:endParaRPr lang="da-DK" sz="2000" dirty="0">
              <a:latin typeface="+mn-lt"/>
            </a:endParaRPr>
          </a:p>
          <a:p>
            <a:pPr>
              <a:defRPr/>
            </a:pPr>
            <a:endParaRPr lang="da-DK" sz="2000" i="1" dirty="0">
              <a:solidFill>
                <a:schemeClr val="accent1">
                  <a:lumMod val="50000"/>
                </a:schemeClr>
              </a:solidFill>
              <a:latin typeface="+mn-lt"/>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ChangeArrowheads="1"/>
          </p:cNvSpPr>
          <p:nvPr/>
        </p:nvSpPr>
        <p:spPr bwMode="auto">
          <a:xfrm>
            <a:off x="252417" y="425116"/>
            <a:ext cx="8575675" cy="4601260"/>
          </a:xfrm>
          <a:prstGeom prst="rect">
            <a:avLst/>
          </a:prstGeom>
          <a:noFill/>
          <a:ln w="9525">
            <a:solidFill>
              <a:srgbClr val="5B5B5B"/>
            </a:solidFill>
            <a:miter lim="800000"/>
            <a:headEnd/>
            <a:tailEnd/>
          </a:ln>
        </p:spPr>
        <p:txBody>
          <a:bodyPr bIns="0" anchor="ctr">
            <a:spAutoFit/>
          </a:bodyPr>
          <a:lstStyle/>
          <a:p>
            <a:pPr>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pPr>
            <a:r>
              <a:rPr lang="da-DK" sz="1200" i="1" dirty="0"/>
              <a:t>Søren </a:t>
            </a:r>
            <a:r>
              <a:rPr lang="da-DK" sz="1200" i="1" dirty="0" err="1"/>
              <a:t>Langager</a:t>
            </a:r>
            <a:r>
              <a:rPr lang="da-DK" sz="1200" i="1" dirty="0"/>
              <a:t>. </a:t>
            </a:r>
            <a:r>
              <a:rPr lang="da-DK" sz="1200" i="1" dirty="0" smtClean="0"/>
              <a:t>DPU/AU</a:t>
            </a:r>
            <a:endParaRPr lang="da-DK" sz="1200" dirty="0"/>
          </a:p>
          <a:p>
            <a:pPr>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pPr>
            <a:endParaRPr lang="da-DK" sz="2000" b="1" dirty="0"/>
          </a:p>
          <a:p>
            <a:pPr>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pPr>
            <a:r>
              <a:rPr lang="da-DK" sz="2000" b="1" dirty="0">
                <a:solidFill>
                  <a:srgbClr val="000066"/>
                </a:solidFill>
                <a:latin typeface="Verdana" pitchFamily="34" charset="0"/>
              </a:rPr>
              <a:t>Det pædagogiske </a:t>
            </a:r>
            <a:r>
              <a:rPr lang="da-DK" sz="2000" b="1" dirty="0" err="1">
                <a:solidFill>
                  <a:srgbClr val="000066"/>
                </a:solidFill>
                <a:latin typeface="Verdana" pitchFamily="34" charset="0"/>
              </a:rPr>
              <a:t>dobbeltmål</a:t>
            </a:r>
            <a:endParaRPr lang="da-DK" sz="2000" b="1" dirty="0">
              <a:solidFill>
                <a:srgbClr val="000066"/>
              </a:solidFill>
              <a:latin typeface="Verdana" pitchFamily="34" charset="0"/>
            </a:endParaRPr>
          </a:p>
          <a:p>
            <a:pPr>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pPr>
            <a:r>
              <a:rPr lang="da-DK" sz="2000" dirty="0"/>
              <a:t>																		</a:t>
            </a:r>
          </a:p>
          <a:p>
            <a:pPr>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pPr>
            <a:r>
              <a:rPr lang="da-DK" sz="2000" dirty="0"/>
              <a:t>				</a:t>
            </a:r>
            <a:r>
              <a:rPr lang="da-DK" sz="2000" dirty="0" smtClean="0"/>
              <a:t>	</a:t>
            </a:r>
            <a:r>
              <a:rPr lang="da-DK" sz="2000" b="1" dirty="0" smtClean="0"/>
              <a:t>Være </a:t>
            </a:r>
            <a:r>
              <a:rPr lang="da-DK" sz="2000" b="1" dirty="0"/>
              <a:t>som de andre</a:t>
            </a:r>
            <a:r>
              <a:rPr lang="da-DK" sz="2000" dirty="0"/>
              <a:t>			Færdighed/	</a:t>
            </a:r>
          </a:p>
          <a:p>
            <a:pPr>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pPr>
            <a:r>
              <a:rPr lang="da-DK" sz="2000" dirty="0"/>
              <a:t>				</a:t>
            </a:r>
            <a:r>
              <a:rPr lang="da-DK" sz="2000" dirty="0" smtClean="0"/>
              <a:t>	(</a:t>
            </a:r>
            <a:r>
              <a:rPr lang="da-DK" sz="2000" dirty="0" err="1"/>
              <a:t>ensliggøre/’socialisere</a:t>
            </a:r>
            <a:r>
              <a:rPr lang="da-DK" sz="2000" dirty="0"/>
              <a:t>’)		kulturteknik		</a:t>
            </a:r>
          </a:p>
          <a:p>
            <a:pPr>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pPr>
            <a:r>
              <a:rPr lang="da-DK" sz="2000" b="1" dirty="0"/>
              <a:t>’Det	 </a:t>
            </a:r>
            <a:r>
              <a:rPr lang="da-DK" sz="2000" dirty="0"/>
              <a:t>										</a:t>
            </a:r>
          </a:p>
          <a:p>
            <a:pPr>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pPr>
            <a:r>
              <a:rPr lang="da-DK" sz="2000" b="1" dirty="0"/>
              <a:t>pædagogiske</a:t>
            </a:r>
            <a:r>
              <a:rPr lang="da-DK" sz="2000" dirty="0"/>
              <a:t>							 					</a:t>
            </a:r>
          </a:p>
          <a:p>
            <a:pPr>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pPr>
            <a:r>
              <a:rPr lang="da-DK" sz="2000" b="1" dirty="0"/>
              <a:t>gab’</a:t>
            </a:r>
            <a:r>
              <a:rPr lang="da-DK" sz="2000" dirty="0"/>
              <a:t>											</a:t>
            </a:r>
          </a:p>
          <a:p>
            <a:pPr>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pPr>
            <a:r>
              <a:rPr lang="da-DK" sz="2000" dirty="0"/>
              <a:t>				</a:t>
            </a:r>
            <a:r>
              <a:rPr lang="da-DK" sz="2000" dirty="0" smtClean="0"/>
              <a:t>	</a:t>
            </a:r>
            <a:r>
              <a:rPr lang="da-DK" sz="2000" b="1" dirty="0" smtClean="0"/>
              <a:t>Være </a:t>
            </a:r>
            <a:r>
              <a:rPr lang="da-DK" sz="2000" b="1" dirty="0"/>
              <a:t>forskellig fra de andre</a:t>
            </a:r>
            <a:r>
              <a:rPr lang="da-DK" sz="2000" dirty="0"/>
              <a:t>	Kundskab/	</a:t>
            </a:r>
          </a:p>
          <a:p>
            <a:pPr>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pPr>
            <a:r>
              <a:rPr lang="da-DK" sz="2000" dirty="0"/>
              <a:t>				</a:t>
            </a:r>
            <a:r>
              <a:rPr lang="da-DK" sz="2000" dirty="0" smtClean="0"/>
              <a:t>	(</a:t>
            </a:r>
            <a:r>
              <a:rPr lang="da-DK" sz="2000" dirty="0" err="1"/>
              <a:t>forskelliggøre/’individuere</a:t>
            </a:r>
            <a:r>
              <a:rPr lang="da-DK" sz="2000" dirty="0"/>
              <a:t>’)		kreativitet</a:t>
            </a:r>
          </a:p>
          <a:p>
            <a:pPr>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pPr>
            <a:r>
              <a:rPr lang="da-DK" sz="2000" dirty="0"/>
              <a:t>											</a:t>
            </a:r>
          </a:p>
          <a:p>
            <a:pPr>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pPr>
            <a:r>
              <a:rPr lang="da-DK" dirty="0"/>
              <a:t/>
            </a:r>
            <a:br>
              <a:rPr lang="da-DK" dirty="0"/>
            </a:br>
            <a:endParaRPr lang="da-DK" dirty="0"/>
          </a:p>
        </p:txBody>
      </p:sp>
      <p:sp>
        <p:nvSpPr>
          <p:cNvPr id="19459" name="Line 5"/>
          <p:cNvSpPr>
            <a:spLocks noChangeShapeType="1"/>
          </p:cNvSpPr>
          <p:nvPr/>
        </p:nvSpPr>
        <p:spPr bwMode="auto">
          <a:xfrm flipV="1">
            <a:off x="2051720" y="2492896"/>
            <a:ext cx="598488" cy="287338"/>
          </a:xfrm>
          <a:prstGeom prst="line">
            <a:avLst/>
          </a:prstGeom>
          <a:noFill/>
          <a:ln w="38100">
            <a:solidFill>
              <a:srgbClr val="5B5B5B"/>
            </a:solidFill>
            <a:round/>
            <a:headEnd type="triangle" w="med" len="med"/>
            <a:tailEnd type="triangle" w="med" len="med"/>
          </a:ln>
        </p:spPr>
        <p:txBody>
          <a:bodyPr/>
          <a:lstStyle/>
          <a:p>
            <a:endParaRPr lang="da-DK"/>
          </a:p>
        </p:txBody>
      </p:sp>
      <p:sp>
        <p:nvSpPr>
          <p:cNvPr id="19460" name="Line 6"/>
          <p:cNvSpPr>
            <a:spLocks noChangeShapeType="1"/>
          </p:cNvSpPr>
          <p:nvPr/>
        </p:nvSpPr>
        <p:spPr bwMode="auto">
          <a:xfrm>
            <a:off x="2051724" y="3284984"/>
            <a:ext cx="600075" cy="287338"/>
          </a:xfrm>
          <a:prstGeom prst="line">
            <a:avLst/>
          </a:prstGeom>
          <a:noFill/>
          <a:ln w="38100">
            <a:solidFill>
              <a:srgbClr val="5B5B5B"/>
            </a:solidFill>
            <a:round/>
            <a:headEnd type="triangle" w="med" len="med"/>
            <a:tailEnd type="triangle" w="med" len="med"/>
          </a:ln>
        </p:spPr>
        <p:txBody>
          <a:bodyPr/>
          <a:lstStyle/>
          <a:p>
            <a:endParaRPr lang="da-DK"/>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idx="4294967295"/>
          </p:nvPr>
        </p:nvSpPr>
        <p:spPr/>
        <p:txBody>
          <a:bodyPr/>
          <a:lstStyle/>
          <a:p>
            <a:pPr algn="l" eaLnBrk="1" hangingPunct="1"/>
            <a:r>
              <a:rPr lang="da-DK" sz="1200" b="0" i="1" dirty="0" smtClean="0">
                <a:solidFill>
                  <a:schemeClr val="tx1"/>
                </a:solidFill>
                <a:latin typeface="Times New Roman" pitchFamily="18" charset="0"/>
              </a:rPr>
              <a:t>Søren </a:t>
            </a:r>
            <a:r>
              <a:rPr lang="da-DK" sz="1200" b="0" i="1" dirty="0" err="1" smtClean="0">
                <a:solidFill>
                  <a:schemeClr val="tx1"/>
                </a:solidFill>
                <a:latin typeface="Times New Roman" pitchFamily="18" charset="0"/>
              </a:rPr>
              <a:t>Langager</a:t>
            </a:r>
            <a:r>
              <a:rPr lang="da-DK" sz="1200" b="0" i="1" dirty="0" smtClean="0">
                <a:solidFill>
                  <a:schemeClr val="tx1"/>
                </a:solidFill>
                <a:latin typeface="Times New Roman" pitchFamily="18" charset="0"/>
              </a:rPr>
              <a:t>. DPU/AU</a:t>
            </a:r>
            <a:br>
              <a:rPr lang="da-DK" sz="1200" b="0" i="1" dirty="0" smtClean="0">
                <a:solidFill>
                  <a:schemeClr val="tx1"/>
                </a:solidFill>
                <a:latin typeface="Times New Roman" pitchFamily="18" charset="0"/>
              </a:rPr>
            </a:br>
            <a:r>
              <a:rPr lang="da-DK" sz="1400" dirty="0" smtClean="0">
                <a:solidFill>
                  <a:schemeClr val="tx1"/>
                </a:solidFill>
                <a:latin typeface="Times New Roman" pitchFamily="18" charset="0"/>
              </a:rPr>
              <a:t/>
            </a:r>
            <a:br>
              <a:rPr lang="da-DK" sz="1400" dirty="0" smtClean="0">
                <a:solidFill>
                  <a:schemeClr val="tx1"/>
                </a:solidFill>
                <a:latin typeface="Times New Roman" pitchFamily="18" charset="0"/>
              </a:rPr>
            </a:br>
            <a:r>
              <a:rPr lang="da-DK" sz="2000" b="1" dirty="0" smtClean="0">
                <a:solidFill>
                  <a:schemeClr val="tx2"/>
                </a:solidFill>
                <a:latin typeface="Verdana" pitchFamily="34" charset="0"/>
              </a:rPr>
              <a:t>Kreativitetsbegrebet – den pædagogiske ’kortslutning’</a:t>
            </a:r>
          </a:p>
        </p:txBody>
      </p:sp>
      <p:sp>
        <p:nvSpPr>
          <p:cNvPr id="40963" name="Rectangle 3"/>
          <p:cNvSpPr>
            <a:spLocks noGrp="1" noChangeArrowheads="1"/>
          </p:cNvSpPr>
          <p:nvPr>
            <p:ph type="body" idx="4294967295"/>
          </p:nvPr>
        </p:nvSpPr>
        <p:spPr>
          <a:xfrm>
            <a:off x="685800" y="1628800"/>
            <a:ext cx="7772400" cy="4537050"/>
          </a:xfrm>
        </p:spPr>
        <p:txBody>
          <a:bodyPr/>
          <a:lstStyle/>
          <a:p>
            <a:pPr eaLnBrk="1" hangingPunct="1">
              <a:lnSpc>
                <a:spcPct val="80000"/>
              </a:lnSpc>
              <a:buFontTx/>
              <a:buNone/>
            </a:pPr>
            <a:r>
              <a:rPr lang="da-DK" sz="2000" dirty="0" smtClean="0"/>
              <a:t>"Hvis børn udviklede sig uden nogen indblanding fra </a:t>
            </a:r>
          </a:p>
          <a:p>
            <a:pPr eaLnBrk="1" hangingPunct="1">
              <a:lnSpc>
                <a:spcPct val="80000"/>
              </a:lnSpc>
              <a:buFontTx/>
              <a:buNone/>
            </a:pPr>
            <a:r>
              <a:rPr lang="da-DK" sz="2000" dirty="0" smtClean="0"/>
              <a:t>omverdenen, ville en særlig stimulans af deres </a:t>
            </a:r>
          </a:p>
          <a:p>
            <a:pPr eaLnBrk="1" hangingPunct="1">
              <a:lnSpc>
                <a:spcPct val="80000"/>
              </a:lnSpc>
              <a:buFontTx/>
              <a:buNone/>
            </a:pPr>
            <a:r>
              <a:rPr lang="da-DK" sz="2000" dirty="0" smtClean="0"/>
              <a:t>skabende arbejde ikke være nødvendig. </a:t>
            </a:r>
          </a:p>
          <a:p>
            <a:pPr eaLnBrk="1" hangingPunct="1">
              <a:lnSpc>
                <a:spcPct val="80000"/>
              </a:lnSpc>
              <a:buFontTx/>
              <a:buNone/>
            </a:pPr>
            <a:endParaRPr lang="da-DK" sz="2000" dirty="0" smtClean="0"/>
          </a:p>
          <a:p>
            <a:pPr eaLnBrk="1" hangingPunct="1">
              <a:lnSpc>
                <a:spcPct val="80000"/>
              </a:lnSpc>
              <a:buFontTx/>
              <a:buNone/>
            </a:pPr>
            <a:r>
              <a:rPr lang="da-DK" sz="2000" dirty="0" smtClean="0"/>
              <a:t>Ethvert barn ville bruge sine dybt rodfæstede skabende</a:t>
            </a:r>
          </a:p>
          <a:p>
            <a:pPr eaLnBrk="1" hangingPunct="1">
              <a:lnSpc>
                <a:spcPct val="80000"/>
              </a:lnSpc>
              <a:buFontTx/>
              <a:buNone/>
            </a:pPr>
            <a:r>
              <a:rPr lang="da-DK" sz="2000" dirty="0" smtClean="0"/>
              <a:t>impulser uden hæmninger, idet det ville stole på sine </a:t>
            </a:r>
          </a:p>
          <a:p>
            <a:pPr eaLnBrk="1" hangingPunct="1">
              <a:lnSpc>
                <a:spcPct val="80000"/>
              </a:lnSpc>
              <a:buFontTx/>
              <a:buNone/>
            </a:pPr>
            <a:r>
              <a:rPr lang="da-DK" sz="2000" dirty="0" smtClean="0"/>
              <a:t>egne udtryksmidler ... </a:t>
            </a:r>
          </a:p>
          <a:p>
            <a:pPr eaLnBrk="1" hangingPunct="1">
              <a:lnSpc>
                <a:spcPct val="80000"/>
              </a:lnSpc>
              <a:buFontTx/>
              <a:buNone/>
            </a:pPr>
            <a:endParaRPr lang="da-DK" sz="2000" dirty="0" smtClean="0"/>
          </a:p>
          <a:p>
            <a:pPr eaLnBrk="1" hangingPunct="1">
              <a:lnSpc>
                <a:spcPct val="80000"/>
              </a:lnSpc>
              <a:buFontTx/>
              <a:buNone/>
            </a:pPr>
            <a:r>
              <a:rPr lang="da-DK" sz="2000" dirty="0" smtClean="0"/>
              <a:t>Man begår ofte den fejl, at man vurderer børns skabende </a:t>
            </a:r>
          </a:p>
          <a:p>
            <a:pPr eaLnBrk="1" hangingPunct="1">
              <a:lnSpc>
                <a:spcPct val="80000"/>
              </a:lnSpc>
              <a:buFontTx/>
              <a:buNone/>
            </a:pPr>
            <a:r>
              <a:rPr lang="da-DK" sz="2000" dirty="0" smtClean="0"/>
              <a:t>arbejde efter, hvordan resultatet ser ud, dets farve og form osv. </a:t>
            </a:r>
          </a:p>
          <a:p>
            <a:pPr eaLnBrk="1" hangingPunct="1">
              <a:lnSpc>
                <a:spcPct val="80000"/>
              </a:lnSpc>
              <a:buFontTx/>
              <a:buNone/>
            </a:pPr>
            <a:r>
              <a:rPr lang="da-DK" sz="2000" dirty="0" smtClean="0"/>
              <a:t>Det er uretfærdigt ikke mindst overfor resultatet, </a:t>
            </a:r>
          </a:p>
          <a:p>
            <a:pPr eaLnBrk="1" hangingPunct="1">
              <a:lnSpc>
                <a:spcPct val="80000"/>
              </a:lnSpc>
              <a:buFontTx/>
              <a:buNone/>
            </a:pPr>
            <a:r>
              <a:rPr lang="da-DK" sz="2000" dirty="0" smtClean="0"/>
              <a:t>men også og endnu mere ‑ overfor barnet." </a:t>
            </a:r>
          </a:p>
          <a:p>
            <a:pPr eaLnBrk="1" hangingPunct="1">
              <a:lnSpc>
                <a:spcPct val="80000"/>
              </a:lnSpc>
              <a:buFontTx/>
              <a:buNone/>
            </a:pPr>
            <a:endParaRPr lang="da-DK" sz="1800" dirty="0" smtClean="0">
              <a:latin typeface="Arial" pitchFamily="34" charset="0"/>
            </a:endParaRPr>
          </a:p>
          <a:p>
            <a:pPr eaLnBrk="1" hangingPunct="1">
              <a:lnSpc>
                <a:spcPct val="80000"/>
              </a:lnSpc>
              <a:buFontTx/>
              <a:buNone/>
            </a:pPr>
            <a:r>
              <a:rPr lang="da-DK" sz="1200" dirty="0" smtClean="0">
                <a:latin typeface="Arial" pitchFamily="34" charset="0"/>
              </a:rPr>
              <a:t>(Fra indledningen til </a:t>
            </a:r>
            <a:r>
              <a:rPr lang="da-DK" sz="1200" dirty="0" err="1" smtClean="0">
                <a:latin typeface="Arial" pitchFamily="34" charset="0"/>
              </a:rPr>
              <a:t>Lowenfeld</a:t>
            </a:r>
            <a:r>
              <a:rPr lang="da-DK" sz="1200" dirty="0" smtClean="0">
                <a:latin typeface="Arial" pitchFamily="34" charset="0"/>
              </a:rPr>
              <a:t> og </a:t>
            </a:r>
            <a:r>
              <a:rPr lang="da-DK" sz="1200" dirty="0" err="1" smtClean="0">
                <a:latin typeface="Arial" pitchFamily="34" charset="0"/>
              </a:rPr>
              <a:t>Brittain</a:t>
            </a:r>
            <a:r>
              <a:rPr lang="da-DK" sz="1200" dirty="0" smtClean="0">
                <a:latin typeface="Arial" pitchFamily="34" charset="0"/>
              </a:rPr>
              <a:t> </a:t>
            </a:r>
            <a:r>
              <a:rPr lang="da-DK" sz="1200" i="1" dirty="0" smtClean="0">
                <a:latin typeface="Arial" pitchFamily="34" charset="0"/>
              </a:rPr>
              <a:t>Kreativitet og vækst</a:t>
            </a:r>
            <a:r>
              <a:rPr lang="da-DK" sz="1200" dirty="0" smtClean="0">
                <a:latin typeface="Arial" pitchFamily="34" charset="0"/>
              </a:rPr>
              <a:t> 1971, side 16)</a:t>
            </a:r>
            <a:r>
              <a:rPr lang="da-DK" sz="1800" dirty="0" smtClean="0"/>
              <a: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algn="l" eaLnBrk="1" hangingPunct="1"/>
            <a:r>
              <a:rPr lang="da-DK" sz="1200" b="0" i="1" dirty="0" smtClean="0">
                <a:solidFill>
                  <a:schemeClr val="tx1"/>
                </a:solidFill>
                <a:latin typeface="Times New Roman" pitchFamily="18" charset="0"/>
              </a:rPr>
              <a:t>Søren </a:t>
            </a:r>
            <a:r>
              <a:rPr lang="da-DK" sz="1200" b="0" i="1" dirty="0" err="1" smtClean="0">
                <a:solidFill>
                  <a:schemeClr val="tx1"/>
                </a:solidFill>
                <a:latin typeface="Times New Roman" pitchFamily="18" charset="0"/>
              </a:rPr>
              <a:t>Langager</a:t>
            </a:r>
            <a:r>
              <a:rPr lang="da-DK" sz="1200" b="0" i="1" dirty="0" smtClean="0">
                <a:solidFill>
                  <a:schemeClr val="tx1"/>
                </a:solidFill>
                <a:latin typeface="Times New Roman" pitchFamily="18" charset="0"/>
              </a:rPr>
              <a:t>. DPU/AU</a:t>
            </a:r>
            <a:r>
              <a:rPr lang="da-DK" sz="1400" dirty="0" smtClean="0">
                <a:solidFill>
                  <a:schemeClr val="tx1"/>
                </a:solidFill>
                <a:latin typeface="Times New Roman" pitchFamily="18" charset="0"/>
              </a:rPr>
              <a:t/>
            </a:r>
            <a:br>
              <a:rPr lang="da-DK" sz="1400" dirty="0" smtClean="0">
                <a:solidFill>
                  <a:schemeClr val="tx1"/>
                </a:solidFill>
                <a:latin typeface="Times New Roman" pitchFamily="18" charset="0"/>
              </a:rPr>
            </a:br>
            <a:r>
              <a:rPr lang="da-DK" sz="2400" dirty="0" smtClean="0"/>
              <a:t/>
            </a:r>
            <a:br>
              <a:rPr lang="da-DK" sz="2400" dirty="0" smtClean="0"/>
            </a:br>
            <a:r>
              <a:rPr lang="da-DK" sz="2000" b="1" dirty="0" smtClean="0">
                <a:solidFill>
                  <a:schemeClr val="tx2"/>
                </a:solidFill>
                <a:latin typeface="Verdana" pitchFamily="34" charset="0"/>
              </a:rPr>
              <a:t>Kreativitetsbegrebets fire dimensioner</a:t>
            </a:r>
          </a:p>
        </p:txBody>
      </p:sp>
      <p:sp>
        <p:nvSpPr>
          <p:cNvPr id="45059" name="Rectangle 3"/>
          <p:cNvSpPr>
            <a:spLocks noGrp="1" noChangeArrowheads="1"/>
          </p:cNvSpPr>
          <p:nvPr>
            <p:ph type="body" idx="1"/>
          </p:nvPr>
        </p:nvSpPr>
        <p:spPr/>
        <p:txBody>
          <a:bodyPr/>
          <a:lstStyle/>
          <a:p>
            <a:pPr eaLnBrk="1" hangingPunct="1"/>
            <a:r>
              <a:rPr lang="da-DK" sz="2000" b="1" dirty="0" smtClean="0"/>
              <a:t>Hensigt</a:t>
            </a:r>
            <a:r>
              <a:rPr lang="da-DK" sz="2000" dirty="0" smtClean="0"/>
              <a:t> – sigter mod en målsætning eller produkt</a:t>
            </a:r>
          </a:p>
          <a:p>
            <a:pPr eaLnBrk="1" hangingPunct="1"/>
            <a:endParaRPr lang="da-DK" sz="2000" dirty="0" smtClean="0"/>
          </a:p>
          <a:p>
            <a:pPr eaLnBrk="1" hangingPunct="1"/>
            <a:r>
              <a:rPr lang="da-DK" sz="2000" b="1" dirty="0" smtClean="0"/>
              <a:t>Moment</a:t>
            </a:r>
            <a:r>
              <a:rPr lang="da-DK" sz="2000" dirty="0" smtClean="0"/>
              <a:t> – et ’tredje område’ mellem biologiske behov og ydre styring</a:t>
            </a:r>
          </a:p>
          <a:p>
            <a:pPr eaLnBrk="1" hangingPunct="1"/>
            <a:endParaRPr lang="da-DK" sz="2000" dirty="0" smtClean="0"/>
          </a:p>
          <a:p>
            <a:pPr eaLnBrk="1" hangingPunct="1"/>
            <a:r>
              <a:rPr lang="da-DK" sz="2000" b="1" dirty="0" smtClean="0"/>
              <a:t>Originalitet</a:t>
            </a:r>
            <a:r>
              <a:rPr lang="da-DK" sz="2000" dirty="0" smtClean="0"/>
              <a:t> – skabe nye ideer, produkter eller adfærd adaptivt</a:t>
            </a:r>
          </a:p>
          <a:p>
            <a:pPr eaLnBrk="1" hangingPunct="1"/>
            <a:endParaRPr lang="da-DK" sz="2000" dirty="0" smtClean="0"/>
          </a:p>
          <a:p>
            <a:pPr eaLnBrk="1" hangingPunct="1"/>
            <a:r>
              <a:rPr lang="da-DK" sz="2000" b="1" dirty="0" smtClean="0"/>
              <a:t>Værdi </a:t>
            </a:r>
            <a:r>
              <a:rPr lang="da-DK" sz="2000" dirty="0" smtClean="0"/>
              <a:t>– anerkendes og værdsættes af andre </a:t>
            </a:r>
          </a:p>
          <a:p>
            <a:pPr eaLnBrk="1" hangingPunct="1"/>
            <a:endParaRPr lang="da-DK" sz="2000" dirty="0" smtClean="0">
              <a:latin typeface="Arial" pitchFamily="34" charset="0"/>
            </a:endParaRPr>
          </a:p>
          <a:p>
            <a:pPr eaLnBrk="1" hangingPunct="1">
              <a:buFontTx/>
              <a:buNone/>
            </a:pPr>
            <a:r>
              <a:rPr lang="da-DK" sz="1400" dirty="0" smtClean="0">
                <a:latin typeface="Arial" pitchFamily="34" charset="0"/>
              </a:rPr>
              <a:t>(T. Holck </a:t>
            </a:r>
            <a:r>
              <a:rPr lang="da-DK" sz="1400" dirty="0" err="1" smtClean="0">
                <a:latin typeface="Arial" pitchFamily="34" charset="0"/>
              </a:rPr>
              <a:t>Grundahl</a:t>
            </a:r>
            <a:r>
              <a:rPr lang="da-DK" sz="1400" dirty="0" smtClean="0">
                <a:latin typeface="Arial" pitchFamily="34" charset="0"/>
              </a:rPr>
              <a:t> 2007)</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1781175" y="2133606"/>
            <a:ext cx="4008438" cy="3584575"/>
          </a:xfrm>
          <a:prstGeom prst="rect">
            <a:avLst/>
          </a:prstGeom>
          <a:noFill/>
          <a:ln w="9525">
            <a:noFill/>
            <a:miter lim="800000"/>
            <a:headEnd/>
            <a:tailEnd/>
          </a:ln>
        </p:spPr>
        <p:txBody>
          <a:bodyPr lIns="0" tIns="0" rIns="0" bIns="0"/>
          <a:lstStyle/>
          <a:p>
            <a:pPr>
              <a:spcBef>
                <a:spcPct val="50000"/>
              </a:spcBef>
            </a:pPr>
            <a:endParaRPr lang="da-DK" sz="1600">
              <a:cs typeface="Tahoma" pitchFamily="34" charset="0"/>
            </a:endParaRPr>
          </a:p>
        </p:txBody>
      </p:sp>
      <p:sp>
        <p:nvSpPr>
          <p:cNvPr id="13315" name="Rectangle 3"/>
          <p:cNvSpPr>
            <a:spLocks noChangeArrowheads="1"/>
          </p:cNvSpPr>
          <p:nvPr/>
        </p:nvSpPr>
        <p:spPr bwMode="auto">
          <a:xfrm>
            <a:off x="252417" y="364599"/>
            <a:ext cx="8891587" cy="3062377"/>
          </a:xfrm>
          <a:prstGeom prst="rect">
            <a:avLst/>
          </a:prstGeom>
          <a:noFill/>
          <a:ln w="9525">
            <a:noFill/>
            <a:miter lim="800000"/>
            <a:headEnd/>
            <a:tailEnd/>
          </a:ln>
        </p:spPr>
        <p:txBody>
          <a:bodyPr wrap="square" bIns="0" anchor="ctr">
            <a:spAutoFit/>
          </a:bodyPr>
          <a:lstStyle/>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1200" i="1" dirty="0"/>
              <a:t>Søren </a:t>
            </a:r>
            <a:r>
              <a:rPr lang="da-DK" sz="1200" i="1" dirty="0" err="1"/>
              <a:t>Langager</a:t>
            </a:r>
            <a:r>
              <a:rPr lang="da-DK" sz="1200" i="1" dirty="0"/>
              <a:t>, DPU/AU</a:t>
            </a:r>
            <a:endParaRPr lang="da-DK" sz="1200" dirty="0"/>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1200" b="1" dirty="0" smtClean="0"/>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b="1" dirty="0" smtClean="0">
                <a:solidFill>
                  <a:srgbClr val="000066"/>
                </a:solidFill>
                <a:latin typeface="Verdana" pitchFamily="34" charset="0"/>
              </a:rPr>
              <a:t>AFUK – et kreativt læringsmiljø for sårbare og udsatte unge</a:t>
            </a: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2000" b="1" dirty="0">
              <a:latin typeface="+mn-lt"/>
            </a:endParaRP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dirty="0">
                <a:latin typeface="+mn-lt"/>
              </a:rPr>
              <a:t>- ’stjernerne’ og ’vandbærerne’ i samme uddannelsesmiljø (’plads til forskellighed’)</a:t>
            </a:r>
          </a:p>
          <a:p>
            <a:pPr marL="609600" indent="-609600">
              <a:lnSpc>
                <a:spcPct val="140000"/>
              </a:lnSpc>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dirty="0">
                <a:latin typeface="+mn-lt"/>
              </a:rPr>
              <a:t>- det æstetiske som rum for individuelle ’symbolske løsninger’ af psykiske konflikter</a:t>
            </a:r>
          </a:p>
          <a:p>
            <a:pPr marL="609600" indent="-609600">
              <a:lnSpc>
                <a:spcPct val="140000"/>
              </a:lnSpc>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dirty="0">
                <a:latin typeface="+mn-lt"/>
              </a:rPr>
              <a:t>- det performative som erfaring med at ’tage scenen’</a:t>
            </a:r>
          </a:p>
          <a:p>
            <a:pPr marL="609600" indent="-609600">
              <a:lnSpc>
                <a:spcPct val="140000"/>
              </a:lnSpc>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dirty="0">
                <a:latin typeface="+mn-lt"/>
              </a:rPr>
              <a:t>- det projektorienterede som dynamo for udviklingsprocesser</a:t>
            </a:r>
          </a:p>
          <a:p>
            <a:pPr marL="609600" indent="-609600">
              <a:lnSpc>
                <a:spcPct val="140000"/>
              </a:lnSpc>
              <a:buFontTx/>
              <a:buChar char="-"/>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20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Line 2"/>
          <p:cNvSpPr>
            <a:spLocks noChangeShapeType="1"/>
          </p:cNvSpPr>
          <p:nvPr/>
        </p:nvSpPr>
        <p:spPr bwMode="auto">
          <a:xfrm>
            <a:off x="266704" y="3446463"/>
            <a:ext cx="7173913" cy="0"/>
          </a:xfrm>
          <a:prstGeom prst="line">
            <a:avLst/>
          </a:prstGeom>
          <a:noFill/>
          <a:ln w="9525">
            <a:solidFill>
              <a:srgbClr val="000000"/>
            </a:solidFill>
            <a:round/>
            <a:headEnd/>
            <a:tailEnd/>
          </a:ln>
        </p:spPr>
        <p:txBody>
          <a:bodyPr/>
          <a:lstStyle/>
          <a:p>
            <a:endParaRPr lang="da-DK"/>
          </a:p>
        </p:txBody>
      </p:sp>
      <p:sp>
        <p:nvSpPr>
          <p:cNvPr id="22531" name="Line 3"/>
          <p:cNvSpPr>
            <a:spLocks noChangeShapeType="1"/>
          </p:cNvSpPr>
          <p:nvPr/>
        </p:nvSpPr>
        <p:spPr bwMode="auto">
          <a:xfrm>
            <a:off x="1908175" y="2276475"/>
            <a:ext cx="0" cy="3200400"/>
          </a:xfrm>
          <a:prstGeom prst="line">
            <a:avLst/>
          </a:prstGeom>
          <a:noFill/>
          <a:ln w="9525">
            <a:solidFill>
              <a:srgbClr val="000000"/>
            </a:solidFill>
            <a:round/>
            <a:headEnd/>
            <a:tailEnd/>
          </a:ln>
        </p:spPr>
        <p:txBody>
          <a:bodyPr/>
          <a:lstStyle/>
          <a:p>
            <a:endParaRPr lang="da-DK"/>
          </a:p>
        </p:txBody>
      </p:sp>
      <p:sp>
        <p:nvSpPr>
          <p:cNvPr id="22532" name="Line 4"/>
          <p:cNvSpPr>
            <a:spLocks noChangeShapeType="1"/>
          </p:cNvSpPr>
          <p:nvPr/>
        </p:nvSpPr>
        <p:spPr bwMode="auto">
          <a:xfrm>
            <a:off x="5580063" y="2276475"/>
            <a:ext cx="0" cy="3200400"/>
          </a:xfrm>
          <a:prstGeom prst="line">
            <a:avLst/>
          </a:prstGeom>
          <a:noFill/>
          <a:ln w="9525">
            <a:solidFill>
              <a:srgbClr val="000000"/>
            </a:solidFill>
            <a:round/>
            <a:headEnd/>
            <a:tailEnd/>
          </a:ln>
        </p:spPr>
        <p:txBody>
          <a:bodyPr/>
          <a:lstStyle/>
          <a:p>
            <a:endParaRPr lang="da-DK"/>
          </a:p>
        </p:txBody>
      </p:sp>
      <p:sp>
        <p:nvSpPr>
          <p:cNvPr id="22533" name="Rectangle 5"/>
          <p:cNvSpPr>
            <a:spLocks noChangeArrowheads="1"/>
          </p:cNvSpPr>
          <p:nvPr/>
        </p:nvSpPr>
        <p:spPr bwMode="auto">
          <a:xfrm>
            <a:off x="266702" y="207896"/>
            <a:ext cx="7617666" cy="1300295"/>
          </a:xfrm>
          <a:prstGeom prst="rect">
            <a:avLst/>
          </a:prstGeom>
          <a:noFill/>
          <a:ln w="9525">
            <a:noFill/>
            <a:miter lim="800000"/>
            <a:headEnd/>
            <a:tailEnd/>
          </a:ln>
        </p:spPr>
        <p:txBody>
          <a:bodyPr wrap="square" tIns="152352" bIns="38088" anchor="ctr">
            <a:spAutoFit/>
          </a:bodyPr>
          <a:lstStyle/>
          <a:p>
            <a:pPr>
              <a:tabLst>
                <a:tab pos="1271588" algn="l"/>
              </a:tabLst>
            </a:pPr>
            <a:r>
              <a:rPr lang="da-DK" sz="1200" i="1" dirty="0">
                <a:cs typeface="Times New Roman" pitchFamily="18" charset="0"/>
              </a:rPr>
              <a:t>Søren </a:t>
            </a:r>
            <a:r>
              <a:rPr lang="da-DK" sz="1200" i="1" dirty="0" err="1">
                <a:cs typeface="Times New Roman" pitchFamily="18" charset="0"/>
              </a:rPr>
              <a:t>Langager</a:t>
            </a:r>
            <a:r>
              <a:rPr lang="da-DK" sz="1200" i="1" dirty="0">
                <a:cs typeface="Times New Roman" pitchFamily="18" charset="0"/>
              </a:rPr>
              <a:t>. </a:t>
            </a:r>
            <a:r>
              <a:rPr lang="da-DK" sz="1200" i="1" dirty="0" smtClean="0">
                <a:cs typeface="Times New Roman" pitchFamily="18" charset="0"/>
              </a:rPr>
              <a:t>DPU/AU</a:t>
            </a:r>
            <a:endParaRPr lang="da-DK" sz="1200" dirty="0"/>
          </a:p>
          <a:p>
            <a:pPr eaLnBrk="0" hangingPunct="0">
              <a:tabLst>
                <a:tab pos="1271588" algn="l"/>
              </a:tabLst>
            </a:pPr>
            <a:r>
              <a:rPr lang="da-DK" sz="2000" dirty="0">
                <a:cs typeface="Times New Roman" pitchFamily="18" charset="0"/>
              </a:rPr>
              <a:t>	</a:t>
            </a:r>
            <a:endParaRPr lang="da-DK" sz="1600" b="1" dirty="0"/>
          </a:p>
          <a:p>
            <a:pPr eaLnBrk="0" hangingPunct="0">
              <a:tabLst>
                <a:tab pos="1271588" algn="l"/>
              </a:tabLst>
            </a:pPr>
            <a:r>
              <a:rPr lang="da-DK" sz="2000" b="1" dirty="0">
                <a:solidFill>
                  <a:srgbClr val="000066"/>
                </a:solidFill>
                <a:latin typeface="Verdana" pitchFamily="34" charset="0"/>
              </a:rPr>
              <a:t>Kulturens grundpiller og moderne </a:t>
            </a:r>
            <a:r>
              <a:rPr lang="da-DK" sz="2000" b="1" dirty="0" err="1">
                <a:solidFill>
                  <a:srgbClr val="000066"/>
                </a:solidFill>
                <a:latin typeface="Verdana" pitchFamily="34" charset="0"/>
              </a:rPr>
              <a:t>læringsmål</a:t>
            </a:r>
            <a:r>
              <a:rPr lang="da-DK" sz="2000" b="1" dirty="0">
                <a:solidFill>
                  <a:srgbClr val="000066"/>
                </a:solidFill>
                <a:latin typeface="Verdana" pitchFamily="34" charset="0"/>
              </a:rPr>
              <a:t> </a:t>
            </a:r>
          </a:p>
          <a:p>
            <a:pPr eaLnBrk="0" hangingPunct="0">
              <a:tabLst>
                <a:tab pos="1271588" algn="l"/>
              </a:tabLst>
            </a:pPr>
            <a:r>
              <a:rPr lang="da-DK" sz="2000" b="1" dirty="0">
                <a:solidFill>
                  <a:srgbClr val="000066"/>
                </a:solidFill>
                <a:latin typeface="Verdana" pitchFamily="34" charset="0"/>
              </a:rPr>
              <a:t>- ’den kulturelle didaktik</a:t>
            </a:r>
            <a:r>
              <a:rPr lang="da-DK" sz="2000" dirty="0">
                <a:solidFill>
                  <a:srgbClr val="000066"/>
                </a:solidFill>
                <a:latin typeface="Verdana" pitchFamily="34" charset="0"/>
              </a:rPr>
              <a:t>’</a:t>
            </a:r>
          </a:p>
        </p:txBody>
      </p:sp>
      <p:sp>
        <p:nvSpPr>
          <p:cNvPr id="31750" name="Rectangle 6"/>
          <p:cNvSpPr>
            <a:spLocks noChangeArrowheads="1"/>
          </p:cNvSpPr>
          <p:nvPr/>
        </p:nvSpPr>
        <p:spPr bwMode="auto">
          <a:xfrm>
            <a:off x="266704" y="2492375"/>
            <a:ext cx="7261225" cy="984250"/>
          </a:xfrm>
          <a:prstGeom prst="rect">
            <a:avLst/>
          </a:prstGeom>
          <a:noFill/>
          <a:ln w="9525">
            <a:noFill/>
            <a:miter lim="800000"/>
            <a:headEnd/>
            <a:tailEnd/>
          </a:ln>
        </p:spPr>
        <p:txBody>
          <a:bodyPr anchor="ctr">
            <a:spAutoFit/>
          </a:bodyPr>
          <a:lstStyle/>
          <a:p>
            <a:pPr>
              <a:defRPr/>
            </a:pPr>
            <a:r>
              <a:rPr lang="de-DE" sz="2000" b="1" i="1" dirty="0" err="1">
                <a:latin typeface="+mn-lt"/>
                <a:cs typeface="Times New Roman" pitchFamily="18" charset="0"/>
              </a:rPr>
              <a:t>Kulturens</a:t>
            </a:r>
            <a:r>
              <a:rPr lang="de-DE" sz="2000" b="1" dirty="0">
                <a:latin typeface="+mn-lt"/>
                <a:cs typeface="Times New Roman" pitchFamily="18" charset="0"/>
              </a:rPr>
              <a:t>	Gutenberg	Moderne 	</a:t>
            </a:r>
            <a:r>
              <a:rPr lang="de-DE" sz="2000" b="1" dirty="0" err="1">
                <a:latin typeface="+mn-lt"/>
                <a:cs typeface="Times New Roman" pitchFamily="18" charset="0"/>
              </a:rPr>
              <a:t>Lærings</a:t>
            </a:r>
            <a:r>
              <a:rPr lang="de-DE" sz="2000" b="1" dirty="0">
                <a:latin typeface="+mn-lt"/>
                <a:cs typeface="Times New Roman" pitchFamily="18" charset="0"/>
              </a:rPr>
              <a:t>-</a:t>
            </a:r>
            <a:endParaRPr lang="da-DK" sz="1200" dirty="0">
              <a:latin typeface="+mn-lt"/>
              <a:cs typeface="Times New Roman" pitchFamily="18" charset="0"/>
            </a:endParaRPr>
          </a:p>
          <a:p>
            <a:pPr eaLnBrk="0" hangingPunct="0">
              <a:defRPr/>
            </a:pPr>
            <a:r>
              <a:rPr lang="da-DK" sz="2000" b="1" i="1" dirty="0">
                <a:latin typeface="+mn-lt"/>
                <a:cs typeface="Times New Roman" pitchFamily="18" charset="0"/>
              </a:rPr>
              <a:t>grundpiller</a:t>
            </a:r>
            <a:r>
              <a:rPr lang="da-DK" sz="2000" b="1" dirty="0">
                <a:latin typeface="+mn-lt"/>
                <a:cs typeface="Times New Roman" pitchFamily="18" charset="0"/>
              </a:rPr>
              <a:t>	</a:t>
            </a:r>
            <a:r>
              <a:rPr lang="da-DK" sz="2000" b="1" dirty="0" err="1">
                <a:latin typeface="+mn-lt"/>
                <a:cs typeface="Times New Roman" pitchFamily="18" charset="0"/>
              </a:rPr>
              <a:t>læringsmål</a:t>
            </a:r>
            <a:r>
              <a:rPr lang="da-DK" sz="2000" b="1" dirty="0">
                <a:latin typeface="+mn-lt"/>
                <a:cs typeface="Times New Roman" pitchFamily="18" charset="0"/>
              </a:rPr>
              <a:t>	</a:t>
            </a:r>
            <a:r>
              <a:rPr lang="da-DK" sz="2000" b="1" dirty="0" err="1">
                <a:latin typeface="+mn-lt"/>
                <a:cs typeface="Times New Roman" pitchFamily="18" charset="0"/>
              </a:rPr>
              <a:t>læringsmål</a:t>
            </a:r>
            <a:r>
              <a:rPr lang="da-DK" sz="2000" b="1" dirty="0">
                <a:latin typeface="+mn-lt"/>
                <a:cs typeface="Times New Roman" pitchFamily="18" charset="0"/>
              </a:rPr>
              <a:t> 	miljø</a:t>
            </a:r>
            <a:endParaRPr lang="da-DK" sz="1200" dirty="0">
              <a:latin typeface="+mn-lt"/>
              <a:cs typeface="Times New Roman" pitchFamily="18" charset="0"/>
            </a:endParaRPr>
          </a:p>
          <a:p>
            <a:pPr eaLnBrk="0" hangingPunct="0">
              <a:defRPr/>
            </a:pPr>
            <a:endParaRPr lang="da-DK" dirty="0">
              <a:cs typeface="Times New Roman" pitchFamily="18" charset="0"/>
            </a:endParaRPr>
          </a:p>
        </p:txBody>
      </p:sp>
      <p:sp>
        <p:nvSpPr>
          <p:cNvPr id="31751" name="Rectangle 7"/>
          <p:cNvSpPr>
            <a:spLocks noChangeArrowheads="1"/>
          </p:cNvSpPr>
          <p:nvPr/>
        </p:nvSpPr>
        <p:spPr bwMode="auto">
          <a:xfrm>
            <a:off x="266700" y="2790825"/>
            <a:ext cx="8610600" cy="2593975"/>
          </a:xfrm>
          <a:prstGeom prst="rect">
            <a:avLst/>
          </a:prstGeom>
          <a:noFill/>
          <a:ln w="9525">
            <a:noFill/>
            <a:miter lim="800000"/>
            <a:headEnd/>
            <a:tailEnd/>
          </a:ln>
        </p:spPr>
        <p:txBody>
          <a:bodyPr tIns="152352" bIns="38088" anchor="ctr">
            <a:spAutoFit/>
          </a:bodyPr>
          <a:lstStyle/>
          <a:p>
            <a:pPr>
              <a:defRPr/>
            </a:pPr>
            <a:r>
              <a:rPr lang="da-DK" dirty="0"/>
              <a:t/>
            </a:r>
            <a:br>
              <a:rPr lang="da-DK" dirty="0"/>
            </a:br>
            <a:endParaRPr lang="da-DK" dirty="0"/>
          </a:p>
          <a:p>
            <a:pPr eaLnBrk="0" hangingPunct="0">
              <a:defRPr/>
            </a:pPr>
            <a:r>
              <a:rPr lang="da-DK" sz="2000" b="1" i="1" dirty="0">
                <a:latin typeface="+mn-lt"/>
                <a:cs typeface="Times New Roman" pitchFamily="18" charset="0"/>
              </a:rPr>
              <a:t>Det gode</a:t>
            </a:r>
            <a:r>
              <a:rPr lang="da-DK" sz="2000" b="1" dirty="0">
                <a:latin typeface="+mn-lt"/>
                <a:cs typeface="Times New Roman" pitchFamily="18" charset="0"/>
              </a:rPr>
              <a:t>	Læse		Udveksle 	</a:t>
            </a:r>
            <a:r>
              <a:rPr lang="da-DK" sz="2000" b="1" dirty="0" err="1">
                <a:latin typeface="+mn-lt"/>
                <a:cs typeface="Times New Roman" pitchFamily="18" charset="0"/>
              </a:rPr>
              <a:t>Kollaborativt</a:t>
            </a:r>
            <a:endParaRPr lang="da-DK" sz="1200" dirty="0">
              <a:latin typeface="+mn-lt"/>
            </a:endParaRPr>
          </a:p>
          <a:p>
            <a:pPr eaLnBrk="0" hangingPunct="0">
              <a:defRPr/>
            </a:pPr>
            <a:r>
              <a:rPr lang="da-DK" sz="2000" b="1" dirty="0">
                <a:latin typeface="+mn-lt"/>
                <a:cs typeface="Times New Roman" pitchFamily="18" charset="0"/>
              </a:rPr>
              <a:t>						</a:t>
            </a:r>
            <a:endParaRPr lang="da-DK" sz="1200" dirty="0">
              <a:latin typeface="+mn-lt"/>
            </a:endParaRPr>
          </a:p>
          <a:p>
            <a:pPr eaLnBrk="0" hangingPunct="0">
              <a:defRPr/>
            </a:pPr>
            <a:r>
              <a:rPr lang="da-DK" sz="2000" b="1" i="1" dirty="0">
                <a:latin typeface="+mn-lt"/>
              </a:rPr>
              <a:t>Det skønne</a:t>
            </a:r>
            <a:r>
              <a:rPr lang="da-DK" sz="2000" b="1" dirty="0">
                <a:latin typeface="+mn-lt"/>
              </a:rPr>
              <a:t>	Skrive		Udtrykke 	Performativt</a:t>
            </a:r>
            <a:endParaRPr lang="da-DK" sz="1600" b="1" dirty="0">
              <a:latin typeface="+mn-lt"/>
            </a:endParaRPr>
          </a:p>
          <a:p>
            <a:pPr eaLnBrk="0" hangingPunct="0">
              <a:defRPr/>
            </a:pPr>
            <a:r>
              <a:rPr lang="da-DK" sz="2000" b="1" dirty="0">
                <a:latin typeface="+mn-lt"/>
                <a:cs typeface="Times New Roman" pitchFamily="18" charset="0"/>
              </a:rPr>
              <a:t>		</a:t>
            </a:r>
          </a:p>
          <a:p>
            <a:pPr eaLnBrk="0" hangingPunct="0">
              <a:defRPr/>
            </a:pPr>
            <a:r>
              <a:rPr lang="da-DK" sz="2000" b="1" i="1" dirty="0">
                <a:latin typeface="+mn-lt"/>
                <a:cs typeface="Times New Roman" pitchFamily="18" charset="0"/>
              </a:rPr>
              <a:t>Det sande</a:t>
            </a:r>
            <a:r>
              <a:rPr lang="da-DK" sz="2000" b="1" dirty="0">
                <a:latin typeface="+mn-lt"/>
                <a:cs typeface="Times New Roman" pitchFamily="18" charset="0"/>
              </a:rPr>
              <a:t>	Regne		Udforske	</a:t>
            </a:r>
            <a:r>
              <a:rPr lang="da-DK" sz="2000" b="1" dirty="0" err="1">
                <a:latin typeface="+mn-lt"/>
                <a:cs typeface="Times New Roman" pitchFamily="18" charset="0"/>
              </a:rPr>
              <a:t>Serendipitivt</a:t>
            </a:r>
            <a:r>
              <a:rPr lang="da-DK" sz="2000" b="1" dirty="0">
                <a:latin typeface="+mn-lt"/>
                <a:cs typeface="Times New Roman" pitchFamily="18" charset="0"/>
              </a:rPr>
              <a:t> </a:t>
            </a:r>
            <a:endParaRPr lang="da-DK" sz="1200" dirty="0">
              <a:latin typeface="+mn-lt"/>
            </a:endParaRPr>
          </a:p>
          <a:p>
            <a:pPr eaLnBrk="0" hangingPunct="0">
              <a:defRPr/>
            </a:pPr>
            <a:r>
              <a:rPr lang="da-DK" sz="2000" b="1" dirty="0">
                <a:cs typeface="Times New Roman" pitchFamily="18" charset="0"/>
              </a:rPr>
              <a:t>		</a:t>
            </a:r>
            <a:endParaRPr lang="da-DK"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1758951" y="2130428"/>
            <a:ext cx="4008438" cy="3584575"/>
          </a:xfrm>
          <a:prstGeom prst="rect">
            <a:avLst/>
          </a:prstGeom>
          <a:noFill/>
          <a:ln w="9525">
            <a:noFill/>
            <a:miter lim="800000"/>
            <a:headEnd/>
            <a:tailEnd/>
          </a:ln>
        </p:spPr>
        <p:txBody>
          <a:bodyPr lIns="0" tIns="0" rIns="0" bIns="0"/>
          <a:lstStyle/>
          <a:p>
            <a:pPr>
              <a:spcBef>
                <a:spcPct val="50000"/>
              </a:spcBef>
            </a:pPr>
            <a:endParaRPr lang="da-DK" sz="1600">
              <a:cs typeface="Tahoma" pitchFamily="34" charset="0"/>
            </a:endParaRPr>
          </a:p>
        </p:txBody>
      </p:sp>
      <p:sp>
        <p:nvSpPr>
          <p:cNvPr id="2051" name="Rectangle 3"/>
          <p:cNvSpPr>
            <a:spLocks noChangeArrowheads="1"/>
          </p:cNvSpPr>
          <p:nvPr/>
        </p:nvSpPr>
        <p:spPr bwMode="auto">
          <a:xfrm>
            <a:off x="755650" y="335493"/>
            <a:ext cx="7848600" cy="3708708"/>
          </a:xfrm>
          <a:prstGeom prst="rect">
            <a:avLst/>
          </a:prstGeom>
          <a:noFill/>
          <a:ln w="9525">
            <a:noFill/>
            <a:miter lim="800000"/>
            <a:headEnd/>
            <a:tailEnd/>
          </a:ln>
        </p:spPr>
        <p:txBody>
          <a:bodyPr wrap="square" bIns="0" anchor="ctr">
            <a:spAutoFit/>
          </a:bodyPr>
          <a:lstStyle/>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1200" i="1" dirty="0">
                <a:latin typeface="Calibri" pitchFamily="34" charset="0"/>
              </a:rPr>
              <a:t>Søren </a:t>
            </a:r>
            <a:r>
              <a:rPr lang="da-DK" sz="1200" i="1" dirty="0" err="1">
                <a:latin typeface="Calibri" pitchFamily="34" charset="0"/>
              </a:rPr>
              <a:t>Langager</a:t>
            </a:r>
            <a:r>
              <a:rPr lang="da-DK" sz="1200" i="1" dirty="0">
                <a:latin typeface="Calibri" pitchFamily="34" charset="0"/>
              </a:rPr>
              <a:t>, DPU, Aarhus Universitet</a:t>
            </a:r>
            <a:endParaRPr lang="da-DK" sz="1200" dirty="0">
              <a:latin typeface="Calibri" pitchFamily="34" charset="0"/>
            </a:endParaRP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1200" b="1" dirty="0"/>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b="1" dirty="0" smtClean="0">
                <a:solidFill>
                  <a:schemeClr val="tx2"/>
                </a:solidFill>
                <a:latin typeface="Verdana" pitchFamily="34" charset="0"/>
              </a:rPr>
              <a:t>”Hvad man ikke forstår må man lære”</a:t>
            </a:r>
            <a:endParaRPr lang="da-DK" sz="2000" dirty="0">
              <a:solidFill>
                <a:schemeClr val="tx2"/>
              </a:solidFill>
              <a:latin typeface="Verdana" pitchFamily="34" charset="0"/>
            </a:endParaRP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1400" b="1" dirty="0" smtClean="0">
              <a:latin typeface="Verdana" pitchFamily="34" charset="0"/>
            </a:endParaRP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dirty="0" smtClean="0">
                <a:latin typeface="+mn-lt"/>
              </a:rPr>
              <a:t>Den </a:t>
            </a:r>
            <a:r>
              <a:rPr lang="da-DK" sz="2000" dirty="0" smtClean="0">
                <a:latin typeface="+mn-lt"/>
              </a:rPr>
              <a:t>pædagogiske treklang (udkast):</a:t>
            </a: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2000" dirty="0" smtClean="0">
              <a:latin typeface="+mn-lt"/>
            </a:endParaRPr>
          </a:p>
          <a:p>
            <a:pPr marL="609600" indent="-609600">
              <a:buFont typeface="Arial" pitchFamily="34" charset="0"/>
              <a:buChar char="•"/>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dirty="0" smtClean="0">
                <a:latin typeface="+mn-lt"/>
              </a:rPr>
              <a:t>Kreativitetspædagogik	- </a:t>
            </a:r>
            <a:r>
              <a:rPr lang="da-DK" sz="2000" dirty="0" smtClean="0">
                <a:latin typeface="+mn-lt"/>
              </a:rPr>
              <a:t>svag ydre </a:t>
            </a:r>
            <a:r>
              <a:rPr lang="da-DK" sz="2000" dirty="0" smtClean="0">
                <a:latin typeface="+mn-lt"/>
              </a:rPr>
              <a:t>rammesætning</a:t>
            </a:r>
          </a:p>
          <a:p>
            <a:pPr marL="609600" indent="-609600">
              <a:buFont typeface="Arial" pitchFamily="34" charset="0"/>
              <a:buChar char="•"/>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2000" dirty="0" smtClean="0">
              <a:latin typeface="+mn-lt"/>
            </a:endParaRPr>
          </a:p>
          <a:p>
            <a:pPr marL="609600" indent="-609600">
              <a:buFont typeface="Arial" pitchFamily="34" charset="0"/>
              <a:buChar char="•"/>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dirty="0" smtClean="0">
                <a:latin typeface="+mn-lt"/>
              </a:rPr>
              <a:t>’Fornuftspædagogik</a:t>
            </a:r>
            <a:r>
              <a:rPr lang="da-DK" sz="2000" dirty="0" smtClean="0">
                <a:latin typeface="+mn-lt"/>
              </a:rPr>
              <a:t>’	- </a:t>
            </a:r>
            <a:r>
              <a:rPr lang="da-DK" sz="2000" dirty="0" smtClean="0">
                <a:latin typeface="+mn-lt"/>
              </a:rPr>
              <a:t>relationel rammesætning</a:t>
            </a:r>
            <a:endParaRPr lang="da-DK" sz="2000" dirty="0" smtClean="0">
              <a:latin typeface="+mn-lt"/>
            </a:endParaRPr>
          </a:p>
          <a:p>
            <a:pPr marL="609600" indent="-609600">
              <a:buFont typeface="Arial" pitchFamily="34" charset="0"/>
              <a:buChar char="•"/>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2000" dirty="0" smtClean="0">
              <a:latin typeface="+mn-lt"/>
            </a:endParaRPr>
          </a:p>
          <a:p>
            <a:pPr marL="609600" indent="-609600">
              <a:buFont typeface="Arial" pitchFamily="34" charset="0"/>
              <a:buChar char="•"/>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dirty="0" smtClean="0">
                <a:latin typeface="+mn-lt"/>
              </a:rPr>
              <a:t>Adfærdspædagogik		- stærk </a:t>
            </a:r>
            <a:r>
              <a:rPr lang="da-DK" sz="2000" dirty="0" smtClean="0">
                <a:latin typeface="+mn-lt"/>
              </a:rPr>
              <a:t>ydre rammesætning</a:t>
            </a:r>
            <a:endParaRPr lang="da-DK" sz="2000" dirty="0" smtClean="0">
              <a:latin typeface="+mn-lt"/>
            </a:endParaRP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2000" dirty="0" smtClean="0">
              <a:latin typeface="+mn-lt"/>
            </a:endParaRP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2000" dirty="0">
              <a:latin typeface="+mn-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1758951" y="2130428"/>
            <a:ext cx="4008438" cy="3584575"/>
          </a:xfrm>
          <a:prstGeom prst="rect">
            <a:avLst/>
          </a:prstGeom>
          <a:noFill/>
          <a:ln w="9525">
            <a:noFill/>
            <a:miter lim="800000"/>
            <a:headEnd/>
            <a:tailEnd/>
          </a:ln>
        </p:spPr>
        <p:txBody>
          <a:bodyPr lIns="0" tIns="0" rIns="0" bIns="0"/>
          <a:lstStyle/>
          <a:p>
            <a:pPr>
              <a:spcBef>
                <a:spcPct val="50000"/>
              </a:spcBef>
            </a:pPr>
            <a:endParaRPr lang="da-DK" sz="1600">
              <a:cs typeface="Tahoma" pitchFamily="34" charset="0"/>
            </a:endParaRPr>
          </a:p>
        </p:txBody>
      </p:sp>
      <p:sp>
        <p:nvSpPr>
          <p:cNvPr id="2051" name="Rectangle 3"/>
          <p:cNvSpPr>
            <a:spLocks noChangeArrowheads="1"/>
          </p:cNvSpPr>
          <p:nvPr/>
        </p:nvSpPr>
        <p:spPr bwMode="auto">
          <a:xfrm>
            <a:off x="755650" y="218004"/>
            <a:ext cx="7272734" cy="6601807"/>
          </a:xfrm>
          <a:prstGeom prst="rect">
            <a:avLst/>
          </a:prstGeom>
          <a:noFill/>
          <a:ln w="9525">
            <a:noFill/>
            <a:miter lim="800000"/>
            <a:headEnd/>
            <a:tailEnd/>
          </a:ln>
        </p:spPr>
        <p:txBody>
          <a:bodyPr wrap="square" bIns="0" anchor="ctr">
            <a:spAutoFit/>
          </a:bodyPr>
          <a:lstStyle/>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1200" i="1" dirty="0">
                <a:latin typeface="Calibri" pitchFamily="34" charset="0"/>
              </a:rPr>
              <a:t>Søren </a:t>
            </a:r>
            <a:r>
              <a:rPr lang="da-DK" sz="1200" i="1" dirty="0" err="1">
                <a:latin typeface="Calibri" pitchFamily="34" charset="0"/>
              </a:rPr>
              <a:t>Langager</a:t>
            </a:r>
            <a:r>
              <a:rPr lang="da-DK" sz="1200" i="1" dirty="0">
                <a:latin typeface="Calibri" pitchFamily="34" charset="0"/>
              </a:rPr>
              <a:t>, DPU, Aarhus Universitet</a:t>
            </a:r>
            <a:endParaRPr lang="da-DK" sz="1200" dirty="0">
              <a:latin typeface="Calibri" pitchFamily="34" charset="0"/>
            </a:endParaRP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1200" b="1" dirty="0" smtClean="0"/>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b="1" dirty="0" smtClean="0">
                <a:solidFill>
                  <a:schemeClr val="tx2"/>
                </a:solidFill>
                <a:latin typeface="Verdana" pitchFamily="34" charset="0"/>
              </a:rPr>
              <a:t>Tidlig </a:t>
            </a:r>
            <a:r>
              <a:rPr lang="da-DK" sz="2000" b="1" dirty="0" smtClean="0">
                <a:solidFill>
                  <a:schemeClr val="tx2"/>
                </a:solidFill>
                <a:latin typeface="Verdana" pitchFamily="34" charset="0"/>
              </a:rPr>
              <a:t>opsporing – i forebyggelsens navn</a:t>
            </a:r>
            <a:endParaRPr lang="da-DK" sz="2000" dirty="0">
              <a:solidFill>
                <a:schemeClr val="tx2"/>
              </a:solidFill>
              <a:latin typeface="Verdana" pitchFamily="34" charset="0"/>
            </a:endParaRP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1400" b="1" dirty="0">
              <a:latin typeface="Verdana" pitchFamily="34" charset="0"/>
            </a:endParaRPr>
          </a:p>
          <a:p>
            <a:pPr marL="609600" indent="-609600">
              <a:buFontTx/>
              <a:buChar char="-"/>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dirty="0" smtClean="0">
                <a:latin typeface="+mn-lt"/>
              </a:rPr>
              <a:t>ADHD skal </a:t>
            </a:r>
            <a:r>
              <a:rPr lang="da-DK" sz="2000" dirty="0" smtClean="0">
                <a:latin typeface="+mn-lt"/>
              </a:rPr>
              <a:t>kunne henføres tilbage </a:t>
            </a:r>
            <a:r>
              <a:rPr lang="da-DK" sz="2000" dirty="0" smtClean="0">
                <a:latin typeface="+mn-lt"/>
              </a:rPr>
              <a:t>til de første </a:t>
            </a:r>
            <a:r>
              <a:rPr lang="da-DK" sz="2000" dirty="0" smtClean="0">
                <a:latin typeface="+mn-lt"/>
              </a:rPr>
              <a:t>syv </a:t>
            </a:r>
            <a:r>
              <a:rPr lang="da-DK" sz="2000" dirty="0" smtClean="0">
                <a:latin typeface="+mn-lt"/>
              </a:rPr>
              <a:t>leveår</a:t>
            </a:r>
          </a:p>
          <a:p>
            <a:pPr marL="609600" indent="-609600">
              <a:buFontTx/>
              <a:buChar char="-"/>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2000" dirty="0" smtClean="0">
              <a:latin typeface="+mn-lt"/>
            </a:endParaRPr>
          </a:p>
          <a:p>
            <a:pPr marL="609600" indent="-609600">
              <a:buFontTx/>
              <a:buChar char="-"/>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dirty="0" smtClean="0">
                <a:latin typeface="+mn-lt"/>
              </a:rPr>
              <a:t>ASD</a:t>
            </a:r>
            <a:r>
              <a:rPr lang="da-DK" sz="2000" dirty="0" smtClean="0"/>
              <a:t> </a:t>
            </a:r>
            <a:r>
              <a:rPr lang="da-DK" sz="2000" dirty="0" smtClean="0">
                <a:latin typeface="+mn-lt"/>
              </a:rPr>
              <a:t>symptomer opstår </a:t>
            </a:r>
            <a:r>
              <a:rPr lang="da-DK" sz="2000" dirty="0" smtClean="0">
                <a:latin typeface="+mn-lt"/>
              </a:rPr>
              <a:t>typisk i 6-18 måneders alderen</a:t>
            </a:r>
          </a:p>
          <a:p>
            <a:pPr marL="609600" indent="-609600">
              <a:buFontTx/>
              <a:buChar char="-"/>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2000" dirty="0" smtClean="0">
              <a:latin typeface="+mn-lt"/>
            </a:endParaRPr>
          </a:p>
          <a:p>
            <a:pPr marL="609600" indent="-609600">
              <a:buFontTx/>
              <a:buChar char="-"/>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2000" b="1" dirty="0" smtClean="0">
              <a:latin typeface="+mn-lt"/>
            </a:endParaRP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b="1" dirty="0" smtClean="0">
                <a:latin typeface="Calibri" pitchFamily="34" charset="0"/>
              </a:rPr>
              <a:t>Pædagogiske opmærksomhedspunkter ift. </a:t>
            </a:r>
            <a:r>
              <a:rPr lang="da-DK" sz="2000" b="1" dirty="0" smtClean="0">
                <a:latin typeface="Calibri" pitchFamily="34" charset="0"/>
              </a:rPr>
              <a:t>ASD </a:t>
            </a:r>
            <a:r>
              <a:rPr lang="da-DK" sz="2000" b="1" dirty="0" smtClean="0">
                <a:latin typeface="Calibri" pitchFamily="34" charset="0"/>
              </a:rPr>
              <a:t>blandt andet:</a:t>
            </a: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dirty="0" smtClean="0"/>
              <a:t>		</a:t>
            </a:r>
            <a:r>
              <a:rPr lang="da-DK" sz="2000" dirty="0" smtClean="0">
                <a:latin typeface="+mn-lt"/>
              </a:rPr>
              <a:t>Overskuelige </a:t>
            </a:r>
            <a:r>
              <a:rPr lang="da-DK" sz="2000" dirty="0" smtClean="0">
                <a:latin typeface="+mn-lt"/>
              </a:rPr>
              <a:t>og strukturerede rammer, tydelige regler, forberedelse af forandringer, støtte omkring gruppearbejde, særlig opmærksomhed ved ustrukturerede </a:t>
            </a:r>
            <a:r>
              <a:rPr lang="da-DK" sz="2000" dirty="0" smtClean="0">
                <a:latin typeface="+mn-lt"/>
              </a:rPr>
              <a:t>situationer. </a:t>
            </a:r>
            <a:endParaRPr lang="da-DK" sz="2000" dirty="0" smtClean="0">
              <a:latin typeface="+mn-lt"/>
            </a:endParaRP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1400" dirty="0" smtClean="0"/>
              <a:t>		(National Autismeplan, 2006).”</a:t>
            </a: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2000" b="1" dirty="0" smtClean="0">
              <a:latin typeface="Calibri" pitchFamily="34" charset="0"/>
            </a:endParaRP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b="1" dirty="0" smtClean="0">
                <a:latin typeface="Calibri" pitchFamily="34" charset="0"/>
              </a:rPr>
              <a:t>Pædagogiske </a:t>
            </a:r>
            <a:r>
              <a:rPr lang="da-DK" sz="2000" b="1" dirty="0" smtClean="0">
                <a:latin typeface="Calibri" pitchFamily="34" charset="0"/>
              </a:rPr>
              <a:t>opmærksomhedspunkter ift. </a:t>
            </a:r>
            <a:r>
              <a:rPr lang="da-DK" sz="2000" b="1" dirty="0" smtClean="0">
                <a:latin typeface="Calibri" pitchFamily="34" charset="0"/>
              </a:rPr>
              <a:t>ADHD </a:t>
            </a:r>
            <a:r>
              <a:rPr lang="da-DK" sz="2000" b="1" dirty="0" smtClean="0">
                <a:latin typeface="Calibri" pitchFamily="34" charset="0"/>
              </a:rPr>
              <a:t>blandt andet:</a:t>
            </a: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dirty="0" smtClean="0">
                <a:latin typeface="+mn-lt"/>
              </a:rPr>
              <a:t>		Overgange </a:t>
            </a:r>
            <a:r>
              <a:rPr lang="da-DK" sz="2000" dirty="0" smtClean="0">
                <a:latin typeface="+mn-lt"/>
              </a:rPr>
              <a:t>fra én situation til en anden </a:t>
            </a:r>
            <a:r>
              <a:rPr lang="da-DK" sz="2000" dirty="0" smtClean="0">
                <a:latin typeface="+mn-lt"/>
              </a:rPr>
              <a:t>kræver </a:t>
            </a:r>
            <a:r>
              <a:rPr lang="da-DK" sz="2000" dirty="0" smtClean="0">
                <a:latin typeface="+mn-lt"/>
              </a:rPr>
              <a:t>forudsigelighed og </a:t>
            </a:r>
            <a:r>
              <a:rPr lang="da-DK" sz="2000" dirty="0" smtClean="0">
                <a:latin typeface="+mn-lt"/>
              </a:rPr>
              <a:t>kontrol, manglede </a:t>
            </a:r>
            <a:r>
              <a:rPr lang="da-DK" sz="2000" dirty="0" smtClean="0">
                <a:latin typeface="+mn-lt"/>
              </a:rPr>
              <a:t>evne til at lære af sine </a:t>
            </a:r>
            <a:r>
              <a:rPr lang="da-DK" sz="2000" dirty="0" smtClean="0">
                <a:latin typeface="+mn-lt"/>
              </a:rPr>
              <a:t>fejl (skældud kan ikke betale sig), meget </a:t>
            </a:r>
            <a:r>
              <a:rPr lang="da-DK" sz="2000" dirty="0" smtClean="0">
                <a:latin typeface="+mn-lt"/>
              </a:rPr>
              <a:t>svært ved at se </a:t>
            </a:r>
            <a:r>
              <a:rPr lang="da-DK" sz="2000" dirty="0" smtClean="0">
                <a:latin typeface="+mn-lt"/>
              </a:rPr>
              <a:t>egen </a:t>
            </a:r>
            <a:r>
              <a:rPr lang="da-DK" sz="2000" dirty="0" smtClean="0">
                <a:latin typeface="+mn-lt"/>
              </a:rPr>
              <a:t>andel i en </a:t>
            </a:r>
            <a:r>
              <a:rPr lang="da-DK" sz="2000" dirty="0" smtClean="0">
                <a:latin typeface="+mn-lt"/>
              </a:rPr>
              <a:t>konflikt, belønningssystemer virker (adfærdsregulering).</a:t>
            </a: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1400" dirty="0" smtClean="0">
                <a:latin typeface="+mn-lt"/>
              </a:rPr>
              <a:t>		(DCUM 2011)</a:t>
            </a:r>
          </a:p>
          <a:p>
            <a:pPr marL="609600" indent="-609600">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r>
              <a:rPr lang="da-DK" sz="2000" dirty="0" smtClean="0">
                <a:latin typeface="+mn-lt"/>
              </a:rPr>
              <a:t>	</a:t>
            </a:r>
            <a:r>
              <a:rPr lang="da-DK" sz="2000" dirty="0" smtClean="0">
                <a:latin typeface="+mn-lt"/>
              </a:rPr>
              <a:t>	</a:t>
            </a:r>
            <a:endParaRPr lang="da-DK" sz="2000" dirty="0">
              <a:latin typeface="+mn-lt"/>
            </a:endParaRPr>
          </a:p>
          <a:p>
            <a:pPr marL="609600" indent="-609600">
              <a:buFontTx/>
              <a:buAutoNum type="romanUcPeriod"/>
              <a:tabLst>
                <a:tab pos="-539750" algn="l"/>
                <a:tab pos="539750" algn="l"/>
                <a:tab pos="1620838" algn="l"/>
                <a:tab pos="2160588" algn="l"/>
                <a:tab pos="2701925" algn="l"/>
                <a:tab pos="3241675" algn="l"/>
                <a:tab pos="3781425" algn="l"/>
                <a:tab pos="4321175" algn="l"/>
                <a:tab pos="4862513" algn="l"/>
                <a:tab pos="5402263" algn="l"/>
                <a:tab pos="5942013" algn="l"/>
                <a:tab pos="6483350" algn="l"/>
                <a:tab pos="7023100" algn="l"/>
                <a:tab pos="7562850" algn="l"/>
                <a:tab pos="8104188" algn="l"/>
                <a:tab pos="8643938" algn="l"/>
                <a:tab pos="9183688" algn="l"/>
              </a:tabLst>
              <a:defRPr/>
            </a:pPr>
            <a:endParaRPr lang="da-DK"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p:cNvSpPr>
            <a:spLocks noGrp="1"/>
          </p:cNvSpPr>
          <p:nvPr>
            <p:ph type="title"/>
          </p:nvPr>
        </p:nvSpPr>
        <p:spPr>
          <a:xfrm>
            <a:off x="539552" y="332658"/>
            <a:ext cx="8229600" cy="5386437"/>
          </a:xfrm>
        </p:spPr>
        <p:txBody>
          <a:bodyPr/>
          <a:lstStyle/>
          <a:p>
            <a:pPr algn="l"/>
            <a:r>
              <a:rPr lang="da-DK" sz="2000" b="1" dirty="0" smtClean="0">
                <a:solidFill>
                  <a:schemeClr val="tx2"/>
                </a:solidFill>
                <a:latin typeface="Verdana" pitchFamily="34" charset="0"/>
                <a:ea typeface="Verdana" pitchFamily="34" charset="0"/>
                <a:cs typeface="Verdana" pitchFamily="34" charset="0"/>
              </a:rPr>
              <a:t/>
            </a:r>
            <a:br>
              <a:rPr lang="da-DK" sz="2000" b="1" dirty="0" smtClean="0">
                <a:solidFill>
                  <a:schemeClr val="tx2"/>
                </a:solidFill>
                <a:latin typeface="Verdana" pitchFamily="34" charset="0"/>
                <a:ea typeface="Verdana" pitchFamily="34" charset="0"/>
                <a:cs typeface="Verdana" pitchFamily="34" charset="0"/>
              </a:rPr>
            </a:br>
            <a:r>
              <a:rPr lang="da-DK" sz="1200" i="1" dirty="0" smtClean="0">
                <a:latin typeface="Calibri" pitchFamily="34" charset="0"/>
                <a:ea typeface="Verdana" pitchFamily="34" charset="0"/>
                <a:cs typeface="Verdana" pitchFamily="34" charset="0"/>
              </a:rPr>
              <a:t>Søren </a:t>
            </a:r>
            <a:r>
              <a:rPr lang="da-DK" sz="1200" i="1" dirty="0" err="1" smtClean="0">
                <a:latin typeface="Calibri" pitchFamily="34" charset="0"/>
                <a:ea typeface="Verdana" pitchFamily="34" charset="0"/>
                <a:cs typeface="Verdana" pitchFamily="34" charset="0"/>
              </a:rPr>
              <a:t>Langager</a:t>
            </a:r>
            <a:r>
              <a:rPr lang="da-DK" sz="1200" i="1" dirty="0" smtClean="0">
                <a:latin typeface="Calibri" pitchFamily="34" charset="0"/>
                <a:ea typeface="Verdana" pitchFamily="34" charset="0"/>
                <a:cs typeface="Verdana" pitchFamily="34" charset="0"/>
              </a:rPr>
              <a:t>, DPU/AU</a:t>
            </a:r>
            <a:r>
              <a:rPr lang="da-DK" sz="1200" i="1" dirty="0" smtClean="0">
                <a:solidFill>
                  <a:schemeClr val="tx2"/>
                </a:solidFill>
                <a:latin typeface="Calibri" pitchFamily="34" charset="0"/>
                <a:ea typeface="Verdana" pitchFamily="34" charset="0"/>
                <a:cs typeface="Verdana" pitchFamily="34" charset="0"/>
              </a:rPr>
              <a:t/>
            </a:r>
            <a:br>
              <a:rPr lang="da-DK" sz="1200" i="1" dirty="0" smtClean="0">
                <a:solidFill>
                  <a:schemeClr val="tx2"/>
                </a:solidFill>
                <a:latin typeface="Calibri" pitchFamily="34" charset="0"/>
                <a:ea typeface="Verdana" pitchFamily="34" charset="0"/>
                <a:cs typeface="Verdana" pitchFamily="34" charset="0"/>
              </a:rPr>
            </a:br>
            <a:r>
              <a:rPr lang="da-DK" sz="2000" b="1" dirty="0" smtClean="0">
                <a:solidFill>
                  <a:schemeClr val="tx2"/>
                </a:solidFill>
                <a:latin typeface="Verdana" pitchFamily="34" charset="0"/>
                <a:ea typeface="Verdana" pitchFamily="34" charset="0"/>
                <a:cs typeface="Verdana" pitchFamily="34" charset="0"/>
              </a:rPr>
              <a:t/>
            </a:r>
            <a:br>
              <a:rPr lang="da-DK" sz="2000" b="1" dirty="0" smtClean="0">
                <a:solidFill>
                  <a:schemeClr val="tx2"/>
                </a:solidFill>
                <a:latin typeface="Verdana" pitchFamily="34" charset="0"/>
                <a:ea typeface="Verdana" pitchFamily="34" charset="0"/>
                <a:cs typeface="Verdana" pitchFamily="34" charset="0"/>
              </a:rPr>
            </a:br>
            <a:r>
              <a:rPr lang="da-DK" sz="2000" b="1" dirty="0" smtClean="0">
                <a:solidFill>
                  <a:schemeClr val="tx2"/>
                </a:solidFill>
                <a:latin typeface="Verdana" pitchFamily="34" charset="0"/>
                <a:ea typeface="Verdana" pitchFamily="34" charset="0"/>
                <a:cs typeface="Verdana" pitchFamily="34" charset="0"/>
              </a:rPr>
              <a:t>Visitation mellem inklusions- og eksklusionsoptik</a:t>
            </a:r>
            <a:r>
              <a:rPr lang="da-DK" sz="2000" b="1" dirty="0" smtClean="0">
                <a:solidFill>
                  <a:schemeClr val="accent1"/>
                </a:solidFill>
              </a:rPr>
              <a:t/>
            </a:r>
            <a:br>
              <a:rPr lang="da-DK" sz="2000" b="1" dirty="0" smtClean="0">
                <a:solidFill>
                  <a:schemeClr val="accent1"/>
                </a:solidFill>
              </a:rPr>
            </a:br>
            <a:r>
              <a:rPr lang="da-DK" sz="2000" dirty="0" smtClean="0">
                <a:latin typeface="+mn-lt"/>
              </a:rPr>
              <a:t/>
            </a:r>
            <a:br>
              <a:rPr lang="da-DK" sz="2000" dirty="0" smtClean="0">
                <a:latin typeface="+mn-lt"/>
              </a:rPr>
            </a:br>
            <a:r>
              <a:rPr lang="da-DK" sz="2000" i="1" dirty="0" smtClean="0">
                <a:latin typeface="+mn-lt"/>
              </a:rPr>
              <a:t>”Det er bare rigtig svært at få ressourcer til at arbejde med [inklusions] problemstillingerne i klassen – der er ligesom </a:t>
            </a:r>
            <a:r>
              <a:rPr lang="da-DK" sz="2000" i="1" dirty="0" err="1" smtClean="0">
                <a:latin typeface="+mn-lt"/>
              </a:rPr>
              <a:t>een</a:t>
            </a:r>
            <a:r>
              <a:rPr lang="da-DK" sz="2000" i="1" dirty="0" smtClean="0">
                <a:latin typeface="+mn-lt"/>
              </a:rPr>
              <a:t>, der skal være problembarnet”</a:t>
            </a:r>
            <a:r>
              <a:rPr lang="da-DK" sz="2000" dirty="0" smtClean="0">
                <a:latin typeface="+mn-lt"/>
              </a:rPr>
              <a:t> (psykolog, PPR)</a:t>
            </a:r>
            <a:br>
              <a:rPr lang="da-DK" sz="2000" dirty="0" smtClean="0">
                <a:latin typeface="+mn-lt"/>
              </a:rPr>
            </a:br>
            <a:r>
              <a:rPr lang="da-DK" sz="2000" dirty="0" smtClean="0">
                <a:latin typeface="+mn-lt"/>
              </a:rPr>
              <a:t/>
            </a:r>
            <a:br>
              <a:rPr lang="da-DK" sz="2000" dirty="0" smtClean="0">
                <a:latin typeface="+mn-lt"/>
              </a:rPr>
            </a:br>
            <a:r>
              <a:rPr lang="da-DK" sz="2000" i="1" dirty="0" smtClean="0">
                <a:latin typeface="+mn-lt"/>
              </a:rPr>
              <a:t>”For at få hjælp til at arbejde med de vanskeligheder, den dreng er i, er vi jo nødt til at beskrive et monster.” </a:t>
            </a:r>
            <a:r>
              <a:rPr lang="da-DK" sz="2000" dirty="0" smtClean="0">
                <a:latin typeface="+mn-lt"/>
              </a:rPr>
              <a:t>(pædagog)</a:t>
            </a:r>
            <a:br>
              <a:rPr lang="da-DK" sz="2000" dirty="0" smtClean="0">
                <a:latin typeface="+mn-lt"/>
              </a:rPr>
            </a:br>
            <a:r>
              <a:rPr lang="da-DK" sz="2000" dirty="0" smtClean="0">
                <a:latin typeface="+mn-lt"/>
              </a:rPr>
              <a:t/>
            </a:r>
            <a:br>
              <a:rPr lang="da-DK" sz="2000" dirty="0" smtClean="0">
                <a:latin typeface="+mn-lt"/>
              </a:rPr>
            </a:br>
            <a:r>
              <a:rPr lang="da-DK" sz="2000" i="1" dirty="0" smtClean="0">
                <a:latin typeface="+mn-lt"/>
              </a:rPr>
              <a:t>”Jeg forsøger at sidde og lytte mig til, og læse mig til: Tror jeg på, at der kommer en diagnose ud af det her? Og hvis jeg tror på, at der kommer en diagnose ud af det her, hvor diagnosen bliver det primære problem, så kan jeg nemmere forestille mig, hvor kan det her barn kan falde godt til, …” </a:t>
            </a:r>
            <a:r>
              <a:rPr lang="da-DK" sz="2000" dirty="0" smtClean="0">
                <a:latin typeface="+mn-lt"/>
              </a:rPr>
              <a:t>(forvaltningschef </a:t>
            </a:r>
            <a:r>
              <a:rPr lang="da-DK" sz="2000" dirty="0" err="1" smtClean="0">
                <a:latin typeface="+mn-lt"/>
              </a:rPr>
              <a:t>ifm</a:t>
            </a:r>
            <a:r>
              <a:rPr lang="da-DK" sz="2000" dirty="0" smtClean="0">
                <a:latin typeface="+mn-lt"/>
              </a:rPr>
              <a:t>. visitationsmøder) </a:t>
            </a:r>
            <a:br>
              <a:rPr lang="da-DK" sz="2000" dirty="0" smtClean="0">
                <a:latin typeface="+mn-lt"/>
              </a:rPr>
            </a:br>
            <a:r>
              <a:rPr lang="da-DK" sz="2000" dirty="0" smtClean="0">
                <a:latin typeface="+mn-lt"/>
              </a:rPr>
              <a:t/>
            </a:r>
            <a:br>
              <a:rPr lang="da-DK" sz="2000" dirty="0" smtClean="0">
                <a:latin typeface="+mn-lt"/>
              </a:rPr>
            </a:br>
            <a:r>
              <a:rPr lang="da-DK" sz="1600" dirty="0" smtClean="0">
                <a:latin typeface="+mn-lt"/>
              </a:rPr>
              <a:t>(Maja Røn Larsen: Inklusion og diagnostiske udredninger. </a:t>
            </a:r>
            <a:r>
              <a:rPr lang="da-DK" sz="1600" dirty="0" err="1" smtClean="0">
                <a:latin typeface="+mn-lt"/>
              </a:rPr>
              <a:t>DpT</a:t>
            </a:r>
            <a:r>
              <a:rPr lang="da-DK" sz="1600" dirty="0" smtClean="0">
                <a:latin typeface="+mn-lt"/>
              </a:rPr>
              <a:t> 4/12)</a:t>
            </a:r>
          </a:p>
        </p:txBody>
      </p:sp>
      <p:sp>
        <p:nvSpPr>
          <p:cNvPr id="3075" name="Pladsholder til indhold 2"/>
          <p:cNvSpPr>
            <a:spLocks noGrp="1"/>
          </p:cNvSpPr>
          <p:nvPr>
            <p:ph idx="1"/>
          </p:nvPr>
        </p:nvSpPr>
        <p:spPr>
          <a:xfrm flipV="1">
            <a:off x="457200" y="6126164"/>
            <a:ext cx="8229600" cy="255165"/>
          </a:xfrm>
        </p:spPr>
        <p:txBody>
          <a:bodyPr/>
          <a:lstStyle/>
          <a:p>
            <a:pPr>
              <a:buFont typeface="Arial" charset="0"/>
              <a:buNone/>
            </a:pPr>
            <a:endParaRPr lang="da-DK" i="1" dirty="0" smtClean="0"/>
          </a:p>
          <a:p>
            <a:pPr>
              <a:buFont typeface="Arial" charset="0"/>
              <a:buNone/>
            </a:pPr>
            <a:endParaRPr lang="da-DK" dirty="0" smtClean="0"/>
          </a:p>
          <a:p>
            <a:pPr>
              <a:buFont typeface="Arial" charset="0"/>
              <a:buNone/>
            </a:pPr>
            <a:endParaRPr lang="da-DK" sz="2000" dirty="0" smtClean="0"/>
          </a:p>
          <a:p>
            <a:pPr>
              <a:buFont typeface="Arial" charset="0"/>
              <a:buNone/>
            </a:pPr>
            <a:endParaRPr lang="da-DK" sz="2000" dirty="0" smtClean="0"/>
          </a:p>
        </p:txBody>
      </p:sp>
      <p:sp>
        <p:nvSpPr>
          <p:cNvPr id="3076" name="Rektangel 3"/>
          <p:cNvSpPr>
            <a:spLocks noChangeArrowheads="1"/>
          </p:cNvSpPr>
          <p:nvPr/>
        </p:nvSpPr>
        <p:spPr bwMode="auto">
          <a:xfrm>
            <a:off x="468314" y="260350"/>
            <a:ext cx="8207375" cy="3478213"/>
          </a:xfrm>
          <a:prstGeom prst="rect">
            <a:avLst/>
          </a:prstGeom>
          <a:noFill/>
          <a:ln w="9525">
            <a:noFill/>
            <a:miter lim="800000"/>
            <a:headEnd/>
            <a:tailEnd/>
          </a:ln>
        </p:spPr>
        <p:txBody>
          <a:bodyPr>
            <a:spAutoFit/>
          </a:bodyPr>
          <a:lstStyle/>
          <a:p>
            <a:endParaRPr lang="da-DK" sz="2000">
              <a:latin typeface="Calibri" pitchFamily="34" charset="0"/>
            </a:endParaRPr>
          </a:p>
          <a:p>
            <a:endParaRPr lang="da-DK" sz="2000">
              <a:latin typeface="Calibri" pitchFamily="34" charset="0"/>
            </a:endParaRPr>
          </a:p>
          <a:p>
            <a:endParaRPr lang="da-DK" sz="2000">
              <a:latin typeface="Calibri" pitchFamily="34" charset="0"/>
            </a:endParaRPr>
          </a:p>
          <a:p>
            <a:endParaRPr lang="da-DK" sz="2000">
              <a:latin typeface="Calibri" pitchFamily="34" charset="0"/>
            </a:endParaRPr>
          </a:p>
          <a:p>
            <a:endParaRPr lang="da-DK" sz="2000">
              <a:latin typeface="Calibri" pitchFamily="34" charset="0"/>
            </a:endParaRPr>
          </a:p>
          <a:p>
            <a:endParaRPr lang="da-DK" sz="2000">
              <a:latin typeface="Calibri" pitchFamily="34" charset="0"/>
            </a:endParaRPr>
          </a:p>
          <a:p>
            <a:endParaRPr lang="da-DK" sz="2000">
              <a:latin typeface="Calibri" pitchFamily="34" charset="0"/>
            </a:endParaRPr>
          </a:p>
          <a:p>
            <a:endParaRPr lang="da-DK" sz="2000">
              <a:latin typeface="Calibri" pitchFamily="34" charset="0"/>
            </a:endParaRPr>
          </a:p>
          <a:p>
            <a:endParaRPr lang="da-DK" sz="2000">
              <a:latin typeface="Calibri" pitchFamily="34" charset="0"/>
            </a:endParaRPr>
          </a:p>
          <a:p>
            <a:endParaRPr lang="da-DK" sz="2000">
              <a:latin typeface="Calibri" pitchFamily="34" charset="0"/>
            </a:endParaRPr>
          </a:p>
          <a:p>
            <a:endParaRPr lang="da-DK" sz="2000">
              <a:latin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317504" y="58738"/>
            <a:ext cx="8175625" cy="3078162"/>
          </a:xfrm>
          <a:prstGeom prst="rect">
            <a:avLst/>
          </a:prstGeom>
        </p:spPr>
        <p:txBody>
          <a:bodyPr>
            <a:spAutoFit/>
          </a:bodyPr>
          <a:lstStyle/>
          <a:p>
            <a:pPr>
              <a:defRPr/>
            </a:pPr>
            <a:r>
              <a:rPr lang="da-DK" sz="1200" i="1" dirty="0"/>
              <a:t>Søren Langager, DPU, Aarhus Universitet</a:t>
            </a:r>
            <a:endParaRPr lang="da-DK" sz="1200" dirty="0"/>
          </a:p>
          <a:p>
            <a:pPr>
              <a:defRPr/>
            </a:pPr>
            <a:endParaRPr lang="da-DK" sz="2000" b="1" dirty="0">
              <a:latin typeface="+mj-lt"/>
            </a:endParaRPr>
          </a:p>
          <a:p>
            <a:pPr>
              <a:defRPr/>
            </a:pPr>
            <a:r>
              <a:rPr lang="da-DK" sz="2000" dirty="0"/>
              <a:t> </a:t>
            </a:r>
            <a:r>
              <a:rPr lang="da-DK" sz="2000" i="1" dirty="0">
                <a:latin typeface="+mj-lt"/>
              </a:rPr>
              <a:t>”I dag er to tredjedele af de anbragte børn og unge diagnosticerede og medicinerede. For 7 år siden var ingen af de anbragte diagnosticerede.” Det er den udvikling, som Skole- og behandlingshjemmet </a:t>
            </a:r>
            <a:r>
              <a:rPr lang="da-DK" sz="2000" i="1" dirty="0" err="1">
                <a:latin typeface="+mj-lt"/>
              </a:rPr>
              <a:t>Orøstrand</a:t>
            </a:r>
            <a:r>
              <a:rPr lang="da-DK" sz="2000" i="1" dirty="0">
                <a:latin typeface="+mj-lt"/>
              </a:rPr>
              <a:t> har været en del af. .. En betydelig udvikling af socialpædagogikkens anvendelse af diagnoser, og dermed medicin, er blevet hverdag.”</a:t>
            </a:r>
          </a:p>
          <a:p>
            <a:pPr>
              <a:defRPr/>
            </a:pPr>
            <a:r>
              <a:rPr lang="da-DK" sz="2000" dirty="0">
                <a:latin typeface="+mn-lt"/>
              </a:rPr>
              <a:t> </a:t>
            </a:r>
          </a:p>
          <a:p>
            <a:pPr>
              <a:defRPr/>
            </a:pPr>
            <a:r>
              <a:rPr lang="da-DK" sz="1400" dirty="0">
                <a:latin typeface="+mj-lt"/>
              </a:rPr>
              <a:t>(Tore Kargo (2011). Den medicinerede døgninstitution – en ny virkelighed)</a:t>
            </a:r>
          </a:p>
          <a:p>
            <a:pPr>
              <a:defRPr/>
            </a:pPr>
            <a:endParaRPr lang="da-DK" sz="1400" dirty="0">
              <a:latin typeface="+mj-lt"/>
            </a:endParaRPr>
          </a:p>
          <a:p>
            <a:pPr>
              <a:defRPr/>
            </a:pPr>
            <a:endParaRPr lang="da-DK" sz="1400" dirty="0">
              <a:latin typeface="+mj-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ChangeAspect="1" noChangeArrowheads="1"/>
          </p:cNvPicPr>
          <p:nvPr/>
        </p:nvPicPr>
        <p:blipFill>
          <a:blip r:embed="rId3" cstate="print"/>
          <a:srcRect/>
          <a:stretch>
            <a:fillRect/>
          </a:stretch>
        </p:blipFill>
        <p:spPr bwMode="auto">
          <a:xfrm>
            <a:off x="2268538" y="85725"/>
            <a:ext cx="4606925" cy="668655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p:cNvPicPr>
            <a:picLocks noChangeAspect="1" noChangeArrowheads="1"/>
          </p:cNvPicPr>
          <p:nvPr/>
        </p:nvPicPr>
        <p:blipFill>
          <a:blip r:embed="rId3" cstate="print"/>
          <a:srcRect/>
          <a:stretch>
            <a:fillRect/>
          </a:stretch>
        </p:blipFill>
        <p:spPr bwMode="auto">
          <a:xfrm>
            <a:off x="2051050" y="0"/>
            <a:ext cx="4103688" cy="6783388"/>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ktangel 2"/>
          <p:cNvSpPr>
            <a:spLocks noChangeArrowheads="1"/>
          </p:cNvSpPr>
          <p:nvPr/>
        </p:nvSpPr>
        <p:spPr bwMode="auto">
          <a:xfrm>
            <a:off x="539750" y="188913"/>
            <a:ext cx="7920038" cy="6001643"/>
          </a:xfrm>
          <a:prstGeom prst="rect">
            <a:avLst/>
          </a:prstGeom>
          <a:noFill/>
          <a:ln w="9525">
            <a:noFill/>
            <a:miter lim="800000"/>
            <a:headEnd/>
            <a:tailEnd/>
          </a:ln>
        </p:spPr>
        <p:txBody>
          <a:bodyPr>
            <a:spAutoFit/>
          </a:bodyPr>
          <a:lstStyle/>
          <a:p>
            <a:pPr fontAlgn="auto">
              <a:spcBef>
                <a:spcPts val="0"/>
              </a:spcBef>
              <a:spcAft>
                <a:spcPts val="0"/>
              </a:spcAft>
              <a:defRPr/>
            </a:pPr>
            <a:r>
              <a:rPr lang="da-DK" sz="1200" i="1" dirty="0">
                <a:cs typeface="+mn-cs"/>
              </a:rPr>
              <a:t>Søren Langager, DPU</a:t>
            </a:r>
          </a:p>
          <a:p>
            <a:pPr fontAlgn="auto">
              <a:spcBef>
                <a:spcPts val="0"/>
              </a:spcBef>
              <a:spcAft>
                <a:spcPts val="0"/>
              </a:spcAft>
              <a:defRPr/>
            </a:pPr>
            <a:endParaRPr lang="da-DK" sz="1200" i="1" dirty="0">
              <a:cs typeface="+mn-cs"/>
            </a:endParaRPr>
          </a:p>
          <a:p>
            <a:pPr fontAlgn="auto">
              <a:spcBef>
                <a:spcPts val="0"/>
              </a:spcBef>
              <a:spcAft>
                <a:spcPts val="0"/>
              </a:spcAft>
              <a:defRPr/>
            </a:pPr>
            <a:r>
              <a:rPr lang="da-DK" sz="2000" b="1" dirty="0">
                <a:solidFill>
                  <a:schemeClr val="tx2"/>
                </a:solidFill>
                <a:latin typeface="Verdana" pitchFamily="34" charset="0"/>
                <a:cs typeface="+mn-cs"/>
              </a:rPr>
              <a:t>Diagnosernes himmelflugt – ADHD som eksempel</a:t>
            </a:r>
            <a:endParaRPr lang="da-DK" sz="2000" dirty="0">
              <a:solidFill>
                <a:schemeClr val="tx2"/>
              </a:solidFill>
              <a:latin typeface="Verdana" pitchFamily="34" charset="0"/>
              <a:cs typeface="+mn-cs"/>
            </a:endParaRPr>
          </a:p>
          <a:p>
            <a:pPr fontAlgn="auto">
              <a:spcBef>
                <a:spcPts val="0"/>
              </a:spcBef>
              <a:spcAft>
                <a:spcPts val="0"/>
              </a:spcAft>
              <a:defRPr/>
            </a:pPr>
            <a:endParaRPr lang="da-DK" sz="2000" dirty="0">
              <a:latin typeface="+mn-lt"/>
              <a:cs typeface="+mn-cs"/>
            </a:endParaRPr>
          </a:p>
          <a:p>
            <a:pPr fontAlgn="auto">
              <a:spcBef>
                <a:spcPts val="0"/>
              </a:spcBef>
              <a:spcAft>
                <a:spcPts val="0"/>
              </a:spcAft>
              <a:buFont typeface="Arial" charset="0"/>
              <a:buChar char="•"/>
              <a:defRPr/>
            </a:pPr>
            <a:r>
              <a:rPr lang="da-DK" sz="2000" dirty="0">
                <a:latin typeface="+mn-lt"/>
                <a:cs typeface="+mn-cs"/>
              </a:rPr>
              <a:t> </a:t>
            </a:r>
            <a:r>
              <a:rPr lang="da-DK" sz="2000" dirty="0">
                <a:latin typeface="+mj-lt"/>
                <a:cs typeface="+mn-cs"/>
              </a:rPr>
              <a:t>Inden for ADHD området er registreret mere end en tidobling af antal personer i behandling med medicin (</a:t>
            </a:r>
            <a:r>
              <a:rPr lang="da-DK" sz="2000" dirty="0" err="1">
                <a:latin typeface="+mj-lt"/>
                <a:cs typeface="+mn-cs"/>
              </a:rPr>
              <a:t>Ritalin</a:t>
            </a:r>
            <a:r>
              <a:rPr lang="da-DK" sz="2000" dirty="0">
                <a:latin typeface="+mj-lt"/>
                <a:cs typeface="+mn-cs"/>
              </a:rPr>
              <a:t> o.l.) mod ADHD på ti år og omfatter nu mere end 35.000 personer (</a:t>
            </a:r>
            <a:r>
              <a:rPr lang="da-DK" sz="2000" dirty="0" smtClean="0">
                <a:latin typeface="+mj-lt"/>
                <a:cs typeface="+mn-cs"/>
              </a:rPr>
              <a:t>Lægemiddelstyrelsen 2012)</a:t>
            </a:r>
            <a:endParaRPr lang="da-DK" sz="2000" dirty="0">
              <a:latin typeface="+mj-lt"/>
              <a:cs typeface="+mn-cs"/>
            </a:endParaRPr>
          </a:p>
          <a:p>
            <a:pPr fontAlgn="auto">
              <a:spcBef>
                <a:spcPts val="0"/>
              </a:spcBef>
              <a:spcAft>
                <a:spcPts val="0"/>
              </a:spcAft>
              <a:defRPr/>
            </a:pPr>
            <a:endParaRPr lang="da-DK" sz="2000" dirty="0">
              <a:latin typeface="+mj-lt"/>
              <a:cs typeface="+mn-cs"/>
            </a:endParaRPr>
          </a:p>
          <a:p>
            <a:pPr fontAlgn="auto">
              <a:spcBef>
                <a:spcPts val="0"/>
              </a:spcBef>
              <a:spcAft>
                <a:spcPts val="0"/>
              </a:spcAft>
              <a:buFont typeface="Arial" charset="0"/>
              <a:buChar char="•"/>
              <a:defRPr/>
            </a:pPr>
            <a:r>
              <a:rPr lang="da-DK" sz="2000" dirty="0">
                <a:latin typeface="+mj-lt"/>
                <a:cs typeface="+mn-cs"/>
              </a:rPr>
              <a:t> Blandt 20-40 </a:t>
            </a:r>
            <a:r>
              <a:rPr lang="da-DK" sz="2000" dirty="0" err="1">
                <a:latin typeface="+mj-lt"/>
                <a:cs typeface="+mn-cs"/>
              </a:rPr>
              <a:t>årige</a:t>
            </a:r>
            <a:r>
              <a:rPr lang="da-DK" sz="2000" dirty="0">
                <a:latin typeface="+mj-lt"/>
                <a:cs typeface="+mn-cs"/>
              </a:rPr>
              <a:t> er antal personer i behandling mod ADHD steget med 5.500% gennem de seneste ti år (Lægemiddelstyrelsen 2011)</a:t>
            </a:r>
          </a:p>
          <a:p>
            <a:pPr fontAlgn="auto">
              <a:spcBef>
                <a:spcPts val="0"/>
              </a:spcBef>
              <a:spcAft>
                <a:spcPts val="0"/>
              </a:spcAft>
              <a:buFont typeface="Arial" charset="0"/>
              <a:buChar char="•"/>
              <a:defRPr/>
            </a:pPr>
            <a:endParaRPr lang="da-DK" sz="2000" dirty="0">
              <a:latin typeface="+mj-lt"/>
              <a:cs typeface="+mn-cs"/>
            </a:endParaRPr>
          </a:p>
          <a:p>
            <a:pPr fontAlgn="auto">
              <a:spcBef>
                <a:spcPts val="0"/>
              </a:spcBef>
              <a:spcAft>
                <a:spcPts val="0"/>
              </a:spcAft>
              <a:buFont typeface="Arial" charset="0"/>
              <a:buChar char="•"/>
              <a:defRPr/>
            </a:pPr>
            <a:r>
              <a:rPr lang="da-DK" sz="2000" dirty="0">
                <a:latin typeface="+mj-lt"/>
                <a:cs typeface="+mn-cs"/>
              </a:rPr>
              <a:t> Blandt 0-5 </a:t>
            </a:r>
            <a:r>
              <a:rPr lang="da-DK" sz="2000" dirty="0" err="1">
                <a:latin typeface="+mj-lt"/>
                <a:cs typeface="+mn-cs"/>
              </a:rPr>
              <a:t>årige</a:t>
            </a:r>
            <a:r>
              <a:rPr lang="da-DK" sz="2000" dirty="0">
                <a:latin typeface="+mj-lt"/>
                <a:cs typeface="+mn-cs"/>
              </a:rPr>
              <a:t> er antallet af børn i behandling mod ADHD steget med mere end 600 % gennem de seneste ti år (Lægemiddelstyrelsen 2011</a:t>
            </a:r>
            <a:r>
              <a:rPr lang="da-DK" sz="2000" dirty="0" smtClean="0">
                <a:latin typeface="+mj-lt"/>
                <a:cs typeface="+mn-cs"/>
              </a:rPr>
              <a:t>)</a:t>
            </a:r>
          </a:p>
          <a:p>
            <a:pPr fontAlgn="auto">
              <a:spcBef>
                <a:spcPts val="0"/>
              </a:spcBef>
              <a:spcAft>
                <a:spcPts val="0"/>
              </a:spcAft>
              <a:defRPr/>
            </a:pPr>
            <a:endParaRPr lang="da-DK" sz="2000" dirty="0" smtClean="0">
              <a:latin typeface="+mj-lt"/>
              <a:cs typeface="+mn-cs"/>
            </a:endParaRPr>
          </a:p>
          <a:p>
            <a:pPr fontAlgn="auto">
              <a:spcBef>
                <a:spcPts val="0"/>
              </a:spcBef>
              <a:spcAft>
                <a:spcPts val="0"/>
              </a:spcAft>
              <a:buFont typeface="Arial" charset="0"/>
              <a:buChar char="•"/>
              <a:defRPr/>
            </a:pPr>
            <a:r>
              <a:rPr lang="da-DK" sz="2000" dirty="0">
                <a:latin typeface="+mj-lt"/>
              </a:rPr>
              <a:t>Blandt </a:t>
            </a:r>
            <a:r>
              <a:rPr lang="da-DK" sz="2000" dirty="0" smtClean="0">
                <a:latin typeface="+mj-lt"/>
              </a:rPr>
              <a:t>10-14 </a:t>
            </a:r>
            <a:r>
              <a:rPr lang="da-DK" sz="2000" dirty="0" err="1">
                <a:latin typeface="+mj-lt"/>
              </a:rPr>
              <a:t>årige</a:t>
            </a:r>
            <a:r>
              <a:rPr lang="da-DK" sz="2000" dirty="0">
                <a:latin typeface="+mj-lt"/>
              </a:rPr>
              <a:t> </a:t>
            </a:r>
            <a:r>
              <a:rPr lang="da-DK" sz="2000" dirty="0" smtClean="0">
                <a:latin typeface="+mj-lt"/>
              </a:rPr>
              <a:t>piger er </a:t>
            </a:r>
            <a:r>
              <a:rPr lang="da-DK" sz="2000" dirty="0">
                <a:latin typeface="+mj-lt"/>
              </a:rPr>
              <a:t>antal </a:t>
            </a:r>
            <a:r>
              <a:rPr lang="da-DK" sz="2000" dirty="0" smtClean="0">
                <a:latin typeface="+mj-lt"/>
              </a:rPr>
              <a:t>elever i </a:t>
            </a:r>
            <a:r>
              <a:rPr lang="da-DK" sz="2000" dirty="0">
                <a:latin typeface="+mj-lt"/>
              </a:rPr>
              <a:t>behandling mod ADHD steget med </a:t>
            </a:r>
            <a:r>
              <a:rPr lang="da-DK" sz="2000" dirty="0" smtClean="0">
                <a:latin typeface="+mj-lt"/>
              </a:rPr>
              <a:t>2000 % </a:t>
            </a:r>
            <a:r>
              <a:rPr lang="da-DK" sz="2000" dirty="0">
                <a:latin typeface="+mj-lt"/>
              </a:rPr>
              <a:t>gennem de seneste ti </a:t>
            </a:r>
            <a:r>
              <a:rPr lang="da-DK" sz="2000" dirty="0" smtClean="0">
                <a:latin typeface="+mj-lt"/>
              </a:rPr>
              <a:t>år - blandt 15-19 </a:t>
            </a:r>
            <a:r>
              <a:rPr lang="da-DK" sz="2000" dirty="0" err="1" smtClean="0">
                <a:latin typeface="+mj-lt"/>
              </a:rPr>
              <a:t>årige</a:t>
            </a:r>
            <a:r>
              <a:rPr lang="da-DK" sz="2000" dirty="0" smtClean="0">
                <a:latin typeface="+mj-lt"/>
              </a:rPr>
              <a:t> piger er stigningen knap 7000 % (Statens Serum Institut 2012)</a:t>
            </a:r>
            <a:endParaRPr lang="da-DK" sz="2000" dirty="0">
              <a:latin typeface="+mj-lt"/>
              <a:cs typeface="+mn-cs"/>
            </a:endParaRPr>
          </a:p>
          <a:p>
            <a:pPr fontAlgn="auto">
              <a:spcBef>
                <a:spcPts val="0"/>
              </a:spcBef>
              <a:spcAft>
                <a:spcPts val="0"/>
              </a:spcAft>
              <a:buFont typeface="Arial" charset="0"/>
              <a:buChar char="•"/>
              <a:defRPr/>
            </a:pPr>
            <a:endParaRPr lang="da-DK" sz="2000" dirty="0">
              <a:latin typeface="+mj-lt"/>
              <a:cs typeface="+mn-cs"/>
            </a:endParaRPr>
          </a:p>
          <a:p>
            <a:pPr fontAlgn="auto">
              <a:spcBef>
                <a:spcPts val="0"/>
              </a:spcBef>
              <a:spcAft>
                <a:spcPts val="0"/>
              </a:spcAft>
              <a:defRPr/>
            </a:pPr>
            <a:endParaRPr lang="da-DK" sz="2000" dirty="0">
              <a:latin typeface="+mj-lt"/>
              <a:cs typeface="+mn-cs"/>
            </a:endParaRPr>
          </a:p>
          <a:p>
            <a:pPr fontAlgn="auto">
              <a:spcBef>
                <a:spcPts val="0"/>
              </a:spcBef>
              <a:spcAft>
                <a:spcPts val="0"/>
              </a:spcAft>
              <a:buFont typeface="Arial" charset="0"/>
              <a:buChar char="•"/>
              <a:defRPr/>
            </a:pPr>
            <a:endParaRPr lang="da-DK" sz="2000" dirty="0">
              <a:latin typeface="+mj-lt"/>
            </a:endParaRPr>
          </a:p>
        </p:txBody>
      </p:sp>
    </p:spTree>
  </p:cSld>
  <p:clrMapOvr>
    <a:masterClrMapping/>
  </p:clrMapOvr>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1797</TotalTime>
  <Words>1012</Words>
  <Application>Microsoft Office PowerPoint</Application>
  <PresentationFormat>Skærmshow (4:3)</PresentationFormat>
  <Paragraphs>279</Paragraphs>
  <Slides>26</Slides>
  <Notes>25</Notes>
  <HiddenSlides>0</HiddenSlides>
  <MMClips>0</MMClips>
  <ScaleCrop>false</ScaleCrop>
  <HeadingPairs>
    <vt:vector size="4" baseType="variant">
      <vt:variant>
        <vt:lpstr>Tema</vt:lpstr>
      </vt:variant>
      <vt:variant>
        <vt:i4>1</vt:i4>
      </vt:variant>
      <vt:variant>
        <vt:lpstr>Diastitler</vt:lpstr>
      </vt:variant>
      <vt:variant>
        <vt:i4>26</vt:i4>
      </vt:variant>
    </vt:vector>
  </HeadingPairs>
  <TitlesOfParts>
    <vt:vector size="27" baseType="lpstr">
      <vt:lpstr>Kontortema</vt:lpstr>
      <vt:lpstr>Dias nummer 1</vt:lpstr>
      <vt:lpstr>Dias nummer 2</vt:lpstr>
      <vt:lpstr>Dias nummer 3</vt:lpstr>
      <vt:lpstr>Dias nummer 4</vt:lpstr>
      <vt:lpstr> Søren Langager, DPU/AU  Visitation mellem inklusions- og eksklusionsoptik  ”Det er bare rigtig svært at få ressourcer til at arbejde med [inklusions] problemstillingerne i klassen – der er ligesom een, der skal være problembarnet” (psykolog, PPR)  ”For at få hjælp til at arbejde med de vanskeligheder, den dreng er i, er vi jo nødt til at beskrive et monster.” (pædagog)  ”Jeg forsøger at sidde og lytte mig til, og læse mig til: Tror jeg på, at der kommer en diagnose ud af det her? Og hvis jeg tror på, at der kommer en diagnose ud af det her, hvor diagnosen bliver det primære problem, så kan jeg nemmere forestille mig, hvor kan det her barn kan falde godt til, …” (forvaltningschef ifm. visitationsmøder)   (Maja Røn Larsen: Inklusion og diagnostiske udredninger. DpT 4/12)</vt:lpstr>
      <vt:lpstr>Dias nummer 6</vt:lpstr>
      <vt:lpstr>Dias nummer 7</vt:lpstr>
      <vt:lpstr>Dias nummer 8</vt:lpstr>
      <vt:lpstr>Dias nummer 9</vt:lpstr>
      <vt:lpstr>Dias nummer 10</vt:lpstr>
      <vt:lpstr>Dias nummer 11</vt:lpstr>
      <vt:lpstr>Dias nummer 12</vt:lpstr>
      <vt:lpstr>Dias nummer 13</vt:lpstr>
      <vt:lpstr>Dias nummer 14</vt:lpstr>
      <vt:lpstr>Dias nummer 15</vt:lpstr>
      <vt:lpstr>Dias nummer 16</vt:lpstr>
      <vt:lpstr>Dias nummer 17</vt:lpstr>
      <vt:lpstr>Dias nummer 18</vt:lpstr>
      <vt:lpstr>Dias nummer 19</vt:lpstr>
      <vt:lpstr>Dias nummer 20</vt:lpstr>
      <vt:lpstr>Dias nummer 21</vt:lpstr>
      <vt:lpstr>Dias nummer 22</vt:lpstr>
      <vt:lpstr>Søren Langager. DPU/AU  Kreativitetsbegrebet – den pædagogiske ’kortslutning’</vt:lpstr>
      <vt:lpstr>Søren Langager. DPU/AU  Kreativitetsbegrebets fire dimensioner</vt:lpstr>
      <vt:lpstr>Dias nummer 25</vt:lpstr>
      <vt:lpstr>Dias nummer 26</vt:lpstr>
    </vt:vector>
  </TitlesOfParts>
  <Company>DPU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Dias nummer 1</dc:title>
  <dc:creator>langager</dc:creator>
  <cp:lastModifiedBy>Søren</cp:lastModifiedBy>
  <cp:revision>213</cp:revision>
  <dcterms:created xsi:type="dcterms:W3CDTF">2011-08-29T13:32:59Z</dcterms:created>
  <dcterms:modified xsi:type="dcterms:W3CDTF">2013-04-11T00:12:34Z</dcterms:modified>
</cp:coreProperties>
</file>