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96" y="121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en-US"/>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en-US"/>
          </a:p>
        </p:txBody>
      </p:sp>
      <p:sp>
        <p:nvSpPr>
          <p:cNvPr id="4" name="Pladsholder til dato 3"/>
          <p:cNvSpPr>
            <a:spLocks noGrp="1"/>
          </p:cNvSpPr>
          <p:nvPr>
            <p:ph type="dt" sz="half" idx="10"/>
          </p:nvPr>
        </p:nvSpPr>
        <p:spPr/>
        <p:txBody>
          <a:bodyPr/>
          <a:lstStyle/>
          <a:p>
            <a:fld id="{583AFD89-1FA0-4D93-A42A-DFC44EA81503}" type="datetimeFigureOut">
              <a:rPr lang="en-US" smtClean="0"/>
              <a:t>4/10/2013</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diasnummer 5"/>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3685989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10"/>
          </p:nvPr>
        </p:nvSpPr>
        <p:spPr/>
        <p:txBody>
          <a:bodyPr/>
          <a:lstStyle/>
          <a:p>
            <a:fld id="{583AFD89-1FA0-4D93-A42A-DFC44EA81503}" type="datetimeFigureOut">
              <a:rPr lang="en-US" smtClean="0"/>
              <a:t>4/10/2013</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diasnummer 5"/>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3243158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en-US"/>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10"/>
          </p:nvPr>
        </p:nvSpPr>
        <p:spPr/>
        <p:txBody>
          <a:bodyPr/>
          <a:lstStyle/>
          <a:p>
            <a:fld id="{583AFD89-1FA0-4D93-A42A-DFC44EA81503}" type="datetimeFigureOut">
              <a:rPr lang="en-US" smtClean="0"/>
              <a:t>4/10/2013</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diasnummer 5"/>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2249149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og tab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a-DK" smtClean="0"/>
              <a:t>Klik for at redigere titeltypografi i masteren</a:t>
            </a:r>
            <a:endParaRPr lang="da-DK"/>
          </a:p>
        </p:txBody>
      </p:sp>
      <p:sp>
        <p:nvSpPr>
          <p:cNvPr id="3" name="Pladsholder til tabel 2"/>
          <p:cNvSpPr>
            <a:spLocks noGrp="1"/>
          </p:cNvSpPr>
          <p:nvPr>
            <p:ph type="tbl" idx="1"/>
          </p:nvPr>
        </p:nvSpPr>
        <p:spPr>
          <a:xfrm>
            <a:off x="457200" y="1600200"/>
            <a:ext cx="8229600" cy="4525963"/>
          </a:xfrm>
        </p:spPr>
        <p:txBody>
          <a:bodyPr/>
          <a:lstStyle/>
          <a:p>
            <a:pPr lvl="0"/>
            <a:endParaRPr lang="da-DK"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95A42D-380B-446B-A706-045DF1FB2262}" type="slidenum">
              <a:rPr lang="da-DK"/>
              <a:pPr>
                <a:defRPr/>
              </a:pPr>
              <a:t>‹nr.›</a:t>
            </a:fld>
            <a:endParaRPr lang="da-DK"/>
          </a:p>
        </p:txBody>
      </p:sp>
    </p:spTree>
    <p:extLst>
      <p:ext uri="{BB962C8B-B14F-4D97-AF65-F5344CB8AC3E}">
        <p14:creationId xmlns:p14="http://schemas.microsoft.com/office/powerpoint/2010/main" val="1041464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10"/>
          </p:nvPr>
        </p:nvSpPr>
        <p:spPr/>
        <p:txBody>
          <a:bodyPr/>
          <a:lstStyle/>
          <a:p>
            <a:fld id="{583AFD89-1FA0-4D93-A42A-DFC44EA81503}" type="datetimeFigureOut">
              <a:rPr lang="en-US" smtClean="0"/>
              <a:t>4/10/2013</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diasnummer 5"/>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1190777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en-US"/>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583AFD89-1FA0-4D93-A42A-DFC44EA81503}" type="datetimeFigureOut">
              <a:rPr lang="en-US" smtClean="0"/>
              <a:t>4/10/2013</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diasnummer 5"/>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263896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Pladsholder til dato 4"/>
          <p:cNvSpPr>
            <a:spLocks noGrp="1"/>
          </p:cNvSpPr>
          <p:nvPr>
            <p:ph type="dt" sz="half" idx="10"/>
          </p:nvPr>
        </p:nvSpPr>
        <p:spPr/>
        <p:txBody>
          <a:bodyPr/>
          <a:lstStyle/>
          <a:p>
            <a:fld id="{583AFD89-1FA0-4D93-A42A-DFC44EA81503}" type="datetimeFigureOut">
              <a:rPr lang="en-US" smtClean="0"/>
              <a:t>4/10/2013</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diasnummer 6"/>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285458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en-US"/>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7" name="Pladsholder til dato 6"/>
          <p:cNvSpPr>
            <a:spLocks noGrp="1"/>
          </p:cNvSpPr>
          <p:nvPr>
            <p:ph type="dt" sz="half" idx="10"/>
          </p:nvPr>
        </p:nvSpPr>
        <p:spPr/>
        <p:txBody>
          <a:bodyPr/>
          <a:lstStyle/>
          <a:p>
            <a:fld id="{583AFD89-1FA0-4D93-A42A-DFC44EA81503}" type="datetimeFigureOut">
              <a:rPr lang="en-US" smtClean="0"/>
              <a:t>4/10/2013</a:t>
            </a:fld>
            <a:endParaRPr lang="en-US"/>
          </a:p>
        </p:txBody>
      </p:sp>
      <p:sp>
        <p:nvSpPr>
          <p:cNvPr id="8" name="Pladsholder til sidefod 7"/>
          <p:cNvSpPr>
            <a:spLocks noGrp="1"/>
          </p:cNvSpPr>
          <p:nvPr>
            <p:ph type="ftr" sz="quarter" idx="11"/>
          </p:nvPr>
        </p:nvSpPr>
        <p:spPr/>
        <p:txBody>
          <a:bodyPr/>
          <a:lstStyle/>
          <a:p>
            <a:endParaRPr lang="en-US"/>
          </a:p>
        </p:txBody>
      </p:sp>
      <p:sp>
        <p:nvSpPr>
          <p:cNvPr id="9" name="Pladsholder til diasnummer 8"/>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17040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dato 2"/>
          <p:cNvSpPr>
            <a:spLocks noGrp="1"/>
          </p:cNvSpPr>
          <p:nvPr>
            <p:ph type="dt" sz="half" idx="10"/>
          </p:nvPr>
        </p:nvSpPr>
        <p:spPr/>
        <p:txBody>
          <a:bodyPr/>
          <a:lstStyle/>
          <a:p>
            <a:fld id="{583AFD89-1FA0-4D93-A42A-DFC44EA81503}" type="datetimeFigureOut">
              <a:rPr lang="en-US" smtClean="0"/>
              <a:t>4/10/2013</a:t>
            </a:fld>
            <a:endParaRPr lang="en-US"/>
          </a:p>
        </p:txBody>
      </p:sp>
      <p:sp>
        <p:nvSpPr>
          <p:cNvPr id="4" name="Pladsholder til sidefod 3"/>
          <p:cNvSpPr>
            <a:spLocks noGrp="1"/>
          </p:cNvSpPr>
          <p:nvPr>
            <p:ph type="ftr" sz="quarter" idx="11"/>
          </p:nvPr>
        </p:nvSpPr>
        <p:spPr/>
        <p:txBody>
          <a:bodyPr/>
          <a:lstStyle/>
          <a:p>
            <a:endParaRPr lang="en-US"/>
          </a:p>
        </p:txBody>
      </p:sp>
      <p:sp>
        <p:nvSpPr>
          <p:cNvPr id="5" name="Pladsholder til diasnummer 4"/>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281151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583AFD89-1FA0-4D93-A42A-DFC44EA81503}" type="datetimeFigureOut">
              <a:rPr lang="en-US" smtClean="0"/>
              <a:t>4/10/2013</a:t>
            </a:fld>
            <a:endParaRPr lang="en-US"/>
          </a:p>
        </p:txBody>
      </p:sp>
      <p:sp>
        <p:nvSpPr>
          <p:cNvPr id="3" name="Pladsholder til sidefod 2"/>
          <p:cNvSpPr>
            <a:spLocks noGrp="1"/>
          </p:cNvSpPr>
          <p:nvPr>
            <p:ph type="ftr" sz="quarter" idx="11"/>
          </p:nvPr>
        </p:nvSpPr>
        <p:spPr/>
        <p:txBody>
          <a:bodyPr/>
          <a:lstStyle/>
          <a:p>
            <a:endParaRPr lang="en-US"/>
          </a:p>
        </p:txBody>
      </p:sp>
      <p:sp>
        <p:nvSpPr>
          <p:cNvPr id="4" name="Pladsholder til diasnummer 3"/>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4166825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en-US"/>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583AFD89-1FA0-4D93-A42A-DFC44EA81503}" type="datetimeFigureOut">
              <a:rPr lang="en-US" smtClean="0"/>
              <a:t>4/10/2013</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diasnummer 6"/>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241832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en-US"/>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583AFD89-1FA0-4D93-A42A-DFC44EA81503}" type="datetimeFigureOut">
              <a:rPr lang="en-US" smtClean="0"/>
              <a:t>4/10/2013</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diasnummer 6"/>
          <p:cNvSpPr>
            <a:spLocks noGrp="1"/>
          </p:cNvSpPr>
          <p:nvPr>
            <p:ph type="sldNum" sz="quarter" idx="12"/>
          </p:nvPr>
        </p:nvSpPr>
        <p:spPr/>
        <p:txBody>
          <a:bodyPr/>
          <a:lstStyle/>
          <a:p>
            <a:fld id="{A327F253-8399-4E4A-ABE7-491D2CDCEA29}" type="slidenum">
              <a:rPr lang="en-US" smtClean="0"/>
              <a:t>‹nr.›</a:t>
            </a:fld>
            <a:endParaRPr lang="en-US"/>
          </a:p>
        </p:txBody>
      </p:sp>
    </p:spTree>
    <p:extLst>
      <p:ext uri="{BB962C8B-B14F-4D97-AF65-F5344CB8AC3E}">
        <p14:creationId xmlns:p14="http://schemas.microsoft.com/office/powerpoint/2010/main" val="3061250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en-US"/>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AFD89-1FA0-4D93-A42A-DFC44EA81503}" type="datetimeFigureOut">
              <a:rPr lang="en-US" smtClean="0"/>
              <a:t>4/10/2013</a:t>
            </a:fld>
            <a:endParaRPr lang="en-US"/>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27F253-8399-4E4A-ABE7-491D2CDCEA29}" type="slidenum">
              <a:rPr lang="en-US" smtClean="0"/>
              <a:t>‹nr.›</a:t>
            </a:fld>
            <a:endParaRPr lang="en-US"/>
          </a:p>
        </p:txBody>
      </p:sp>
    </p:spTree>
    <p:extLst>
      <p:ext uri="{BB962C8B-B14F-4D97-AF65-F5344CB8AC3E}">
        <p14:creationId xmlns:p14="http://schemas.microsoft.com/office/powerpoint/2010/main" val="1459146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285750" y="1673225"/>
            <a:ext cx="8501063" cy="1470025"/>
          </a:xfrm>
        </p:spPr>
        <p:txBody>
          <a:bodyPr>
            <a:normAutofit fontScale="90000"/>
          </a:bodyPr>
          <a:lstStyle/>
          <a:p>
            <a:pPr eaLnBrk="1" hangingPunct="1"/>
            <a:r>
              <a:rPr lang="da-DK" dirty="0" smtClean="0">
                <a:latin typeface="Times New Roman" pitchFamily="18" charset="0"/>
                <a:cs typeface="Times New Roman" pitchFamily="18" charset="0"/>
              </a:rPr>
              <a:t>At skabe det selv, der skaber sig selv i organisationens billede</a:t>
            </a:r>
            <a:br>
              <a:rPr lang="da-DK" dirty="0" smtClean="0">
                <a:latin typeface="Times New Roman" pitchFamily="18" charset="0"/>
                <a:cs typeface="Times New Roman" pitchFamily="18" charset="0"/>
              </a:rPr>
            </a:br>
            <a:r>
              <a:rPr lang="da-DK" dirty="0" smtClean="0">
                <a:latin typeface="Times New Roman" pitchFamily="18" charset="0"/>
                <a:cs typeface="Times New Roman" pitchFamily="18" charset="0"/>
              </a:rPr>
              <a:t/>
            </a:r>
            <a:br>
              <a:rPr lang="da-DK" dirty="0" smtClean="0">
                <a:latin typeface="Times New Roman" pitchFamily="18" charset="0"/>
                <a:cs typeface="Times New Roman" pitchFamily="18" charset="0"/>
              </a:rPr>
            </a:br>
            <a:r>
              <a:rPr lang="da-DK" sz="2800" dirty="0" smtClean="0">
                <a:latin typeface="Times New Roman" pitchFamily="18" charset="0"/>
                <a:cs typeface="Times New Roman" pitchFamily="18" charset="0"/>
              </a:rPr>
              <a:t>Om pædagogik, kærlighed og leg i moderne ledelse</a:t>
            </a:r>
            <a:br>
              <a:rPr lang="da-DK" sz="2800" dirty="0" smtClean="0">
                <a:latin typeface="Times New Roman" pitchFamily="18" charset="0"/>
                <a:cs typeface="Times New Roman" pitchFamily="18" charset="0"/>
              </a:rPr>
            </a:br>
            <a:r>
              <a:rPr lang="da-DK" sz="2800" dirty="0" smtClean="0">
                <a:latin typeface="Times New Roman" pitchFamily="18" charset="0"/>
                <a:cs typeface="Times New Roman" pitchFamily="18" charset="0"/>
              </a:rPr>
              <a:t/>
            </a:r>
            <a:br>
              <a:rPr lang="da-DK" sz="2800" dirty="0" smtClean="0">
                <a:latin typeface="Times New Roman" pitchFamily="18" charset="0"/>
                <a:cs typeface="Times New Roman" pitchFamily="18" charset="0"/>
              </a:rPr>
            </a:br>
            <a:endParaRPr lang="da-DK" sz="2800" dirty="0" smtClean="0">
              <a:latin typeface="Times New Roman" pitchFamily="18" charset="0"/>
              <a:cs typeface="Times New Roman" pitchFamily="18" charset="0"/>
            </a:endParaRPr>
          </a:p>
        </p:txBody>
      </p:sp>
      <p:sp>
        <p:nvSpPr>
          <p:cNvPr id="21507" name="Rectangle 3"/>
          <p:cNvSpPr>
            <a:spLocks noGrp="1" noChangeArrowheads="1"/>
          </p:cNvSpPr>
          <p:nvPr>
            <p:ph type="subTitle" idx="1"/>
          </p:nvPr>
        </p:nvSpPr>
        <p:spPr>
          <a:xfrm>
            <a:off x="1371600" y="4391025"/>
            <a:ext cx="6400800" cy="1752600"/>
          </a:xfrm>
        </p:spPr>
        <p:txBody>
          <a:bodyPr>
            <a:normAutofit fontScale="92500" lnSpcReduction="20000"/>
          </a:bodyPr>
          <a:lstStyle/>
          <a:p>
            <a:pPr eaLnBrk="1" hangingPunct="1"/>
            <a:r>
              <a:rPr lang="da-DK" sz="2800" dirty="0" smtClean="0">
                <a:latin typeface="Times New Roman" pitchFamily="18" charset="0"/>
                <a:cs typeface="Times New Roman" pitchFamily="18" charset="0"/>
              </a:rPr>
              <a:t>Niels Åkerstrøm Andersen</a:t>
            </a:r>
          </a:p>
          <a:p>
            <a:pPr eaLnBrk="1" hangingPunct="1"/>
            <a:r>
              <a:rPr lang="da-DK" sz="2800" dirty="0" smtClean="0">
                <a:latin typeface="Times New Roman" pitchFamily="18" charset="0"/>
                <a:cs typeface="Times New Roman" pitchFamily="18" charset="0"/>
              </a:rPr>
              <a:t>Institut for Ledelse, Politik og Filosofi</a:t>
            </a:r>
          </a:p>
          <a:p>
            <a:pPr eaLnBrk="1" hangingPunct="1"/>
            <a:r>
              <a:rPr lang="da-DK" sz="2800" dirty="0" smtClean="0">
                <a:latin typeface="Times New Roman" pitchFamily="18" charset="0"/>
                <a:cs typeface="Times New Roman" pitchFamily="18" charset="0"/>
              </a:rPr>
              <a:t>CBS </a:t>
            </a:r>
          </a:p>
          <a:p>
            <a:pPr eaLnBrk="1" hangingPunct="1"/>
            <a:r>
              <a:rPr lang="da-DK" sz="2800" dirty="0" smtClean="0">
                <a:latin typeface="Times New Roman" pitchFamily="18" charset="0"/>
                <a:cs typeface="Times New Roman" pitchFamily="18" charset="0"/>
              </a:rPr>
              <a:t>2013</a:t>
            </a:r>
          </a:p>
        </p:txBody>
      </p:sp>
    </p:spTree>
    <p:extLst>
      <p:ext uri="{BB962C8B-B14F-4D97-AF65-F5344CB8AC3E}">
        <p14:creationId xmlns:p14="http://schemas.microsoft.com/office/powerpoint/2010/main" val="3021153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da-DK" smtClean="0">
                <a:latin typeface="Times New Roman" pitchFamily="18" charset="0"/>
                <a:cs typeface="Times New Roman" pitchFamily="18" charset="0"/>
              </a:rPr>
              <a:t>Pædagogiseringens strategi</a:t>
            </a:r>
          </a:p>
        </p:txBody>
      </p:sp>
      <p:sp>
        <p:nvSpPr>
          <p:cNvPr id="30723" name="Line 4"/>
          <p:cNvSpPr>
            <a:spLocks noChangeShapeType="1"/>
          </p:cNvSpPr>
          <p:nvPr/>
        </p:nvSpPr>
        <p:spPr bwMode="auto">
          <a:xfrm>
            <a:off x="7937500" y="3529013"/>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24" name="Text Box 5"/>
          <p:cNvSpPr txBox="1">
            <a:spLocks noChangeArrowheads="1"/>
          </p:cNvSpPr>
          <p:nvPr/>
        </p:nvSpPr>
        <p:spPr bwMode="auto">
          <a:xfrm>
            <a:off x="8013700" y="4505325"/>
            <a:ext cx="80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Person</a:t>
            </a:r>
          </a:p>
        </p:txBody>
      </p:sp>
      <p:sp>
        <p:nvSpPr>
          <p:cNvPr id="30725" name="Text Box 6"/>
          <p:cNvSpPr txBox="1">
            <a:spLocks noChangeArrowheads="1"/>
          </p:cNvSpPr>
          <p:nvPr/>
        </p:nvSpPr>
        <p:spPr bwMode="auto">
          <a:xfrm>
            <a:off x="4624388" y="4724400"/>
            <a:ext cx="18208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Personlig selv-motivering</a:t>
            </a:r>
          </a:p>
        </p:txBody>
      </p:sp>
      <p:sp>
        <p:nvSpPr>
          <p:cNvPr id="30726" name="Text Box 7"/>
          <p:cNvSpPr txBox="1">
            <a:spLocks noChangeArrowheads="1"/>
          </p:cNvSpPr>
          <p:nvPr/>
        </p:nvSpPr>
        <p:spPr bwMode="auto">
          <a:xfrm>
            <a:off x="6084888" y="5942013"/>
            <a:ext cx="18389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b="1" dirty="0">
                <a:cs typeface="Times New Roman" pitchFamily="18" charset="0"/>
              </a:rPr>
              <a:t>Selv-indmeldelse</a:t>
            </a:r>
          </a:p>
        </p:txBody>
      </p:sp>
      <p:sp>
        <p:nvSpPr>
          <p:cNvPr id="30727" name="Text Box 8"/>
          <p:cNvSpPr txBox="1">
            <a:spLocks noChangeArrowheads="1"/>
          </p:cNvSpPr>
          <p:nvPr/>
        </p:nvSpPr>
        <p:spPr bwMode="auto">
          <a:xfrm>
            <a:off x="4841875" y="3673475"/>
            <a:ext cx="2482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Det generaliserede motiv</a:t>
            </a:r>
          </a:p>
        </p:txBody>
      </p:sp>
      <p:sp>
        <p:nvSpPr>
          <p:cNvPr id="30728" name="Line 9"/>
          <p:cNvSpPr>
            <a:spLocks noChangeShapeType="1"/>
          </p:cNvSpPr>
          <p:nvPr/>
        </p:nvSpPr>
        <p:spPr bwMode="auto">
          <a:xfrm>
            <a:off x="6804025" y="4141788"/>
            <a:ext cx="0" cy="16557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29" name="Text Box 10"/>
          <p:cNvSpPr txBox="1">
            <a:spLocks noChangeArrowheads="1"/>
          </p:cNvSpPr>
          <p:nvPr/>
        </p:nvSpPr>
        <p:spPr bwMode="auto">
          <a:xfrm>
            <a:off x="6858000" y="4513263"/>
            <a:ext cx="806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Person</a:t>
            </a:r>
          </a:p>
        </p:txBody>
      </p:sp>
      <p:sp>
        <p:nvSpPr>
          <p:cNvPr id="30730" name="Line 11"/>
          <p:cNvSpPr>
            <a:spLocks noChangeShapeType="1"/>
          </p:cNvSpPr>
          <p:nvPr/>
        </p:nvSpPr>
        <p:spPr bwMode="auto">
          <a:xfrm>
            <a:off x="4624388" y="3529013"/>
            <a:ext cx="3313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31" name="Line 12"/>
          <p:cNvSpPr>
            <a:spLocks noChangeShapeType="1"/>
          </p:cNvSpPr>
          <p:nvPr/>
        </p:nvSpPr>
        <p:spPr bwMode="auto">
          <a:xfrm>
            <a:off x="4645025" y="4141788"/>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32" name="Line 13"/>
          <p:cNvSpPr>
            <a:spLocks noChangeShapeType="1"/>
          </p:cNvSpPr>
          <p:nvPr/>
        </p:nvSpPr>
        <p:spPr bwMode="auto">
          <a:xfrm flipH="1">
            <a:off x="4645025" y="4429125"/>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33" name="Line 14"/>
          <p:cNvSpPr>
            <a:spLocks noChangeShapeType="1"/>
          </p:cNvSpPr>
          <p:nvPr/>
        </p:nvSpPr>
        <p:spPr bwMode="auto">
          <a:xfrm flipH="1">
            <a:off x="4645025" y="4141788"/>
            <a:ext cx="215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34" name="Line 15"/>
          <p:cNvSpPr>
            <a:spLocks noChangeShapeType="1"/>
          </p:cNvSpPr>
          <p:nvPr/>
        </p:nvSpPr>
        <p:spPr bwMode="auto">
          <a:xfrm>
            <a:off x="6445250" y="4429125"/>
            <a:ext cx="0" cy="1368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35" name="Line 16"/>
          <p:cNvSpPr>
            <a:spLocks noChangeShapeType="1"/>
          </p:cNvSpPr>
          <p:nvPr/>
        </p:nvSpPr>
        <p:spPr bwMode="auto">
          <a:xfrm flipH="1">
            <a:off x="6445250" y="5797550"/>
            <a:ext cx="358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36" name="Text Box 17"/>
          <p:cNvSpPr txBox="1">
            <a:spLocks noChangeArrowheads="1"/>
          </p:cNvSpPr>
          <p:nvPr/>
        </p:nvSpPr>
        <p:spPr bwMode="auto">
          <a:xfrm>
            <a:off x="6492875" y="4076700"/>
            <a:ext cx="3492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i="1">
                <a:cs typeface="Times New Roman" pitchFamily="18" charset="0"/>
              </a:rPr>
              <a:t>B</a:t>
            </a:r>
          </a:p>
          <a:p>
            <a:r>
              <a:rPr lang="da-DK" sz="1800" i="1">
                <a:cs typeface="Times New Roman" pitchFamily="18" charset="0"/>
              </a:rPr>
              <a:t>A</a:t>
            </a:r>
          </a:p>
          <a:p>
            <a:r>
              <a:rPr lang="da-DK" sz="1800" i="1">
                <a:cs typeface="Times New Roman" pitchFamily="18" charset="0"/>
              </a:rPr>
              <a:t>R</a:t>
            </a:r>
          </a:p>
          <a:p>
            <a:r>
              <a:rPr lang="da-DK" sz="1800" i="1">
                <a:cs typeface="Times New Roman" pitchFamily="18" charset="0"/>
              </a:rPr>
              <a:t>N</a:t>
            </a:r>
          </a:p>
          <a:p>
            <a:r>
              <a:rPr lang="da-DK" sz="1800" i="1">
                <a:cs typeface="Times New Roman" pitchFamily="18" charset="0"/>
              </a:rPr>
              <a:t>E</a:t>
            </a:r>
          </a:p>
          <a:p>
            <a:r>
              <a:rPr lang="da-DK" sz="1800" i="1">
                <a:cs typeface="Times New Roman" pitchFamily="18" charset="0"/>
              </a:rPr>
              <a:t>T</a:t>
            </a:r>
          </a:p>
        </p:txBody>
      </p:sp>
      <p:sp>
        <p:nvSpPr>
          <p:cNvPr id="30737" name="Line 19"/>
          <p:cNvSpPr>
            <a:spLocks noChangeShapeType="1"/>
          </p:cNvSpPr>
          <p:nvPr/>
        </p:nvSpPr>
        <p:spPr bwMode="auto">
          <a:xfrm>
            <a:off x="1250950" y="1889125"/>
            <a:ext cx="4763" cy="41275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0738" name="Rectangle 20"/>
          <p:cNvSpPr>
            <a:spLocks noChangeArrowheads="1"/>
          </p:cNvSpPr>
          <p:nvPr/>
        </p:nvSpPr>
        <p:spPr bwMode="auto">
          <a:xfrm>
            <a:off x="319088" y="6016625"/>
            <a:ext cx="2273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800">
                <a:solidFill>
                  <a:srgbClr val="000000"/>
                </a:solidFill>
                <a:latin typeface="Times New Roman" pitchFamily="18" charset="0"/>
                <a:cs typeface="Times New Roman" pitchFamily="18" charset="0"/>
              </a:rPr>
              <a:t>Det pædagogiske system</a:t>
            </a:r>
            <a:endParaRPr lang="en-GB" sz="1800">
              <a:latin typeface="Times New Roman" pitchFamily="18" charset="0"/>
              <a:cs typeface="Times New Roman" pitchFamily="18" charset="0"/>
            </a:endParaRPr>
          </a:p>
        </p:txBody>
      </p:sp>
      <p:sp>
        <p:nvSpPr>
          <p:cNvPr id="30739" name="Rectangle 21"/>
          <p:cNvSpPr>
            <a:spLocks noChangeArrowheads="1"/>
          </p:cNvSpPr>
          <p:nvPr/>
        </p:nvSpPr>
        <p:spPr bwMode="auto">
          <a:xfrm>
            <a:off x="1719263" y="3263900"/>
            <a:ext cx="1181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800">
                <a:solidFill>
                  <a:srgbClr val="000000"/>
                </a:solidFill>
                <a:latin typeface="Times New Roman" pitchFamily="18" charset="0"/>
                <a:cs typeface="Times New Roman" pitchFamily="18" charset="0"/>
              </a:rPr>
              <a:t>Organisation</a:t>
            </a:r>
            <a:endParaRPr lang="en-GB" sz="1800">
              <a:latin typeface="Times New Roman" pitchFamily="18" charset="0"/>
              <a:cs typeface="Times New Roman" pitchFamily="18" charset="0"/>
            </a:endParaRPr>
          </a:p>
        </p:txBody>
      </p:sp>
      <p:sp>
        <p:nvSpPr>
          <p:cNvPr id="30740" name="Rectangle 22"/>
          <p:cNvSpPr>
            <a:spLocks noChangeArrowheads="1"/>
          </p:cNvSpPr>
          <p:nvPr/>
        </p:nvSpPr>
        <p:spPr bwMode="auto">
          <a:xfrm>
            <a:off x="179388" y="1582738"/>
            <a:ext cx="3252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800">
                <a:solidFill>
                  <a:srgbClr val="000000"/>
                </a:solidFill>
                <a:latin typeface="Times New Roman" pitchFamily="18" charset="0"/>
                <a:cs typeface="Times New Roman" pitchFamily="18" charset="0"/>
              </a:rPr>
              <a:t>+Bedre / -dårligere læringsmæssigt</a:t>
            </a:r>
            <a:endParaRPr lang="en-GB" sz="1800">
              <a:latin typeface="Times New Roman" pitchFamily="18" charset="0"/>
              <a:cs typeface="Times New Roman" pitchFamily="18" charset="0"/>
            </a:endParaRPr>
          </a:p>
        </p:txBody>
      </p:sp>
      <p:sp>
        <p:nvSpPr>
          <p:cNvPr id="30741" name="Rectangle 23"/>
          <p:cNvSpPr>
            <a:spLocks noChangeArrowheads="1"/>
          </p:cNvSpPr>
          <p:nvPr/>
        </p:nvSpPr>
        <p:spPr bwMode="auto">
          <a:xfrm rot="5369988">
            <a:off x="275432" y="3018631"/>
            <a:ext cx="1663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a-DK" sz="1800">
                <a:solidFill>
                  <a:srgbClr val="000000"/>
                </a:solidFill>
                <a:latin typeface="Times New Roman" pitchFamily="18" charset="0"/>
                <a:cs typeface="Times New Roman" pitchFamily="18" charset="0"/>
              </a:rPr>
              <a:t>Barnet som medie</a:t>
            </a:r>
            <a:endParaRPr lang="da-DK" sz="1800">
              <a:latin typeface="Times New Roman" pitchFamily="18" charset="0"/>
              <a:cs typeface="Times New Roman" pitchFamily="18" charset="0"/>
            </a:endParaRPr>
          </a:p>
        </p:txBody>
      </p:sp>
      <p:sp>
        <p:nvSpPr>
          <p:cNvPr id="30742" name="Oval 24"/>
          <p:cNvSpPr>
            <a:spLocks noChangeArrowheads="1"/>
          </p:cNvSpPr>
          <p:nvPr/>
        </p:nvSpPr>
        <p:spPr bwMode="auto">
          <a:xfrm>
            <a:off x="1255713" y="2652713"/>
            <a:ext cx="2160587" cy="15287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latin typeface="Times New Roman" pitchFamily="18" charset="0"/>
              <a:cs typeface="Times New Roman" pitchFamily="18" charset="0"/>
            </a:endParaRPr>
          </a:p>
        </p:txBody>
      </p:sp>
      <p:sp>
        <p:nvSpPr>
          <p:cNvPr id="30743" name="Line 25"/>
          <p:cNvSpPr>
            <a:spLocks noChangeShapeType="1"/>
          </p:cNvSpPr>
          <p:nvPr/>
        </p:nvSpPr>
        <p:spPr bwMode="auto">
          <a:xfrm>
            <a:off x="2182813" y="4181475"/>
            <a:ext cx="307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30744" name="Line 26"/>
          <p:cNvSpPr>
            <a:spLocks noChangeShapeType="1"/>
          </p:cNvSpPr>
          <p:nvPr/>
        </p:nvSpPr>
        <p:spPr bwMode="auto">
          <a:xfrm flipH="1">
            <a:off x="2182813" y="2652713"/>
            <a:ext cx="307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30745" name="WordArt 27"/>
          <p:cNvSpPr>
            <a:spLocks noChangeArrowheads="1" noChangeShapeType="1" noTextEdit="1"/>
          </p:cNvSpPr>
          <p:nvPr/>
        </p:nvSpPr>
        <p:spPr bwMode="auto">
          <a:xfrm rot="2046674">
            <a:off x="2544763" y="2822575"/>
            <a:ext cx="946150" cy="285750"/>
          </a:xfrm>
          <a:prstGeom prst="rect">
            <a:avLst/>
          </a:prstGeom>
        </p:spPr>
        <p:txBody>
          <a:bodyPr spcFirstLastPara="1" wrap="none" fromWordArt="1">
            <a:prstTxWarp prst="textArchUp">
              <a:avLst>
                <a:gd name="adj" fmla="val 10800004"/>
              </a:avLst>
            </a:prstTxWarp>
          </a:bodyPr>
          <a:lstStyle/>
          <a:p>
            <a:pPr algn="ctr"/>
            <a:r>
              <a:rPr lang="en-US" sz="1800" kern="10">
                <a:ln w="9525">
                  <a:solidFill>
                    <a:srgbClr val="000000"/>
                  </a:solidFill>
                  <a:round/>
                  <a:headEnd/>
                  <a:tailEnd/>
                </a:ln>
                <a:solidFill>
                  <a:srgbClr val="000000"/>
                </a:solidFill>
                <a:latin typeface="Times New Roman" pitchFamily="18" charset="0"/>
                <a:cs typeface="Times New Roman" pitchFamily="18" charset="0"/>
              </a:rPr>
              <a:t>beslutning</a:t>
            </a:r>
          </a:p>
        </p:txBody>
      </p:sp>
    </p:spTree>
    <p:extLst>
      <p:ext uri="{BB962C8B-B14F-4D97-AF65-F5344CB8AC3E}">
        <p14:creationId xmlns:p14="http://schemas.microsoft.com/office/powerpoint/2010/main" val="391221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125413"/>
            <a:ext cx="7772400" cy="1143000"/>
          </a:xfrm>
        </p:spPr>
        <p:txBody>
          <a:bodyPr/>
          <a:lstStyle/>
          <a:p>
            <a:pPr eaLnBrk="1" hangingPunct="1"/>
            <a:r>
              <a:rPr lang="da-DK" smtClean="0">
                <a:latin typeface="Times New Roman" pitchFamily="18" charset="0"/>
                <a:cs typeface="Times New Roman" pitchFamily="18" charset="0"/>
              </a:rPr>
              <a:t>Pædagogiseringens udtryk</a:t>
            </a:r>
          </a:p>
        </p:txBody>
      </p:sp>
      <p:sp>
        <p:nvSpPr>
          <p:cNvPr id="31747" name="Rectangle 3"/>
          <p:cNvSpPr>
            <a:spLocks noChangeArrowheads="1"/>
          </p:cNvSpPr>
          <p:nvPr/>
        </p:nvSpPr>
        <p:spPr bwMode="auto">
          <a:xfrm>
            <a:off x="3175" y="138113"/>
            <a:ext cx="9144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a:latin typeface="Times New Roman" pitchFamily="18" charset="0"/>
                <a:cs typeface="Times New Roman" pitchFamily="18" charset="0"/>
              </a:rPr>
              <a:t> </a:t>
            </a:r>
          </a:p>
          <a:p>
            <a:endParaRPr lang="en-US">
              <a:latin typeface="Times New Roman" pitchFamily="18" charset="0"/>
              <a:cs typeface="Times New Roman" pitchFamily="18" charset="0"/>
            </a:endParaRPr>
          </a:p>
        </p:txBody>
      </p:sp>
      <p:grpSp>
        <p:nvGrpSpPr>
          <p:cNvPr id="31748" name="Group 4"/>
          <p:cNvGrpSpPr>
            <a:grpSpLocks/>
          </p:cNvGrpSpPr>
          <p:nvPr/>
        </p:nvGrpSpPr>
        <p:grpSpPr bwMode="auto">
          <a:xfrm>
            <a:off x="4211638" y="2133600"/>
            <a:ext cx="4356100" cy="3627438"/>
            <a:chOff x="-3" y="400"/>
            <a:chExt cx="4030" cy="2998"/>
          </a:xfrm>
        </p:grpSpPr>
        <p:grpSp>
          <p:nvGrpSpPr>
            <p:cNvPr id="31752" name="Group 5"/>
            <p:cNvGrpSpPr>
              <a:grpSpLocks/>
            </p:cNvGrpSpPr>
            <p:nvPr/>
          </p:nvGrpSpPr>
          <p:grpSpPr bwMode="auto">
            <a:xfrm>
              <a:off x="0" y="403"/>
              <a:ext cx="4024" cy="2992"/>
              <a:chOff x="0" y="403"/>
              <a:chExt cx="4024" cy="2992"/>
            </a:xfrm>
          </p:grpSpPr>
          <p:grpSp>
            <p:nvGrpSpPr>
              <p:cNvPr id="31754" name="Group 6"/>
              <p:cNvGrpSpPr>
                <a:grpSpLocks/>
              </p:cNvGrpSpPr>
              <p:nvPr/>
            </p:nvGrpSpPr>
            <p:grpSpPr bwMode="auto">
              <a:xfrm>
                <a:off x="0" y="403"/>
                <a:ext cx="4024" cy="518"/>
                <a:chOff x="0" y="403"/>
                <a:chExt cx="4024" cy="518"/>
              </a:xfrm>
            </p:grpSpPr>
            <p:sp>
              <p:nvSpPr>
                <p:cNvPr id="31773" name="Rectangle 7"/>
                <p:cNvSpPr>
                  <a:spLocks noChangeArrowheads="1"/>
                </p:cNvSpPr>
                <p:nvPr/>
              </p:nvSpPr>
              <p:spPr bwMode="auto">
                <a:xfrm>
                  <a:off x="28" y="403"/>
                  <a:ext cx="3968" cy="51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600" b="1">
                      <a:latin typeface="Times New Roman" pitchFamily="18" charset="0"/>
                      <a:cs typeface="Times New Roman" pitchFamily="18" charset="0"/>
                    </a:rPr>
                    <a:t>Aftaleskema for kompetenceudvikling for</a:t>
                  </a:r>
                  <a:endParaRPr lang="en-US" sz="1600">
                    <a:latin typeface="Times New Roman" pitchFamily="18" charset="0"/>
                    <a:cs typeface="Times New Roman" pitchFamily="18" charset="0"/>
                  </a:endParaRPr>
                </a:p>
                <a:p>
                  <a:r>
                    <a:rPr lang="en-US" sz="1600" b="1">
                      <a:latin typeface="Times New Roman" pitchFamily="18" charset="0"/>
                      <a:cs typeface="Times New Roman" pitchFamily="18" charset="0"/>
                    </a:rPr>
                    <a:t>Navn:</a:t>
                  </a:r>
                  <a:endParaRPr lang="en-US" sz="1600">
                    <a:latin typeface="Times New Roman" pitchFamily="18" charset="0"/>
                    <a:cs typeface="Times New Roman" pitchFamily="18" charset="0"/>
                  </a:endParaRPr>
                </a:p>
                <a:p>
                  <a:endParaRPr lang="en-US" sz="1600">
                    <a:latin typeface="Times New Roman" pitchFamily="18" charset="0"/>
                    <a:cs typeface="Times New Roman" pitchFamily="18" charset="0"/>
                  </a:endParaRPr>
                </a:p>
              </p:txBody>
            </p:sp>
            <p:sp>
              <p:nvSpPr>
                <p:cNvPr id="31774" name="Rectangle 8"/>
                <p:cNvSpPr>
                  <a:spLocks noChangeArrowheads="1"/>
                </p:cNvSpPr>
                <p:nvPr/>
              </p:nvSpPr>
              <p:spPr bwMode="auto">
                <a:xfrm>
                  <a:off x="0" y="403"/>
                  <a:ext cx="4024" cy="518"/>
                </a:xfrm>
                <a:prstGeom prst="rect">
                  <a:avLst/>
                </a:prstGeom>
                <a:noFill/>
                <a:ln w="7">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grpSp>
            <p:nvGrpSpPr>
              <p:cNvPr id="31755" name="Group 9"/>
              <p:cNvGrpSpPr>
                <a:grpSpLocks/>
              </p:cNvGrpSpPr>
              <p:nvPr/>
            </p:nvGrpSpPr>
            <p:grpSpPr bwMode="auto">
              <a:xfrm>
                <a:off x="0" y="921"/>
                <a:ext cx="2012" cy="863"/>
                <a:chOff x="0" y="921"/>
                <a:chExt cx="2012" cy="863"/>
              </a:xfrm>
            </p:grpSpPr>
            <p:sp>
              <p:nvSpPr>
                <p:cNvPr id="31771" name="Rectangle 10"/>
                <p:cNvSpPr>
                  <a:spLocks noChangeArrowheads="1"/>
                </p:cNvSpPr>
                <p:nvPr/>
              </p:nvSpPr>
              <p:spPr bwMode="auto">
                <a:xfrm>
                  <a:off x="28" y="921"/>
                  <a:ext cx="1956" cy="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600">
                      <a:latin typeface="Times New Roman" pitchFamily="18" charset="0"/>
                      <a:cs typeface="Times New Roman" pitchFamily="18" charset="0"/>
                    </a:rPr>
                    <a:t>Jeg vil i dagligdagen især øve mig i:</a:t>
                  </a:r>
                </a:p>
                <a:p>
                  <a:r>
                    <a:rPr lang="en-US" sz="1600">
                      <a:latin typeface="Times New Roman" pitchFamily="18" charset="0"/>
                      <a:cs typeface="Times New Roman" pitchFamily="18" charset="0"/>
                    </a:rPr>
                    <a:t>(nævn 3 ting)</a:t>
                  </a:r>
                </a:p>
                <a:p>
                  <a:endParaRPr lang="en-US" sz="1600">
                    <a:latin typeface="Times New Roman" pitchFamily="18" charset="0"/>
                    <a:cs typeface="Times New Roman" pitchFamily="18" charset="0"/>
                  </a:endParaRPr>
                </a:p>
              </p:txBody>
            </p:sp>
            <p:sp>
              <p:nvSpPr>
                <p:cNvPr id="31772" name="Rectangle 11"/>
                <p:cNvSpPr>
                  <a:spLocks noChangeArrowheads="1"/>
                </p:cNvSpPr>
                <p:nvPr/>
              </p:nvSpPr>
              <p:spPr bwMode="auto">
                <a:xfrm>
                  <a:off x="0" y="921"/>
                  <a:ext cx="2012" cy="863"/>
                </a:xfrm>
                <a:prstGeom prst="rect">
                  <a:avLst/>
                </a:prstGeom>
                <a:noFill/>
                <a:ln w="7">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grpSp>
            <p:nvGrpSpPr>
              <p:cNvPr id="31756" name="Group 12"/>
              <p:cNvGrpSpPr>
                <a:grpSpLocks/>
              </p:cNvGrpSpPr>
              <p:nvPr/>
            </p:nvGrpSpPr>
            <p:grpSpPr bwMode="auto">
              <a:xfrm>
                <a:off x="2012" y="921"/>
                <a:ext cx="2012" cy="863"/>
                <a:chOff x="2012" y="921"/>
                <a:chExt cx="2012" cy="863"/>
              </a:xfrm>
            </p:grpSpPr>
            <p:sp>
              <p:nvSpPr>
                <p:cNvPr id="31769" name="Rectangle 13"/>
                <p:cNvSpPr>
                  <a:spLocks noChangeArrowheads="1"/>
                </p:cNvSpPr>
                <p:nvPr/>
              </p:nvSpPr>
              <p:spPr bwMode="auto">
                <a:xfrm>
                  <a:off x="2040" y="921"/>
                  <a:ext cx="1956" cy="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600">
                      <a:latin typeface="Times New Roman" pitchFamily="18" charset="0"/>
                      <a:cs typeface="Times New Roman" pitchFamily="18" charset="0"/>
                    </a:rPr>
                    <a:t>Bemærkninger  </a:t>
                  </a:r>
                </a:p>
                <a:p>
                  <a:endParaRPr lang="en-US" sz="1600">
                    <a:latin typeface="Times New Roman" pitchFamily="18" charset="0"/>
                    <a:cs typeface="Times New Roman" pitchFamily="18" charset="0"/>
                  </a:endParaRPr>
                </a:p>
              </p:txBody>
            </p:sp>
            <p:sp>
              <p:nvSpPr>
                <p:cNvPr id="31770" name="Rectangle 14"/>
                <p:cNvSpPr>
                  <a:spLocks noChangeArrowheads="1"/>
                </p:cNvSpPr>
                <p:nvPr/>
              </p:nvSpPr>
              <p:spPr bwMode="auto">
                <a:xfrm>
                  <a:off x="2012" y="921"/>
                  <a:ext cx="2012" cy="863"/>
                </a:xfrm>
                <a:prstGeom prst="rect">
                  <a:avLst/>
                </a:prstGeom>
                <a:noFill/>
                <a:ln w="7">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grpSp>
            <p:nvGrpSpPr>
              <p:cNvPr id="31757" name="Group 15"/>
              <p:cNvGrpSpPr>
                <a:grpSpLocks/>
              </p:cNvGrpSpPr>
              <p:nvPr/>
            </p:nvGrpSpPr>
            <p:grpSpPr bwMode="auto">
              <a:xfrm>
                <a:off x="0" y="1784"/>
                <a:ext cx="2012" cy="748"/>
                <a:chOff x="0" y="1784"/>
                <a:chExt cx="2012" cy="748"/>
              </a:xfrm>
            </p:grpSpPr>
            <p:sp>
              <p:nvSpPr>
                <p:cNvPr id="31767" name="Rectangle 16"/>
                <p:cNvSpPr>
                  <a:spLocks noChangeArrowheads="1"/>
                </p:cNvSpPr>
                <p:nvPr/>
              </p:nvSpPr>
              <p:spPr bwMode="auto">
                <a:xfrm>
                  <a:off x="28" y="1784"/>
                  <a:ext cx="1956" cy="74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600">
                      <a:latin typeface="Times New Roman" pitchFamily="18" charset="0"/>
                      <a:cs typeface="Times New Roman" pitchFamily="18" charset="0"/>
                    </a:rPr>
                    <a:t>Forslag til fælles undervisning for alle medarbejdere</a:t>
                  </a:r>
                </a:p>
                <a:p>
                  <a:endParaRPr lang="en-US" sz="1600">
                    <a:latin typeface="Times New Roman" pitchFamily="18" charset="0"/>
                    <a:cs typeface="Times New Roman" pitchFamily="18" charset="0"/>
                  </a:endParaRPr>
                </a:p>
              </p:txBody>
            </p:sp>
            <p:sp>
              <p:nvSpPr>
                <p:cNvPr id="31768" name="Rectangle 17"/>
                <p:cNvSpPr>
                  <a:spLocks noChangeArrowheads="1"/>
                </p:cNvSpPr>
                <p:nvPr/>
              </p:nvSpPr>
              <p:spPr bwMode="auto">
                <a:xfrm>
                  <a:off x="0" y="1784"/>
                  <a:ext cx="2012" cy="748"/>
                </a:xfrm>
                <a:prstGeom prst="rect">
                  <a:avLst/>
                </a:prstGeom>
                <a:noFill/>
                <a:ln w="7">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grpSp>
            <p:nvGrpSpPr>
              <p:cNvPr id="31758" name="Group 18"/>
              <p:cNvGrpSpPr>
                <a:grpSpLocks/>
              </p:cNvGrpSpPr>
              <p:nvPr/>
            </p:nvGrpSpPr>
            <p:grpSpPr bwMode="auto">
              <a:xfrm>
                <a:off x="2012" y="1784"/>
                <a:ext cx="2012" cy="748"/>
                <a:chOff x="2012" y="1784"/>
                <a:chExt cx="2012" cy="748"/>
              </a:xfrm>
            </p:grpSpPr>
            <p:sp>
              <p:nvSpPr>
                <p:cNvPr id="31765" name="Rectangle 19"/>
                <p:cNvSpPr>
                  <a:spLocks noChangeArrowheads="1"/>
                </p:cNvSpPr>
                <p:nvPr/>
              </p:nvSpPr>
              <p:spPr bwMode="auto">
                <a:xfrm>
                  <a:off x="2040" y="1784"/>
                  <a:ext cx="1956" cy="74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600">
                      <a:latin typeface="Times New Roman" pitchFamily="18" charset="0"/>
                      <a:cs typeface="Times New Roman" pitchFamily="18" charset="0"/>
                    </a:rPr>
                    <a:t>Bemærkninger</a:t>
                  </a:r>
                </a:p>
                <a:p>
                  <a:r>
                    <a:rPr lang="en-US" sz="1600">
                      <a:latin typeface="Times New Roman" pitchFamily="18" charset="0"/>
                      <a:cs typeface="Times New Roman" pitchFamily="18" charset="0"/>
                    </a:rPr>
                    <a:t> </a:t>
                  </a:r>
                </a:p>
                <a:p>
                  <a:endParaRPr lang="en-US" sz="1600">
                    <a:latin typeface="Times New Roman" pitchFamily="18" charset="0"/>
                    <a:cs typeface="Times New Roman" pitchFamily="18" charset="0"/>
                  </a:endParaRPr>
                </a:p>
              </p:txBody>
            </p:sp>
            <p:sp>
              <p:nvSpPr>
                <p:cNvPr id="31766" name="Rectangle 20"/>
                <p:cNvSpPr>
                  <a:spLocks noChangeArrowheads="1"/>
                </p:cNvSpPr>
                <p:nvPr/>
              </p:nvSpPr>
              <p:spPr bwMode="auto">
                <a:xfrm>
                  <a:off x="2012" y="1784"/>
                  <a:ext cx="2012" cy="748"/>
                </a:xfrm>
                <a:prstGeom prst="rect">
                  <a:avLst/>
                </a:prstGeom>
                <a:noFill/>
                <a:ln w="7">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grpSp>
            <p:nvGrpSpPr>
              <p:cNvPr id="31759" name="Group 21"/>
              <p:cNvGrpSpPr>
                <a:grpSpLocks/>
              </p:cNvGrpSpPr>
              <p:nvPr/>
            </p:nvGrpSpPr>
            <p:grpSpPr bwMode="auto">
              <a:xfrm>
                <a:off x="0" y="2532"/>
                <a:ext cx="2012" cy="863"/>
                <a:chOff x="0" y="2532"/>
                <a:chExt cx="2012" cy="863"/>
              </a:xfrm>
            </p:grpSpPr>
            <p:sp>
              <p:nvSpPr>
                <p:cNvPr id="31763" name="Rectangle 22"/>
                <p:cNvSpPr>
                  <a:spLocks noChangeArrowheads="1"/>
                </p:cNvSpPr>
                <p:nvPr/>
              </p:nvSpPr>
              <p:spPr bwMode="auto">
                <a:xfrm>
                  <a:off x="28" y="2532"/>
                  <a:ext cx="1956" cy="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600">
                      <a:latin typeface="Times New Roman" pitchFamily="18" charset="0"/>
                      <a:cs typeface="Times New Roman" pitchFamily="18" charset="0"/>
                    </a:rPr>
                    <a:t>Jeg vil arbejde på at få mere viden/større færdigheder indenfor følgende områder:</a:t>
                  </a:r>
                </a:p>
              </p:txBody>
            </p:sp>
            <p:sp>
              <p:nvSpPr>
                <p:cNvPr id="31764" name="Rectangle 23"/>
                <p:cNvSpPr>
                  <a:spLocks noChangeArrowheads="1"/>
                </p:cNvSpPr>
                <p:nvPr/>
              </p:nvSpPr>
              <p:spPr bwMode="auto">
                <a:xfrm>
                  <a:off x="0" y="2532"/>
                  <a:ext cx="2012" cy="863"/>
                </a:xfrm>
                <a:prstGeom prst="rect">
                  <a:avLst/>
                </a:prstGeom>
                <a:noFill/>
                <a:ln w="7">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grpSp>
            <p:nvGrpSpPr>
              <p:cNvPr id="31760" name="Group 24"/>
              <p:cNvGrpSpPr>
                <a:grpSpLocks/>
              </p:cNvGrpSpPr>
              <p:nvPr/>
            </p:nvGrpSpPr>
            <p:grpSpPr bwMode="auto">
              <a:xfrm>
                <a:off x="2012" y="2532"/>
                <a:ext cx="2012" cy="863"/>
                <a:chOff x="2012" y="2532"/>
                <a:chExt cx="2012" cy="863"/>
              </a:xfrm>
            </p:grpSpPr>
            <p:sp>
              <p:nvSpPr>
                <p:cNvPr id="31761" name="Rectangle 25"/>
                <p:cNvSpPr>
                  <a:spLocks noChangeArrowheads="1"/>
                </p:cNvSpPr>
                <p:nvPr/>
              </p:nvSpPr>
              <p:spPr bwMode="auto">
                <a:xfrm>
                  <a:off x="2040" y="2532"/>
                  <a:ext cx="1956" cy="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600">
                      <a:latin typeface="Times New Roman" pitchFamily="18" charset="0"/>
                      <a:cs typeface="Times New Roman" pitchFamily="18" charset="0"/>
                    </a:rPr>
                    <a:t>Bemærkninger  </a:t>
                  </a:r>
                </a:p>
                <a:p>
                  <a:endParaRPr lang="en-US" sz="1600">
                    <a:latin typeface="Times New Roman" pitchFamily="18" charset="0"/>
                    <a:cs typeface="Times New Roman" pitchFamily="18" charset="0"/>
                  </a:endParaRPr>
                </a:p>
              </p:txBody>
            </p:sp>
            <p:sp>
              <p:nvSpPr>
                <p:cNvPr id="31762" name="Rectangle 26"/>
                <p:cNvSpPr>
                  <a:spLocks noChangeArrowheads="1"/>
                </p:cNvSpPr>
                <p:nvPr/>
              </p:nvSpPr>
              <p:spPr bwMode="auto">
                <a:xfrm>
                  <a:off x="2012" y="2532"/>
                  <a:ext cx="2012" cy="863"/>
                </a:xfrm>
                <a:prstGeom prst="rect">
                  <a:avLst/>
                </a:prstGeom>
                <a:noFill/>
                <a:ln w="7">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grpSp>
        <p:sp>
          <p:nvSpPr>
            <p:cNvPr id="31753" name="Rectangle 27"/>
            <p:cNvSpPr>
              <a:spLocks noChangeArrowheads="1"/>
            </p:cNvSpPr>
            <p:nvPr/>
          </p:nvSpPr>
          <p:spPr bwMode="auto">
            <a:xfrm>
              <a:off x="-3" y="400"/>
              <a:ext cx="4030" cy="2998"/>
            </a:xfrm>
            <a:prstGeom prst="rect">
              <a:avLst/>
            </a:prstGeom>
            <a:noFill/>
            <a:ln w="11112">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Times New Roman" pitchFamily="18" charset="0"/>
                <a:cs typeface="Times New Roman" pitchFamily="18" charset="0"/>
              </a:endParaRPr>
            </a:p>
          </p:txBody>
        </p:sp>
      </p:grpSp>
      <p:sp>
        <p:nvSpPr>
          <p:cNvPr id="31749" name="Rectangle 28"/>
          <p:cNvSpPr>
            <a:spLocks noChangeArrowheads="1"/>
          </p:cNvSpPr>
          <p:nvPr/>
        </p:nvSpPr>
        <p:spPr bwMode="auto">
          <a:xfrm>
            <a:off x="4067175" y="5561013"/>
            <a:ext cx="46704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1600">
                <a:latin typeface="Times New Roman" pitchFamily="18" charset="0"/>
                <a:cs typeface="Times New Roman" pitchFamily="18" charset="0"/>
              </a:rPr>
              <a:t> </a:t>
            </a:r>
          </a:p>
          <a:p>
            <a:pPr algn="just"/>
            <a:r>
              <a:rPr lang="en-US" sz="1600">
                <a:latin typeface="Times New Roman" pitchFamily="18" charset="0"/>
                <a:cs typeface="Times New Roman" pitchFamily="18" charset="0"/>
              </a:rPr>
              <a:t>Dato:</a:t>
            </a:r>
          </a:p>
          <a:p>
            <a:pPr algn="just"/>
            <a:r>
              <a:rPr lang="en-US" sz="1600">
                <a:latin typeface="Times New Roman" pitchFamily="18" charset="0"/>
                <a:cs typeface="Times New Roman" pitchFamily="18" charset="0"/>
              </a:rPr>
              <a:t>Underskrift:__________________________________</a:t>
            </a:r>
          </a:p>
        </p:txBody>
      </p:sp>
      <p:sp>
        <p:nvSpPr>
          <p:cNvPr id="31750" name="Rectangle 44"/>
          <p:cNvSpPr>
            <a:spLocks noChangeArrowheads="1"/>
          </p:cNvSpPr>
          <p:nvPr/>
        </p:nvSpPr>
        <p:spPr bwMode="auto">
          <a:xfrm>
            <a:off x="214313" y="2133600"/>
            <a:ext cx="30956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a-DK" sz="1800" b="1">
                <a:latin typeface="Times New Roman" pitchFamily="18" charset="0"/>
                <a:cs typeface="Times New Roman" pitchFamily="18" charset="0"/>
              </a:rPr>
              <a:t>Honnørord:</a:t>
            </a:r>
          </a:p>
          <a:p>
            <a:r>
              <a:rPr lang="da-DK" sz="1800">
                <a:latin typeface="Times New Roman" pitchFamily="18" charset="0"/>
                <a:cs typeface="Times New Roman" pitchFamily="18" charset="0"/>
              </a:rPr>
              <a:t>Livslang læring</a:t>
            </a:r>
          </a:p>
          <a:p>
            <a:r>
              <a:rPr lang="da-DK" sz="1800">
                <a:latin typeface="Times New Roman" pitchFamily="18" charset="0"/>
                <a:cs typeface="Times New Roman" pitchFamily="18" charset="0"/>
              </a:rPr>
              <a:t>Det udviklende arbejde</a:t>
            </a:r>
          </a:p>
          <a:p>
            <a:r>
              <a:rPr lang="da-DK" sz="1800">
                <a:latin typeface="Times New Roman" pitchFamily="18" charset="0"/>
                <a:cs typeface="Times New Roman" pitchFamily="18" charset="0"/>
              </a:rPr>
              <a:t>Kompetence samtaler</a:t>
            </a:r>
          </a:p>
          <a:p>
            <a:r>
              <a:rPr lang="da-DK" sz="1800">
                <a:latin typeface="Times New Roman" pitchFamily="18" charset="0"/>
                <a:cs typeface="Times New Roman" pitchFamily="18" charset="0"/>
              </a:rPr>
              <a:t>Profilanalyser</a:t>
            </a:r>
          </a:p>
          <a:p>
            <a:r>
              <a:rPr lang="da-DK" sz="1800">
                <a:latin typeface="Times New Roman" pitchFamily="18" charset="0"/>
                <a:cs typeface="Times New Roman" pitchFamily="18" charset="0"/>
              </a:rPr>
              <a:t>Coaching</a:t>
            </a:r>
          </a:p>
        </p:txBody>
      </p:sp>
      <p:sp>
        <p:nvSpPr>
          <p:cNvPr id="31751" name="Rektangel 18"/>
          <p:cNvSpPr>
            <a:spLocks noChangeArrowheads="1"/>
          </p:cNvSpPr>
          <p:nvPr/>
        </p:nvSpPr>
        <p:spPr bwMode="auto">
          <a:xfrm>
            <a:off x="142875" y="4325938"/>
            <a:ext cx="3786188"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a-DK" sz="1800">
                <a:latin typeface="Times New Roman" pitchFamily="18" charset="0"/>
                <a:cs typeface="Times New Roman" pitchFamily="18" charset="0"/>
              </a:rPr>
              <a:t>”Medarbejderen skal tage ansvaret for deres egen udvikling. Gennem stadig udvikling og kvalificering kan den enkelte øge sine egen tryghed både i forhold til arbejdspladsen og i forhold til arbejdsmarkedet som helhed” (Finansministeriet 1994)</a:t>
            </a:r>
          </a:p>
        </p:txBody>
      </p:sp>
    </p:spTree>
    <p:extLst>
      <p:ext uri="{BB962C8B-B14F-4D97-AF65-F5344CB8AC3E}">
        <p14:creationId xmlns:p14="http://schemas.microsoft.com/office/powerpoint/2010/main" val="2453091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eaLnBrk="1" hangingPunct="1"/>
            <a:r>
              <a:rPr lang="da-DK" smtClean="0">
                <a:latin typeface="Times New Roman" pitchFamily="18" charset="0"/>
                <a:cs typeface="Times New Roman" pitchFamily="18" charset="0"/>
              </a:rPr>
              <a:t>Medarbejderens selv-barnliggørelse</a:t>
            </a:r>
          </a:p>
        </p:txBody>
      </p:sp>
      <p:sp>
        <p:nvSpPr>
          <p:cNvPr id="32771" name="Rectangle 3"/>
          <p:cNvSpPr>
            <a:spLocks noGrp="1" noChangeArrowheads="1"/>
          </p:cNvSpPr>
          <p:nvPr>
            <p:ph type="body" idx="1"/>
          </p:nvPr>
        </p:nvSpPr>
        <p:spPr/>
        <p:txBody>
          <a:bodyPr>
            <a:normAutofit fontScale="92500" lnSpcReduction="10000"/>
          </a:bodyPr>
          <a:lstStyle/>
          <a:p>
            <a:pPr eaLnBrk="1" hangingPunct="1"/>
            <a:r>
              <a:rPr lang="da-DK" dirty="0" smtClean="0">
                <a:latin typeface="Times New Roman" pitchFamily="18" charset="0"/>
                <a:cs typeface="Times New Roman" pitchFamily="18" charset="0"/>
              </a:rPr>
              <a:t>Medarbejderen bliver formgiver af sig selv som medium</a:t>
            </a:r>
          </a:p>
          <a:p>
            <a:pPr eaLnBrk="1" hangingPunct="1"/>
            <a:r>
              <a:rPr lang="da-DK" dirty="0" smtClean="0">
                <a:latin typeface="Times New Roman" pitchFamily="18" charset="0"/>
                <a:cs typeface="Times New Roman" pitchFamily="18" charset="0"/>
              </a:rPr>
              <a:t>Medarbejderen skal både se sig selv som ressource (barn) og være strateg (lærer), der befordrer </a:t>
            </a:r>
            <a:r>
              <a:rPr lang="da-DK" dirty="0" err="1" smtClean="0">
                <a:latin typeface="Times New Roman" pitchFamily="18" charset="0"/>
                <a:cs typeface="Times New Roman" pitchFamily="18" charset="0"/>
              </a:rPr>
              <a:t>selv-udvikling</a:t>
            </a:r>
            <a:endParaRPr lang="da-DK" dirty="0" smtClean="0">
              <a:latin typeface="Times New Roman" pitchFamily="18" charset="0"/>
              <a:cs typeface="Times New Roman" pitchFamily="18" charset="0"/>
            </a:endParaRPr>
          </a:p>
          <a:p>
            <a:r>
              <a:rPr lang="da-DK" dirty="0">
                <a:latin typeface="Times New Roman" pitchFamily="18" charset="0"/>
                <a:cs typeface="Times New Roman" pitchFamily="18" charset="0"/>
              </a:rPr>
              <a:t>Den vigtigste færdighed bliver at kunne se sig selv som </a:t>
            </a:r>
            <a:r>
              <a:rPr lang="da-DK" dirty="0" smtClean="0">
                <a:latin typeface="Times New Roman" pitchFamily="18" charset="0"/>
                <a:cs typeface="Times New Roman" pitchFamily="18" charset="0"/>
              </a:rPr>
              <a:t>ufærdig</a:t>
            </a:r>
          </a:p>
          <a:p>
            <a:r>
              <a:rPr lang="da-DK" dirty="0">
                <a:latin typeface="Times New Roman" pitchFamily="18" charset="0"/>
                <a:cs typeface="Times New Roman" pitchFamily="18" charset="0"/>
              </a:rPr>
              <a:t>I det lys bliver e</a:t>
            </a:r>
            <a:r>
              <a:rPr lang="da-DK" dirty="0" smtClean="0">
                <a:latin typeface="Times New Roman" pitchFamily="18" charset="0"/>
                <a:cs typeface="Times New Roman" pitchFamily="18" charset="0"/>
              </a:rPr>
              <a:t>rfaringer og stærk faglighed identitet en et tegn på at man har udtømt sig selv som medie</a:t>
            </a:r>
          </a:p>
          <a:p>
            <a:pPr eaLnBrk="1" hangingPunct="1"/>
            <a:endParaRPr lang="da-DK"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88780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da-DK" sz="4000" smtClean="0">
                <a:latin typeface="Times New Roman" pitchFamily="18" charset="0"/>
                <a:cs typeface="Times New Roman" pitchFamily="18" charset="0"/>
              </a:rPr>
              <a:t>Selvindmeldelse i pædagogikkens blik</a:t>
            </a:r>
          </a:p>
        </p:txBody>
      </p:sp>
      <p:sp>
        <p:nvSpPr>
          <p:cNvPr id="33795" name="Rectangle 3"/>
          <p:cNvSpPr>
            <a:spLocks noGrp="1" noChangeArrowheads="1"/>
          </p:cNvSpPr>
          <p:nvPr>
            <p:ph type="body" idx="1"/>
          </p:nvPr>
        </p:nvSpPr>
        <p:spPr/>
        <p:txBody>
          <a:bodyPr/>
          <a:lstStyle/>
          <a:p>
            <a:pPr eaLnBrk="1" hangingPunct="1">
              <a:lnSpc>
                <a:spcPct val="90000"/>
              </a:lnSpc>
            </a:pPr>
            <a:r>
              <a:rPr lang="da-DK" dirty="0" smtClean="0">
                <a:latin typeface="Times New Roman" pitchFamily="18" charset="0"/>
                <a:cs typeface="Times New Roman" pitchFamily="18" charset="0"/>
              </a:rPr>
              <a:t>Med pædagogikkens kode bliver selv-indmeldelse noget man til stadighed skal kvalificere sig til ved konstant formning af sig selv i forhold til hvad der er arbejdspladsrelevant</a:t>
            </a:r>
          </a:p>
          <a:p>
            <a:pPr eaLnBrk="1" hangingPunct="1">
              <a:lnSpc>
                <a:spcPct val="90000"/>
              </a:lnSpc>
            </a:pPr>
            <a:r>
              <a:rPr lang="da-DK" dirty="0" smtClean="0">
                <a:latin typeface="Times New Roman" pitchFamily="18" charset="0"/>
                <a:cs typeface="Times New Roman" pitchFamily="18" charset="0"/>
              </a:rPr>
              <a:t>Problemet er, at organisationen ikke selv vil melde ud, hvad der er arbejdspladsrelevant og en pædagogisk selv-formning giver heller ikke svaret</a:t>
            </a:r>
          </a:p>
        </p:txBody>
      </p:sp>
    </p:spTree>
    <p:extLst>
      <p:ext uri="{BB962C8B-B14F-4D97-AF65-F5344CB8AC3E}">
        <p14:creationId xmlns:p14="http://schemas.microsoft.com/office/powerpoint/2010/main" val="1371688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title"/>
          </p:nvPr>
        </p:nvSpPr>
        <p:spPr/>
        <p:txBody>
          <a:bodyPr/>
          <a:lstStyle/>
          <a:p>
            <a:pPr eaLnBrk="1" hangingPunct="1"/>
            <a:r>
              <a:rPr lang="da-DK" smtClean="0">
                <a:latin typeface="Times New Roman" pitchFamily="18" charset="0"/>
                <a:cs typeface="Times New Roman" pitchFamily="18" charset="0"/>
              </a:rPr>
              <a:t>Intimiseringens strategi</a:t>
            </a:r>
          </a:p>
        </p:txBody>
      </p:sp>
      <p:sp>
        <p:nvSpPr>
          <p:cNvPr id="34819" name="Line 7"/>
          <p:cNvSpPr>
            <a:spLocks noChangeShapeType="1"/>
          </p:cNvSpPr>
          <p:nvPr/>
        </p:nvSpPr>
        <p:spPr bwMode="auto">
          <a:xfrm>
            <a:off x="7937500" y="3529013"/>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20" name="Text Box 8"/>
          <p:cNvSpPr txBox="1">
            <a:spLocks noChangeArrowheads="1"/>
          </p:cNvSpPr>
          <p:nvPr/>
        </p:nvSpPr>
        <p:spPr bwMode="auto">
          <a:xfrm>
            <a:off x="8013700" y="4505325"/>
            <a:ext cx="882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34821" name="Text Box 9"/>
          <p:cNvSpPr txBox="1">
            <a:spLocks noChangeArrowheads="1"/>
          </p:cNvSpPr>
          <p:nvPr/>
        </p:nvSpPr>
        <p:spPr bwMode="auto">
          <a:xfrm>
            <a:off x="4624388" y="4724400"/>
            <a:ext cx="18208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Personlig selv-motivering</a:t>
            </a:r>
          </a:p>
        </p:txBody>
      </p:sp>
      <p:sp>
        <p:nvSpPr>
          <p:cNvPr id="34822" name="Text Box 10"/>
          <p:cNvSpPr txBox="1">
            <a:spLocks noChangeArrowheads="1"/>
          </p:cNvSpPr>
          <p:nvPr/>
        </p:nvSpPr>
        <p:spPr bwMode="auto">
          <a:xfrm>
            <a:off x="6084888" y="5942013"/>
            <a:ext cx="1960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Selv-indmeldelse</a:t>
            </a:r>
          </a:p>
        </p:txBody>
      </p:sp>
      <p:sp>
        <p:nvSpPr>
          <p:cNvPr id="34823" name="Text Box 11"/>
          <p:cNvSpPr txBox="1">
            <a:spLocks noChangeArrowheads="1"/>
          </p:cNvSpPr>
          <p:nvPr/>
        </p:nvSpPr>
        <p:spPr bwMode="auto">
          <a:xfrm>
            <a:off x="4841875" y="3673475"/>
            <a:ext cx="2757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Det generaliserede motiv</a:t>
            </a:r>
          </a:p>
        </p:txBody>
      </p:sp>
      <p:sp>
        <p:nvSpPr>
          <p:cNvPr id="34824" name="Line 12"/>
          <p:cNvSpPr>
            <a:spLocks noChangeShapeType="1"/>
          </p:cNvSpPr>
          <p:nvPr/>
        </p:nvSpPr>
        <p:spPr bwMode="auto">
          <a:xfrm>
            <a:off x="6804025" y="4141788"/>
            <a:ext cx="0" cy="16557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25" name="Text Box 13"/>
          <p:cNvSpPr txBox="1">
            <a:spLocks noChangeArrowheads="1"/>
          </p:cNvSpPr>
          <p:nvPr/>
        </p:nvSpPr>
        <p:spPr bwMode="auto">
          <a:xfrm>
            <a:off x="6858000" y="4513263"/>
            <a:ext cx="882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34826" name="Line 14"/>
          <p:cNvSpPr>
            <a:spLocks noChangeShapeType="1"/>
          </p:cNvSpPr>
          <p:nvPr/>
        </p:nvSpPr>
        <p:spPr bwMode="auto">
          <a:xfrm>
            <a:off x="4624388" y="3529013"/>
            <a:ext cx="3313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27" name="Line 15"/>
          <p:cNvSpPr>
            <a:spLocks noChangeShapeType="1"/>
          </p:cNvSpPr>
          <p:nvPr/>
        </p:nvSpPr>
        <p:spPr bwMode="auto">
          <a:xfrm>
            <a:off x="4645025" y="4141788"/>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28" name="Line 16"/>
          <p:cNvSpPr>
            <a:spLocks noChangeShapeType="1"/>
          </p:cNvSpPr>
          <p:nvPr/>
        </p:nvSpPr>
        <p:spPr bwMode="auto">
          <a:xfrm flipH="1">
            <a:off x="4645025" y="4429125"/>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29" name="Line 17"/>
          <p:cNvSpPr>
            <a:spLocks noChangeShapeType="1"/>
          </p:cNvSpPr>
          <p:nvPr/>
        </p:nvSpPr>
        <p:spPr bwMode="auto">
          <a:xfrm flipH="1">
            <a:off x="4645025" y="4141788"/>
            <a:ext cx="215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30" name="Line 18"/>
          <p:cNvSpPr>
            <a:spLocks noChangeShapeType="1"/>
          </p:cNvSpPr>
          <p:nvPr/>
        </p:nvSpPr>
        <p:spPr bwMode="auto">
          <a:xfrm>
            <a:off x="6445250" y="4429125"/>
            <a:ext cx="0" cy="1368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31" name="Line 19"/>
          <p:cNvSpPr>
            <a:spLocks noChangeShapeType="1"/>
          </p:cNvSpPr>
          <p:nvPr/>
        </p:nvSpPr>
        <p:spPr bwMode="auto">
          <a:xfrm flipH="1">
            <a:off x="6445250" y="5797550"/>
            <a:ext cx="358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32" name="Text Box 20"/>
          <p:cNvSpPr txBox="1">
            <a:spLocks noChangeArrowheads="1"/>
          </p:cNvSpPr>
          <p:nvPr/>
        </p:nvSpPr>
        <p:spPr bwMode="auto">
          <a:xfrm>
            <a:off x="6492875" y="4149725"/>
            <a:ext cx="3698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i="1">
                <a:cs typeface="Times New Roman" pitchFamily="18" charset="0"/>
              </a:rPr>
              <a:t>S</a:t>
            </a:r>
          </a:p>
          <a:p>
            <a:r>
              <a:rPr lang="da-DK" sz="2000" i="1">
                <a:cs typeface="Times New Roman" pitchFamily="18" charset="0"/>
              </a:rPr>
              <a:t>I</a:t>
            </a:r>
          </a:p>
          <a:p>
            <a:r>
              <a:rPr lang="da-DK" sz="2000" i="1">
                <a:cs typeface="Times New Roman" pitchFamily="18" charset="0"/>
              </a:rPr>
              <a:t>O</a:t>
            </a:r>
          </a:p>
          <a:p>
            <a:r>
              <a:rPr lang="da-DK" sz="2000" i="1">
                <a:cs typeface="Times New Roman" pitchFamily="18" charset="0"/>
              </a:rPr>
              <a:t>N</a:t>
            </a:r>
          </a:p>
        </p:txBody>
      </p:sp>
      <p:sp>
        <p:nvSpPr>
          <p:cNvPr id="34833" name="Line 21"/>
          <p:cNvSpPr>
            <a:spLocks noChangeShapeType="1"/>
          </p:cNvSpPr>
          <p:nvPr/>
        </p:nvSpPr>
        <p:spPr bwMode="auto">
          <a:xfrm>
            <a:off x="1250950" y="1889125"/>
            <a:ext cx="4763" cy="41275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4834" name="Rectangle 22"/>
          <p:cNvSpPr>
            <a:spLocks noChangeArrowheads="1"/>
          </p:cNvSpPr>
          <p:nvPr/>
        </p:nvSpPr>
        <p:spPr bwMode="auto">
          <a:xfrm>
            <a:off x="319088" y="6016625"/>
            <a:ext cx="2076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2000">
                <a:solidFill>
                  <a:srgbClr val="000000"/>
                </a:solidFill>
                <a:latin typeface="Times New Roman" pitchFamily="18" charset="0"/>
                <a:cs typeface="Times New Roman" pitchFamily="18" charset="0"/>
              </a:rPr>
              <a:t>Kærlighedssystemet</a:t>
            </a:r>
            <a:endParaRPr lang="en-GB" sz="2000">
              <a:latin typeface="Times New Roman" pitchFamily="18" charset="0"/>
              <a:cs typeface="Times New Roman" pitchFamily="18" charset="0"/>
            </a:endParaRPr>
          </a:p>
        </p:txBody>
      </p:sp>
      <p:sp>
        <p:nvSpPr>
          <p:cNvPr id="34835" name="Rectangle 23"/>
          <p:cNvSpPr>
            <a:spLocks noChangeArrowheads="1"/>
          </p:cNvSpPr>
          <p:nvPr/>
        </p:nvSpPr>
        <p:spPr bwMode="auto">
          <a:xfrm>
            <a:off x="1719263" y="3263900"/>
            <a:ext cx="1317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2000">
                <a:solidFill>
                  <a:srgbClr val="000000"/>
                </a:solidFill>
                <a:latin typeface="Times New Roman" pitchFamily="18" charset="0"/>
                <a:cs typeface="Times New Roman" pitchFamily="18" charset="0"/>
              </a:rPr>
              <a:t>Organisation</a:t>
            </a:r>
            <a:endParaRPr lang="en-GB" sz="2000">
              <a:latin typeface="Times New Roman" pitchFamily="18" charset="0"/>
              <a:cs typeface="Times New Roman" pitchFamily="18" charset="0"/>
            </a:endParaRPr>
          </a:p>
        </p:txBody>
      </p:sp>
      <p:sp>
        <p:nvSpPr>
          <p:cNvPr id="34836" name="Rectangle 24"/>
          <p:cNvSpPr>
            <a:spLocks noChangeArrowheads="1"/>
          </p:cNvSpPr>
          <p:nvPr/>
        </p:nvSpPr>
        <p:spPr bwMode="auto">
          <a:xfrm>
            <a:off x="179388" y="1582738"/>
            <a:ext cx="2168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2000">
                <a:solidFill>
                  <a:srgbClr val="000000"/>
                </a:solidFill>
                <a:latin typeface="Times New Roman" pitchFamily="18" charset="0"/>
                <a:cs typeface="Times New Roman" pitchFamily="18" charset="0"/>
              </a:rPr>
              <a:t>+Elsket / -ikke elsket</a:t>
            </a:r>
            <a:endParaRPr lang="en-GB" sz="2000">
              <a:latin typeface="Times New Roman" pitchFamily="18" charset="0"/>
              <a:cs typeface="Times New Roman" pitchFamily="18" charset="0"/>
            </a:endParaRPr>
          </a:p>
        </p:txBody>
      </p:sp>
      <p:sp>
        <p:nvSpPr>
          <p:cNvPr id="34837" name="Rectangle 25"/>
          <p:cNvSpPr>
            <a:spLocks noChangeArrowheads="1"/>
          </p:cNvSpPr>
          <p:nvPr/>
        </p:nvSpPr>
        <p:spPr bwMode="auto">
          <a:xfrm rot="5369988">
            <a:off x="126207" y="3047206"/>
            <a:ext cx="19621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a-DK" sz="2000">
                <a:solidFill>
                  <a:srgbClr val="000000"/>
                </a:solidFill>
                <a:latin typeface="Times New Roman" pitchFamily="18" charset="0"/>
                <a:cs typeface="Times New Roman" pitchFamily="18" charset="0"/>
              </a:rPr>
              <a:t>Passion som medie</a:t>
            </a:r>
            <a:endParaRPr lang="da-DK" sz="2000">
              <a:latin typeface="Times New Roman" pitchFamily="18" charset="0"/>
              <a:cs typeface="Times New Roman" pitchFamily="18" charset="0"/>
            </a:endParaRPr>
          </a:p>
        </p:txBody>
      </p:sp>
      <p:sp>
        <p:nvSpPr>
          <p:cNvPr id="34838" name="Oval 26"/>
          <p:cNvSpPr>
            <a:spLocks noChangeArrowheads="1"/>
          </p:cNvSpPr>
          <p:nvPr/>
        </p:nvSpPr>
        <p:spPr bwMode="auto">
          <a:xfrm>
            <a:off x="1255713" y="2652713"/>
            <a:ext cx="2160587" cy="15287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2000">
              <a:latin typeface="Times New Roman" pitchFamily="18" charset="0"/>
              <a:cs typeface="Times New Roman" pitchFamily="18" charset="0"/>
            </a:endParaRPr>
          </a:p>
        </p:txBody>
      </p:sp>
      <p:sp>
        <p:nvSpPr>
          <p:cNvPr id="34839" name="Line 27"/>
          <p:cNvSpPr>
            <a:spLocks noChangeShapeType="1"/>
          </p:cNvSpPr>
          <p:nvPr/>
        </p:nvSpPr>
        <p:spPr bwMode="auto">
          <a:xfrm>
            <a:off x="2182813" y="4181475"/>
            <a:ext cx="307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34840" name="Line 28"/>
          <p:cNvSpPr>
            <a:spLocks noChangeShapeType="1"/>
          </p:cNvSpPr>
          <p:nvPr/>
        </p:nvSpPr>
        <p:spPr bwMode="auto">
          <a:xfrm flipH="1">
            <a:off x="2182813" y="2652713"/>
            <a:ext cx="307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34841" name="WordArt 29"/>
          <p:cNvSpPr>
            <a:spLocks noChangeArrowheads="1" noChangeShapeType="1" noTextEdit="1"/>
          </p:cNvSpPr>
          <p:nvPr/>
        </p:nvSpPr>
        <p:spPr bwMode="auto">
          <a:xfrm rot="2046674">
            <a:off x="2544763" y="2822575"/>
            <a:ext cx="946150" cy="285750"/>
          </a:xfrm>
          <a:prstGeom prst="rect">
            <a:avLst/>
          </a:prstGeom>
        </p:spPr>
        <p:txBody>
          <a:bodyPr spcFirstLastPara="1" wrap="none" fromWordArt="1">
            <a:prstTxWarp prst="textArchUp">
              <a:avLst>
                <a:gd name="adj" fmla="val 10800004"/>
              </a:avLst>
            </a:prstTxWarp>
          </a:bodyPr>
          <a:lstStyle/>
          <a:p>
            <a:pPr algn="ctr"/>
            <a:r>
              <a:rPr lang="en-US" sz="2000" kern="10">
                <a:ln w="9525">
                  <a:solidFill>
                    <a:srgbClr val="000000"/>
                  </a:solidFill>
                  <a:round/>
                  <a:headEnd/>
                  <a:tailEnd/>
                </a:ln>
                <a:solidFill>
                  <a:srgbClr val="000000"/>
                </a:solidFill>
                <a:latin typeface="Times New Roman" pitchFamily="18" charset="0"/>
                <a:cs typeface="Times New Roman" pitchFamily="18" charset="0"/>
              </a:rPr>
              <a:t>beslutning</a:t>
            </a:r>
          </a:p>
        </p:txBody>
      </p:sp>
      <p:sp>
        <p:nvSpPr>
          <p:cNvPr id="34842" name="Text Box 30"/>
          <p:cNvSpPr txBox="1">
            <a:spLocks noChangeArrowheads="1"/>
          </p:cNvSpPr>
          <p:nvPr/>
        </p:nvSpPr>
        <p:spPr bwMode="auto">
          <a:xfrm>
            <a:off x="6018213" y="4141788"/>
            <a:ext cx="593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i="1">
                <a:cs typeface="Times New Roman" pitchFamily="18" charset="0"/>
              </a:rPr>
              <a:t>PAS</a:t>
            </a:r>
          </a:p>
        </p:txBody>
      </p:sp>
    </p:spTree>
    <p:extLst>
      <p:ext uri="{BB962C8B-B14F-4D97-AF65-F5344CB8AC3E}">
        <p14:creationId xmlns:p14="http://schemas.microsoft.com/office/powerpoint/2010/main" val="1134284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da-DK" smtClean="0">
                <a:latin typeface="Times New Roman" pitchFamily="18" charset="0"/>
                <a:cs typeface="Times New Roman" pitchFamily="18" charset="0"/>
              </a:rPr>
              <a:t>Intimiseringens udtryk</a:t>
            </a:r>
          </a:p>
        </p:txBody>
      </p:sp>
      <p:sp>
        <p:nvSpPr>
          <p:cNvPr id="35843" name="Rectangle 3"/>
          <p:cNvSpPr>
            <a:spLocks noGrp="1" noChangeArrowheads="1"/>
          </p:cNvSpPr>
          <p:nvPr>
            <p:ph type="body" idx="1"/>
          </p:nvPr>
        </p:nvSpPr>
        <p:spPr>
          <a:xfrm>
            <a:off x="142875" y="1600200"/>
            <a:ext cx="8858250" cy="4525963"/>
          </a:xfrm>
        </p:spPr>
        <p:txBody>
          <a:bodyPr>
            <a:normAutofit lnSpcReduction="10000"/>
          </a:bodyPr>
          <a:lstStyle/>
          <a:p>
            <a:pPr marL="514350" indent="-514350">
              <a:buFontTx/>
              <a:buAutoNum type="romanUcPeriod"/>
            </a:pPr>
            <a:r>
              <a:rPr lang="da-DK" sz="2000" smtClean="0">
                <a:latin typeface="Times New Roman" pitchFamily="18" charset="0"/>
                <a:cs typeface="Times New Roman" pitchFamily="18" charset="0"/>
              </a:rPr>
              <a:t>”Den enkelte må se sin funktion i et helhedssyn, og ikke blot som summen af en række enkeltsager.” (Finansministeriet 1987)</a:t>
            </a:r>
          </a:p>
          <a:p>
            <a:pPr marL="514350" indent="-514350">
              <a:buFontTx/>
              <a:buAutoNum type="romanUcPeriod"/>
            </a:pPr>
            <a:r>
              <a:rPr lang="da-DK" sz="2000" smtClean="0">
                <a:latin typeface="Times New Roman" pitchFamily="18" charset="0"/>
                <a:cs typeface="Times New Roman" pitchFamily="18" charset="0"/>
              </a:rPr>
              <a:t>”Personalepolitikken skal sikre, at der i de enkelte jobs tilstræbes så høj grad af </a:t>
            </a:r>
            <a:r>
              <a:rPr lang="da-DK" sz="2000" u="sng" smtClean="0">
                <a:latin typeface="Times New Roman" pitchFamily="18" charset="0"/>
                <a:cs typeface="Times New Roman" pitchFamily="18" charset="0"/>
              </a:rPr>
              <a:t>meningsfuldhed</a:t>
            </a:r>
            <a:r>
              <a:rPr lang="da-DK" sz="2000" smtClean="0">
                <a:latin typeface="Times New Roman" pitchFamily="18" charset="0"/>
                <a:cs typeface="Times New Roman" pitchFamily="18" charset="0"/>
              </a:rPr>
              <a:t> som muligt. (…) Det er ikke tilstrækkeligt, at ens arbejdsplads og ens job har et godt image udadtil, hvis man ikke som </a:t>
            </a:r>
            <a:r>
              <a:rPr lang="da-DK" sz="2000" u="sng" smtClean="0">
                <a:latin typeface="Times New Roman" pitchFamily="18" charset="0"/>
                <a:cs typeface="Times New Roman" pitchFamily="18" charset="0"/>
              </a:rPr>
              <a:t>person føler</a:t>
            </a:r>
            <a:r>
              <a:rPr lang="da-DK" sz="2000" smtClean="0">
                <a:latin typeface="Times New Roman" pitchFamily="18" charset="0"/>
                <a:cs typeface="Times New Roman" pitchFamily="18" charset="0"/>
              </a:rPr>
              <a:t>, at man </a:t>
            </a:r>
            <a:r>
              <a:rPr lang="da-DK" sz="2000" u="sng" smtClean="0">
                <a:latin typeface="Times New Roman" pitchFamily="18" charset="0"/>
                <a:cs typeface="Times New Roman" pitchFamily="18" charset="0"/>
              </a:rPr>
              <a:t>selv bidrager positivt</a:t>
            </a:r>
            <a:r>
              <a:rPr lang="da-DK" sz="2000" smtClean="0">
                <a:latin typeface="Times New Roman" pitchFamily="18" charset="0"/>
                <a:cs typeface="Times New Roman" pitchFamily="18" charset="0"/>
              </a:rPr>
              <a:t> til institutionens målopfyldelse (Finansministeriet 1987)</a:t>
            </a:r>
          </a:p>
          <a:p>
            <a:pPr marL="514350" indent="-514350">
              <a:buFontTx/>
              <a:buAutoNum type="romanUcPeriod"/>
            </a:pPr>
            <a:r>
              <a:rPr lang="da-DK" sz="2000" smtClean="0">
                <a:latin typeface="Times New Roman" pitchFamily="18" charset="0"/>
                <a:cs typeface="Times New Roman" pitchFamily="18" charset="0"/>
              </a:rPr>
              <a:t>”Det er i kraft af initiativrige medarbejdere, som har lyst til at udvikle og engagere sig, og som evner at omstille sig hurtigt og fleksibelt, at staten kan imødekomme de nye udfordringer og skabe de bedste løsninger til gavn for hele samfundet.” (Finansministeriet 1996)</a:t>
            </a:r>
          </a:p>
          <a:p>
            <a:pPr marL="514350" indent="-514350">
              <a:buFontTx/>
              <a:buAutoNum type="romanUcPeriod"/>
            </a:pPr>
            <a:r>
              <a:rPr lang="da-DK" sz="2000" smtClean="0">
                <a:latin typeface="Times New Roman" pitchFamily="18" charset="0"/>
                <a:cs typeface="Times New Roman" pitchFamily="18" charset="0"/>
              </a:rPr>
              <a:t>”Institutioner og medarbejdere skal gensidigt udvikle hinanden” (Finansministeriet 1995)</a:t>
            </a:r>
          </a:p>
          <a:p>
            <a:pPr marL="514350" indent="-514350">
              <a:buFontTx/>
              <a:buAutoNum type="romanUcPeriod"/>
            </a:pPr>
            <a:r>
              <a:rPr lang="da-DK" sz="2000" smtClean="0">
                <a:latin typeface="Times New Roman" pitchFamily="18" charset="0"/>
                <a:cs typeface="Times New Roman" pitchFamily="18" charset="0"/>
              </a:rPr>
              <a:t>”De offentlige ansatte og ledere tager et fælles ansvar for udviklingen af institutionen” (Finansministeriet 1995)</a:t>
            </a:r>
          </a:p>
        </p:txBody>
      </p:sp>
    </p:spTree>
    <p:extLst>
      <p:ext uri="{BB962C8B-B14F-4D97-AF65-F5344CB8AC3E}">
        <p14:creationId xmlns:p14="http://schemas.microsoft.com/office/powerpoint/2010/main" val="1411808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a:xfrm>
            <a:off x="395288" y="0"/>
            <a:ext cx="8229600" cy="1143000"/>
          </a:xfrm>
        </p:spPr>
        <p:txBody>
          <a:bodyPr/>
          <a:lstStyle/>
          <a:p>
            <a:pPr eaLnBrk="1" hangingPunct="1"/>
            <a:r>
              <a:rPr lang="da-DK" smtClean="0">
                <a:latin typeface="Times New Roman" pitchFamily="18" charset="0"/>
                <a:cs typeface="Times New Roman" pitchFamily="18" charset="0"/>
              </a:rPr>
              <a:t>Kærlighedskommunikation</a:t>
            </a:r>
          </a:p>
        </p:txBody>
      </p:sp>
      <p:graphicFrame>
        <p:nvGraphicFramePr>
          <p:cNvPr id="14406" name="Group 70"/>
          <p:cNvGraphicFramePr>
            <a:graphicFrameLocks noGrp="1"/>
          </p:cNvGraphicFramePr>
          <p:nvPr>
            <p:ph type="tbl" idx="1"/>
            <p:extLst>
              <p:ext uri="{D42A27DB-BD31-4B8C-83A1-F6EECF244321}">
                <p14:modId xmlns:p14="http://schemas.microsoft.com/office/powerpoint/2010/main" val="3068508282"/>
              </p:ext>
            </p:extLst>
          </p:nvPr>
        </p:nvGraphicFramePr>
        <p:xfrm>
          <a:off x="179388" y="1341438"/>
          <a:ext cx="8640762" cy="5037314"/>
        </p:xfrm>
        <a:graphic>
          <a:graphicData uri="http://schemas.openxmlformats.org/drawingml/2006/table">
            <a:tbl>
              <a:tblPr/>
              <a:tblGrid>
                <a:gridCol w="2232025"/>
                <a:gridCol w="3600450"/>
                <a:gridCol w="2808287"/>
              </a:tblGrid>
              <a:tr h="8888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1" i="0" u="none" strike="noStrike" cap="none" normalizeH="0" baseline="0" smtClean="0">
                          <a:ln>
                            <a:noFill/>
                          </a:ln>
                          <a:solidFill>
                            <a:schemeClr val="tx1"/>
                          </a:solidFill>
                          <a:effectLst/>
                          <a:latin typeface="Times New Roman" pitchFamily="18" charset="0"/>
                        </a:rPr>
                        <a:t>Kærlighedens kode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1" i="0" u="none" strike="noStrike" cap="none" normalizeH="0" baseline="0" smtClean="0">
                          <a:ln>
                            <a:noFill/>
                          </a:ln>
                          <a:solidFill>
                            <a:schemeClr val="tx1"/>
                          </a:solidFill>
                          <a:effectLst/>
                          <a:latin typeface="Times New Roman" pitchFamily="18" charset="0"/>
                        </a:rPr>
                        <a:t>Elsket/ikke elsket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da-DK" sz="1800" b="1" i="0" u="none" strike="noStrike" cap="none" normalizeH="0" baseline="0" smtClean="0">
                        <a:ln>
                          <a:noFill/>
                        </a:ln>
                        <a:solidFill>
                          <a:schemeClr val="tx1"/>
                        </a:solidFill>
                        <a:effectLst/>
                        <a:latin typeface="Times New Roman" pitchFamily="18"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1" i="0" u="none" strike="noStrike" cap="none" normalizeH="0" baseline="0" smtClean="0">
                          <a:ln>
                            <a:noFill/>
                          </a:ln>
                          <a:solidFill>
                            <a:schemeClr val="tx1"/>
                          </a:solidFill>
                          <a:effectLst/>
                          <a:latin typeface="Times New Roman" pitchFamily="18" charset="0"/>
                        </a:rPr>
                        <a:t>Honnør ord</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61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Kærlighedsforholdets universalitet</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Der forventes en løbende medtænkning af partneren i alle livssituationer</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Se egne opgaver i et helhedsperspektiv</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3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Kærlighed og omverden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Kærlighed er en internalisering af den anden systematiserede verdensrelation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Ansvarstagende, ”man selv føler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6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Kærlighed og foregribelse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Kærlighed kan intensivere kommunikation ved at give afkald på kommunikation, idet den forlader sig på foregribelse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Engagement, initiativ, involvering, dedikation, meningsfuld</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91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Kærlighedens bud</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At give den anden mulighed for at give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da-DK" sz="1800" b="0" i="0" u="none" strike="noStrike" cap="none" normalizeH="0" baseline="0" smtClean="0">
                        <a:ln>
                          <a:noFill/>
                        </a:ln>
                        <a:solidFill>
                          <a:schemeClr val="tx1"/>
                        </a:solidFill>
                        <a:effectLst/>
                        <a:latin typeface="Times New Roman" pitchFamily="18"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a-DK" sz="1800" b="0" i="0" u="none" strike="noStrike" cap="none" normalizeH="0" baseline="0" smtClean="0">
                          <a:ln>
                            <a:noFill/>
                          </a:ln>
                          <a:solidFill>
                            <a:schemeClr val="tx1"/>
                          </a:solidFill>
                          <a:effectLst/>
                          <a:latin typeface="Times New Roman" pitchFamily="18" charset="0"/>
                        </a:rPr>
                        <a:t>Give fleksibilitet, muligheder og udfordringer</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07593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da-DK" sz="4000" smtClean="0">
                <a:latin typeface="Times New Roman" pitchFamily="18" charset="0"/>
                <a:cs typeface="Times New Roman" pitchFamily="18" charset="0"/>
              </a:rPr>
              <a:t>Selv-indmeldelse i kærlighedens blik</a:t>
            </a:r>
          </a:p>
        </p:txBody>
      </p:sp>
      <p:sp>
        <p:nvSpPr>
          <p:cNvPr id="37891" name="Rectangle 3"/>
          <p:cNvSpPr>
            <a:spLocks noGrp="1" noChangeArrowheads="1"/>
          </p:cNvSpPr>
          <p:nvPr>
            <p:ph type="body" idx="1"/>
          </p:nvPr>
        </p:nvSpPr>
        <p:spPr/>
        <p:txBody>
          <a:bodyPr/>
          <a:lstStyle/>
          <a:p>
            <a:pPr eaLnBrk="1" hangingPunct="1"/>
            <a:r>
              <a:rPr lang="da-DK" smtClean="0">
                <a:latin typeface="Times New Roman" pitchFamily="18" charset="0"/>
                <a:cs typeface="Times New Roman" pitchFamily="18" charset="0"/>
              </a:rPr>
              <a:t>Med kærlighedens kode bliver selv-indmeldelse et konstant spørgsmål om at gøres sig elsket i organisationen, </a:t>
            </a:r>
          </a:p>
          <a:p>
            <a:pPr eaLnBrk="1" hangingPunct="1"/>
            <a:r>
              <a:rPr lang="da-DK" smtClean="0">
                <a:latin typeface="Times New Roman" pitchFamily="18" charset="0"/>
                <a:cs typeface="Times New Roman" pitchFamily="18" charset="0"/>
              </a:rPr>
              <a:t>Men organisationen som signifikant anden er ikke nogen entydig og givet enhed. Den har snarere haremmets karakter og kan gestaltes  som f.eks. lederen, kollegaen, projektet, teamet, borgeren mv.</a:t>
            </a:r>
          </a:p>
          <a:p>
            <a:pPr eaLnBrk="1" hangingPunct="1"/>
            <a:endParaRPr lang="da-DK" smtClean="0">
              <a:latin typeface="Times New Roman" pitchFamily="18" charset="0"/>
              <a:cs typeface="Times New Roman" pitchFamily="18" charset="0"/>
            </a:endParaRPr>
          </a:p>
        </p:txBody>
      </p:sp>
    </p:spTree>
    <p:extLst>
      <p:ext uri="{BB962C8B-B14F-4D97-AF65-F5344CB8AC3E}">
        <p14:creationId xmlns:p14="http://schemas.microsoft.com/office/powerpoint/2010/main" val="790371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da-DK" smtClean="0">
                <a:latin typeface="Times New Roman" pitchFamily="18" charset="0"/>
                <a:cs typeface="Times New Roman" pitchFamily="18" charset="0"/>
              </a:rPr>
              <a:t>Kærlighed og risiko</a:t>
            </a:r>
          </a:p>
        </p:txBody>
      </p:sp>
      <p:sp>
        <p:nvSpPr>
          <p:cNvPr id="38915" name="Rectangle 3"/>
          <p:cNvSpPr>
            <a:spLocks noGrp="1" noChangeArrowheads="1"/>
          </p:cNvSpPr>
          <p:nvPr>
            <p:ph type="body" idx="1"/>
          </p:nvPr>
        </p:nvSpPr>
        <p:spPr/>
        <p:txBody>
          <a:bodyPr/>
          <a:lstStyle/>
          <a:p>
            <a:pPr eaLnBrk="1" hangingPunct="1">
              <a:lnSpc>
                <a:spcPct val="90000"/>
              </a:lnSpc>
            </a:pPr>
            <a:r>
              <a:rPr lang="da-DK" smtClean="0">
                <a:latin typeface="Times New Roman" pitchFamily="18" charset="0"/>
                <a:cs typeface="Times New Roman" pitchFamily="18" charset="0"/>
              </a:rPr>
              <a:t>I kærlighedens kode bliver forventningen, at medarbejderen foregriber organisationens behov, men kærlighedens kode rummer en konserverende risiko, idet relationen risikerer at blive et forhold præget af tryghed og loyalitet, og foregribelsen får karakter af rutine.</a:t>
            </a:r>
          </a:p>
          <a:p>
            <a:pPr eaLnBrk="1" hangingPunct="1">
              <a:lnSpc>
                <a:spcPct val="90000"/>
              </a:lnSpc>
            </a:pPr>
            <a:r>
              <a:rPr lang="da-DK" smtClean="0">
                <a:latin typeface="Times New Roman" pitchFamily="18" charset="0"/>
                <a:cs typeface="Times New Roman" pitchFamily="18" charset="0"/>
              </a:rPr>
              <a:t>At vokse sammen i kærlighedens tegn bliver en ny risiko i forhold til omstillingsidealet</a:t>
            </a:r>
          </a:p>
        </p:txBody>
      </p:sp>
    </p:spTree>
    <p:extLst>
      <p:ext uri="{BB962C8B-B14F-4D97-AF65-F5344CB8AC3E}">
        <p14:creationId xmlns:p14="http://schemas.microsoft.com/office/powerpoint/2010/main" val="3701093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normAutofit fontScale="90000"/>
          </a:bodyPr>
          <a:lstStyle/>
          <a:p>
            <a:pPr eaLnBrk="1" hangingPunct="1"/>
            <a:r>
              <a:rPr lang="da-DK" smtClean="0">
                <a:latin typeface="Times New Roman" pitchFamily="18" charset="0"/>
                <a:cs typeface="Times New Roman" pitchFamily="18" charset="0"/>
              </a:rPr>
              <a:t>Legegørelsens strategi</a:t>
            </a:r>
            <a:br>
              <a:rPr lang="da-DK" smtClean="0">
                <a:latin typeface="Times New Roman" pitchFamily="18" charset="0"/>
                <a:cs typeface="Times New Roman" pitchFamily="18" charset="0"/>
              </a:rPr>
            </a:br>
            <a:r>
              <a:rPr lang="da-DK" sz="3600" smtClean="0">
                <a:latin typeface="Times New Roman" pitchFamily="18" charset="0"/>
                <a:cs typeface="Times New Roman" pitchFamily="18" charset="0"/>
              </a:rPr>
              <a:t>- at bringe fantasi ind i forholdet</a:t>
            </a:r>
          </a:p>
        </p:txBody>
      </p:sp>
      <p:sp>
        <p:nvSpPr>
          <p:cNvPr id="39939" name="Line 5"/>
          <p:cNvSpPr>
            <a:spLocks noChangeShapeType="1"/>
          </p:cNvSpPr>
          <p:nvPr/>
        </p:nvSpPr>
        <p:spPr bwMode="auto">
          <a:xfrm>
            <a:off x="8077646" y="2564904"/>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40" name="Text Box 6"/>
          <p:cNvSpPr txBox="1">
            <a:spLocks noChangeArrowheads="1"/>
          </p:cNvSpPr>
          <p:nvPr/>
        </p:nvSpPr>
        <p:spPr bwMode="auto">
          <a:xfrm>
            <a:off x="8153846" y="3541216"/>
            <a:ext cx="882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39941" name="Text Box 7"/>
          <p:cNvSpPr txBox="1">
            <a:spLocks noChangeArrowheads="1"/>
          </p:cNvSpPr>
          <p:nvPr/>
        </p:nvSpPr>
        <p:spPr bwMode="auto">
          <a:xfrm>
            <a:off x="4764534" y="3760291"/>
            <a:ext cx="18208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Personlig selv-motivering</a:t>
            </a:r>
          </a:p>
        </p:txBody>
      </p:sp>
      <p:sp>
        <p:nvSpPr>
          <p:cNvPr id="39942" name="Text Box 8"/>
          <p:cNvSpPr txBox="1">
            <a:spLocks noChangeArrowheads="1"/>
          </p:cNvSpPr>
          <p:nvPr/>
        </p:nvSpPr>
        <p:spPr bwMode="auto">
          <a:xfrm>
            <a:off x="6225034" y="4977904"/>
            <a:ext cx="201850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b="1" dirty="0">
                <a:cs typeface="Times New Roman" pitchFamily="18" charset="0"/>
              </a:rPr>
              <a:t>Selv-indmeldelse</a:t>
            </a:r>
          </a:p>
        </p:txBody>
      </p:sp>
      <p:sp>
        <p:nvSpPr>
          <p:cNvPr id="39943" name="Text Box 9"/>
          <p:cNvSpPr txBox="1">
            <a:spLocks noChangeArrowheads="1"/>
          </p:cNvSpPr>
          <p:nvPr/>
        </p:nvSpPr>
        <p:spPr bwMode="auto">
          <a:xfrm>
            <a:off x="4982021" y="2709366"/>
            <a:ext cx="2757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Det generaliserede motiv</a:t>
            </a:r>
          </a:p>
        </p:txBody>
      </p:sp>
      <p:sp>
        <p:nvSpPr>
          <p:cNvPr id="39944" name="Line 10"/>
          <p:cNvSpPr>
            <a:spLocks noChangeShapeType="1"/>
          </p:cNvSpPr>
          <p:nvPr/>
        </p:nvSpPr>
        <p:spPr bwMode="auto">
          <a:xfrm>
            <a:off x="6944171" y="3177679"/>
            <a:ext cx="0" cy="16557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45" name="Text Box 11"/>
          <p:cNvSpPr txBox="1">
            <a:spLocks noChangeArrowheads="1"/>
          </p:cNvSpPr>
          <p:nvPr/>
        </p:nvSpPr>
        <p:spPr bwMode="auto">
          <a:xfrm>
            <a:off x="6998146" y="3549154"/>
            <a:ext cx="882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39946" name="Line 12"/>
          <p:cNvSpPr>
            <a:spLocks noChangeShapeType="1"/>
          </p:cNvSpPr>
          <p:nvPr/>
        </p:nvSpPr>
        <p:spPr bwMode="auto">
          <a:xfrm>
            <a:off x="4764534" y="2564904"/>
            <a:ext cx="3313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47" name="Line 13"/>
          <p:cNvSpPr>
            <a:spLocks noChangeShapeType="1"/>
          </p:cNvSpPr>
          <p:nvPr/>
        </p:nvSpPr>
        <p:spPr bwMode="auto">
          <a:xfrm>
            <a:off x="4785171" y="3177679"/>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48" name="Line 14"/>
          <p:cNvSpPr>
            <a:spLocks noChangeShapeType="1"/>
          </p:cNvSpPr>
          <p:nvPr/>
        </p:nvSpPr>
        <p:spPr bwMode="auto">
          <a:xfrm flipH="1">
            <a:off x="4785171" y="3465016"/>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49" name="Line 15"/>
          <p:cNvSpPr>
            <a:spLocks noChangeShapeType="1"/>
          </p:cNvSpPr>
          <p:nvPr/>
        </p:nvSpPr>
        <p:spPr bwMode="auto">
          <a:xfrm flipH="1">
            <a:off x="4785171" y="3177679"/>
            <a:ext cx="215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50" name="Line 16"/>
          <p:cNvSpPr>
            <a:spLocks noChangeShapeType="1"/>
          </p:cNvSpPr>
          <p:nvPr/>
        </p:nvSpPr>
        <p:spPr bwMode="auto">
          <a:xfrm>
            <a:off x="6585396" y="3465016"/>
            <a:ext cx="0" cy="1368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51" name="Line 17"/>
          <p:cNvSpPr>
            <a:spLocks noChangeShapeType="1"/>
          </p:cNvSpPr>
          <p:nvPr/>
        </p:nvSpPr>
        <p:spPr bwMode="auto">
          <a:xfrm flipH="1">
            <a:off x="6585396" y="4833441"/>
            <a:ext cx="358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52" name="Text Box 18"/>
          <p:cNvSpPr txBox="1">
            <a:spLocks noChangeArrowheads="1"/>
          </p:cNvSpPr>
          <p:nvPr/>
        </p:nvSpPr>
        <p:spPr bwMode="auto">
          <a:xfrm>
            <a:off x="6633021" y="3114179"/>
            <a:ext cx="341313"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a-DK" sz="2000" i="1">
              <a:cs typeface="Times New Roman" pitchFamily="18" charset="0"/>
            </a:endParaRPr>
          </a:p>
          <a:p>
            <a:r>
              <a:rPr lang="da-DK" sz="2000" i="1">
                <a:cs typeface="Times New Roman" pitchFamily="18" charset="0"/>
              </a:rPr>
              <a:t>T</a:t>
            </a:r>
          </a:p>
          <a:p>
            <a:r>
              <a:rPr lang="da-DK" sz="2000" i="1">
                <a:cs typeface="Times New Roman" pitchFamily="18" charset="0"/>
              </a:rPr>
              <a:t>A</a:t>
            </a:r>
          </a:p>
          <a:p>
            <a:r>
              <a:rPr lang="da-DK" sz="2000" i="1">
                <a:cs typeface="Times New Roman" pitchFamily="18" charset="0"/>
              </a:rPr>
              <a:t>S</a:t>
            </a:r>
          </a:p>
          <a:p>
            <a:r>
              <a:rPr lang="da-DK" sz="2000" i="1">
                <a:cs typeface="Times New Roman" pitchFamily="18" charset="0"/>
              </a:rPr>
              <a:t>I</a:t>
            </a:r>
          </a:p>
        </p:txBody>
      </p:sp>
      <p:sp>
        <p:nvSpPr>
          <p:cNvPr id="39953" name="Line 19"/>
          <p:cNvSpPr>
            <a:spLocks noChangeShapeType="1"/>
          </p:cNvSpPr>
          <p:nvPr/>
        </p:nvSpPr>
        <p:spPr bwMode="auto">
          <a:xfrm>
            <a:off x="1250950" y="2176463"/>
            <a:ext cx="4763" cy="41275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39954" name="Rectangle 21"/>
          <p:cNvSpPr>
            <a:spLocks noChangeArrowheads="1"/>
          </p:cNvSpPr>
          <p:nvPr/>
        </p:nvSpPr>
        <p:spPr bwMode="auto">
          <a:xfrm>
            <a:off x="1719263" y="3551238"/>
            <a:ext cx="1317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2000">
                <a:solidFill>
                  <a:srgbClr val="000000"/>
                </a:solidFill>
                <a:latin typeface="Times New Roman" pitchFamily="18" charset="0"/>
                <a:cs typeface="Times New Roman" pitchFamily="18" charset="0"/>
              </a:rPr>
              <a:t>Organisation</a:t>
            </a:r>
            <a:endParaRPr lang="en-GB" sz="2000">
              <a:latin typeface="Times New Roman" pitchFamily="18" charset="0"/>
              <a:cs typeface="Times New Roman" pitchFamily="18" charset="0"/>
            </a:endParaRPr>
          </a:p>
        </p:txBody>
      </p:sp>
      <p:sp>
        <p:nvSpPr>
          <p:cNvPr id="39955" name="Rectangle 22"/>
          <p:cNvSpPr>
            <a:spLocks noChangeArrowheads="1"/>
          </p:cNvSpPr>
          <p:nvPr/>
        </p:nvSpPr>
        <p:spPr bwMode="auto">
          <a:xfrm>
            <a:off x="688975" y="1870075"/>
            <a:ext cx="19288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2000">
                <a:solidFill>
                  <a:srgbClr val="000000"/>
                </a:solidFill>
                <a:latin typeface="Times New Roman" pitchFamily="18" charset="0"/>
                <a:cs typeface="Times New Roman" pitchFamily="18" charset="0"/>
              </a:rPr>
              <a:t>+Leg /-virkelighed</a:t>
            </a:r>
            <a:endParaRPr lang="en-GB" sz="2000">
              <a:latin typeface="Times New Roman" pitchFamily="18" charset="0"/>
              <a:cs typeface="Times New Roman" pitchFamily="18" charset="0"/>
            </a:endParaRPr>
          </a:p>
        </p:txBody>
      </p:sp>
      <p:sp>
        <p:nvSpPr>
          <p:cNvPr id="39956" name="Rectangle 23"/>
          <p:cNvSpPr>
            <a:spLocks noChangeArrowheads="1"/>
          </p:cNvSpPr>
          <p:nvPr/>
        </p:nvSpPr>
        <p:spPr bwMode="auto">
          <a:xfrm rot="5369988">
            <a:off x="175419" y="3290094"/>
            <a:ext cx="18637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da-DK" sz="2000">
                <a:solidFill>
                  <a:srgbClr val="000000"/>
                </a:solidFill>
                <a:latin typeface="Times New Roman" pitchFamily="18" charset="0"/>
                <a:cs typeface="Times New Roman" pitchFamily="18" charset="0"/>
              </a:rPr>
              <a:t>Barnet som medie</a:t>
            </a:r>
            <a:endParaRPr lang="da-DK" sz="2000">
              <a:latin typeface="Times New Roman" pitchFamily="18" charset="0"/>
              <a:cs typeface="Times New Roman" pitchFamily="18" charset="0"/>
            </a:endParaRPr>
          </a:p>
        </p:txBody>
      </p:sp>
      <p:sp>
        <p:nvSpPr>
          <p:cNvPr id="39957" name="Oval 24"/>
          <p:cNvSpPr>
            <a:spLocks noChangeArrowheads="1"/>
          </p:cNvSpPr>
          <p:nvPr/>
        </p:nvSpPr>
        <p:spPr bwMode="auto">
          <a:xfrm>
            <a:off x="1255713" y="2940050"/>
            <a:ext cx="2160587" cy="15287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2000">
              <a:latin typeface="Times New Roman" pitchFamily="18" charset="0"/>
              <a:cs typeface="Times New Roman" pitchFamily="18" charset="0"/>
            </a:endParaRPr>
          </a:p>
        </p:txBody>
      </p:sp>
      <p:sp>
        <p:nvSpPr>
          <p:cNvPr id="39958" name="Line 25"/>
          <p:cNvSpPr>
            <a:spLocks noChangeShapeType="1"/>
          </p:cNvSpPr>
          <p:nvPr/>
        </p:nvSpPr>
        <p:spPr bwMode="auto">
          <a:xfrm>
            <a:off x="2182813" y="4468813"/>
            <a:ext cx="307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39959" name="Line 26"/>
          <p:cNvSpPr>
            <a:spLocks noChangeShapeType="1"/>
          </p:cNvSpPr>
          <p:nvPr/>
        </p:nvSpPr>
        <p:spPr bwMode="auto">
          <a:xfrm flipH="1">
            <a:off x="2182813" y="2940050"/>
            <a:ext cx="307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39960" name="WordArt 27"/>
          <p:cNvSpPr>
            <a:spLocks noChangeArrowheads="1" noChangeShapeType="1" noTextEdit="1"/>
          </p:cNvSpPr>
          <p:nvPr/>
        </p:nvSpPr>
        <p:spPr bwMode="auto">
          <a:xfrm rot="2046674">
            <a:off x="2544763" y="3109913"/>
            <a:ext cx="946150" cy="285750"/>
          </a:xfrm>
          <a:prstGeom prst="rect">
            <a:avLst/>
          </a:prstGeom>
        </p:spPr>
        <p:txBody>
          <a:bodyPr spcFirstLastPara="1" wrap="none" fromWordArt="1">
            <a:prstTxWarp prst="textArchUp">
              <a:avLst>
                <a:gd name="adj" fmla="val 10800004"/>
              </a:avLst>
            </a:prstTxWarp>
          </a:bodyPr>
          <a:lstStyle/>
          <a:p>
            <a:pPr algn="ctr"/>
            <a:r>
              <a:rPr lang="en-US" sz="2000" kern="10">
                <a:ln w="9525">
                  <a:solidFill>
                    <a:srgbClr val="000000"/>
                  </a:solidFill>
                  <a:round/>
                  <a:headEnd/>
                  <a:tailEnd/>
                </a:ln>
                <a:solidFill>
                  <a:srgbClr val="000000"/>
                </a:solidFill>
                <a:latin typeface="Times New Roman" pitchFamily="18" charset="0"/>
                <a:cs typeface="Times New Roman" pitchFamily="18" charset="0"/>
              </a:rPr>
              <a:t>beslutning</a:t>
            </a:r>
          </a:p>
        </p:txBody>
      </p:sp>
      <p:sp>
        <p:nvSpPr>
          <p:cNvPr id="39961" name="Rectangle 28"/>
          <p:cNvSpPr>
            <a:spLocks noChangeArrowheads="1"/>
          </p:cNvSpPr>
          <p:nvPr/>
        </p:nvSpPr>
        <p:spPr bwMode="auto">
          <a:xfrm>
            <a:off x="1042988" y="6321425"/>
            <a:ext cx="3984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2000">
                <a:solidFill>
                  <a:srgbClr val="000000"/>
                </a:solidFill>
                <a:latin typeface="Times New Roman" pitchFamily="18" charset="0"/>
                <a:cs typeface="Times New Roman" pitchFamily="18" charset="0"/>
              </a:rPr>
              <a:t>Leg</a:t>
            </a:r>
            <a:endParaRPr lang="en-GB" sz="2000">
              <a:latin typeface="Times New Roman" pitchFamily="18" charset="0"/>
              <a:cs typeface="Times New Roman" pitchFamily="18" charset="0"/>
            </a:endParaRPr>
          </a:p>
        </p:txBody>
      </p:sp>
      <p:sp>
        <p:nvSpPr>
          <p:cNvPr id="39962" name="Text Box 29"/>
          <p:cNvSpPr txBox="1">
            <a:spLocks noChangeArrowheads="1"/>
          </p:cNvSpPr>
          <p:nvPr/>
        </p:nvSpPr>
        <p:spPr bwMode="auto">
          <a:xfrm>
            <a:off x="6367909" y="3114179"/>
            <a:ext cx="6365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i="1">
                <a:cs typeface="Times New Roman" pitchFamily="18" charset="0"/>
              </a:rPr>
              <a:t>FAN</a:t>
            </a:r>
          </a:p>
        </p:txBody>
      </p:sp>
    </p:spTree>
    <p:extLst>
      <p:ext uri="{BB962C8B-B14F-4D97-AF65-F5344CB8AC3E}">
        <p14:creationId xmlns:p14="http://schemas.microsoft.com/office/powerpoint/2010/main" val="2263280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2916238" y="260350"/>
            <a:ext cx="5111750" cy="1143000"/>
          </a:xfrm>
        </p:spPr>
        <p:txBody>
          <a:bodyPr/>
          <a:lstStyle/>
          <a:p>
            <a:pPr eaLnBrk="1" hangingPunct="1"/>
            <a:r>
              <a:rPr lang="da-DK" smtClean="0">
                <a:latin typeface="Times New Roman" pitchFamily="18" charset="0"/>
                <a:cs typeface="Times New Roman" pitchFamily="18" charset="0"/>
              </a:rPr>
              <a:t>Girl Power</a:t>
            </a:r>
          </a:p>
        </p:txBody>
      </p:sp>
      <p:pic>
        <p:nvPicPr>
          <p:cNvPr id="22531" name="Picture 5" descr="girlpow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3000" y="1862138"/>
            <a:ext cx="6551613" cy="436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 Box 6"/>
          <p:cNvSpPr txBox="1">
            <a:spLocks noChangeArrowheads="1"/>
          </p:cNvSpPr>
          <p:nvPr/>
        </p:nvSpPr>
        <p:spPr bwMode="auto">
          <a:xfrm>
            <a:off x="376238" y="2081213"/>
            <a:ext cx="31162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Fra Lego’s ”Serious play concept” </a:t>
            </a:r>
          </a:p>
          <a:p>
            <a:r>
              <a:rPr lang="da-DK">
                <a:cs typeface="Times New Roman" pitchFamily="18" charset="0"/>
              </a:rPr>
              <a:t>Legen: ”Hvem er jeg?”</a:t>
            </a:r>
          </a:p>
        </p:txBody>
      </p:sp>
    </p:spTree>
    <p:extLst>
      <p:ext uri="{BB962C8B-B14F-4D97-AF65-F5344CB8AC3E}">
        <p14:creationId xmlns:p14="http://schemas.microsoft.com/office/powerpoint/2010/main" val="1024460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2"/>
          <p:cNvSpPr>
            <a:spLocks noGrp="1"/>
          </p:cNvSpPr>
          <p:nvPr>
            <p:ph type="title"/>
          </p:nvPr>
        </p:nvSpPr>
        <p:spPr/>
        <p:txBody>
          <a:bodyPr/>
          <a:lstStyle/>
          <a:p>
            <a:r>
              <a:rPr lang="da-DK" smtClean="0">
                <a:latin typeface="Times New Roman" pitchFamily="18" charset="0"/>
                <a:cs typeface="Times New Roman" pitchFamily="18" charset="0"/>
              </a:rPr>
              <a:t>Legens udtryk</a:t>
            </a:r>
          </a:p>
        </p:txBody>
      </p:sp>
      <p:sp>
        <p:nvSpPr>
          <p:cNvPr id="40963" name="Pladsholder til indhold 3"/>
          <p:cNvSpPr>
            <a:spLocks noGrp="1"/>
          </p:cNvSpPr>
          <p:nvPr>
            <p:ph idx="1"/>
          </p:nvPr>
        </p:nvSpPr>
        <p:spPr>
          <a:xfrm>
            <a:off x="457200" y="2176264"/>
            <a:ext cx="8229600" cy="3556992"/>
          </a:xfrm>
        </p:spPr>
        <p:txBody>
          <a:bodyPr>
            <a:normAutofit/>
          </a:bodyPr>
          <a:lstStyle/>
          <a:p>
            <a:r>
              <a:rPr lang="da-DK" sz="2800" dirty="0" smtClean="0">
                <a:latin typeface="Times New Roman" pitchFamily="18" charset="0"/>
                <a:cs typeface="Times New Roman" pitchFamily="18" charset="0"/>
              </a:rPr>
              <a:t>”Leg opmuntrer folk til at forberede sig på det </a:t>
            </a:r>
            <a:r>
              <a:rPr lang="da-DK" sz="2800" dirty="0" err="1" smtClean="0">
                <a:latin typeface="Times New Roman" pitchFamily="18" charset="0"/>
                <a:cs typeface="Times New Roman" pitchFamily="18" charset="0"/>
              </a:rPr>
              <a:t>uforventede</a:t>
            </a:r>
            <a:r>
              <a:rPr lang="da-DK" sz="2800" dirty="0" smtClean="0">
                <a:latin typeface="Times New Roman" pitchFamily="18" charset="0"/>
                <a:cs typeface="Times New Roman" pitchFamily="18" charset="0"/>
              </a:rPr>
              <a:t>. Leg vedligeholder og åbner medarbejdernes parathed og nysgerrighed overfor forandringer” (Statsler &amp; Roos 2002).</a:t>
            </a:r>
          </a:p>
          <a:p>
            <a:r>
              <a:rPr lang="da-DK" sz="2800" dirty="0" smtClean="0">
                <a:latin typeface="Times New Roman" pitchFamily="18" charset="0"/>
                <a:cs typeface="Times New Roman" pitchFamily="18" charset="0"/>
              </a:rPr>
              <a:t>”Nogle gange bliver vi så indfanget af legen, at det fører til forandringer af hvem vi er. Det kalder vi for transformation” (Linder, Roos Bars 2001)</a:t>
            </a:r>
          </a:p>
        </p:txBody>
      </p:sp>
    </p:spTree>
    <p:extLst>
      <p:ext uri="{BB962C8B-B14F-4D97-AF65-F5344CB8AC3E}">
        <p14:creationId xmlns:p14="http://schemas.microsoft.com/office/powerpoint/2010/main" val="3736619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da-DK" smtClean="0">
                <a:latin typeface="Times New Roman" pitchFamily="18" charset="0"/>
                <a:cs typeface="Times New Roman" pitchFamily="18" charset="0"/>
              </a:rPr>
              <a:t>Mulige forudsigelser</a:t>
            </a:r>
          </a:p>
        </p:txBody>
      </p:sp>
      <p:pic>
        <p:nvPicPr>
          <p:cNvPr id="419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2205038"/>
            <a:ext cx="7345363" cy="398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Text Box 4"/>
          <p:cNvSpPr txBox="1">
            <a:spLocks noChangeArrowheads="1"/>
          </p:cNvSpPr>
          <p:nvPr/>
        </p:nvSpPr>
        <p:spPr bwMode="auto">
          <a:xfrm>
            <a:off x="107950" y="117475"/>
            <a:ext cx="14814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Eksempel:</a:t>
            </a:r>
          </a:p>
        </p:txBody>
      </p:sp>
    </p:spTree>
    <p:extLst>
      <p:ext uri="{BB962C8B-B14F-4D97-AF65-F5344CB8AC3E}">
        <p14:creationId xmlns:p14="http://schemas.microsoft.com/office/powerpoint/2010/main" val="2884429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457200" y="53975"/>
            <a:ext cx="8229600" cy="1143000"/>
          </a:xfrm>
        </p:spPr>
        <p:txBody>
          <a:bodyPr/>
          <a:lstStyle/>
          <a:p>
            <a:pPr eaLnBrk="1" hangingPunct="1"/>
            <a:r>
              <a:rPr lang="da-DK" b="1" smtClean="0">
                <a:solidFill>
                  <a:schemeClr val="tx1"/>
                </a:solidFill>
                <a:latin typeface="Times New Roman" pitchFamily="18" charset="0"/>
                <a:cs typeface="Times New Roman" pitchFamily="18" charset="0"/>
              </a:rPr>
              <a:t>Diversitetsbingoplade</a:t>
            </a:r>
            <a:endParaRPr lang="da-DK" smtClean="0">
              <a:solidFill>
                <a:schemeClr val="tx1"/>
              </a:solidFill>
              <a:latin typeface="Times New Roman" pitchFamily="18" charset="0"/>
              <a:cs typeface="Times New Roman" pitchFamily="18" charset="0"/>
            </a:endParaRPr>
          </a:p>
        </p:txBody>
      </p:sp>
      <p:graphicFrame>
        <p:nvGraphicFramePr>
          <p:cNvPr id="30905" name="Group 185"/>
          <p:cNvGraphicFramePr>
            <a:graphicFrameLocks noGrp="1"/>
          </p:cNvGraphicFramePr>
          <p:nvPr>
            <p:extLst>
              <p:ext uri="{D42A27DB-BD31-4B8C-83A1-F6EECF244321}">
                <p14:modId xmlns:p14="http://schemas.microsoft.com/office/powerpoint/2010/main" val="209270065"/>
              </p:ext>
            </p:extLst>
          </p:nvPr>
        </p:nvGraphicFramePr>
        <p:xfrm>
          <a:off x="250825" y="1268413"/>
          <a:ext cx="8713788" cy="5180013"/>
        </p:xfrm>
        <a:graphic>
          <a:graphicData uri="http://schemas.openxmlformats.org/drawingml/2006/table">
            <a:tbl>
              <a:tblPr/>
              <a:tblGrid>
                <a:gridCol w="1743075"/>
                <a:gridCol w="1743075"/>
                <a:gridCol w="1741488"/>
                <a:gridCol w="1743075"/>
                <a:gridCol w="1743075"/>
              </a:tblGrid>
              <a:tr h="1081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serveret mad for hjemløse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malket en ko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kan finde ud af at lave regressions-analyser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mere end et sæt stedsøskende eller stedbørn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taget del i ”Take back the night” demonstration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10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er kommet over et handikap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enlig forælder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inviteret en etnisk minoritet på middag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boet mere end 5 år i en by med under 2000 indbyggere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som den første i sin kernefamilie tager en universitets-uddannelse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kender en på kontanthjælp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bedt i en moske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taler to eller flere sprog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prøvet bungee jumping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spillet kørestolssport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8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er født i et asiatisk land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dated en etnisk minoritet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Et enebarn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Mand der har tjent penge på børnepasning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ledet et politisk kontor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66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taget offentlig transport til skole eller arbejde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kvinde der har arbejdet med håndværkere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boet i et andet land i mere end to år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med to eller flere levende bedsteforældre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600" b="0" i="0" u="none" strike="noStrike" cap="none" normalizeH="0" baseline="0" smtClean="0">
                          <a:ln>
                            <a:noFill/>
                          </a:ln>
                          <a:solidFill>
                            <a:schemeClr val="tx1"/>
                          </a:solidFill>
                          <a:effectLst/>
                          <a:latin typeface="Times New Roman" pitchFamily="18" charset="0"/>
                          <a:ea typeface="Times New Roman" pitchFamily="18" charset="0"/>
                          <a:cs typeface="Arial" charset="0"/>
                        </a:rPr>
                        <a:t>En person der har været til Bar Miztvah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3049" name="Text Box 184"/>
          <p:cNvSpPr txBox="1">
            <a:spLocks noChangeArrowheads="1"/>
          </p:cNvSpPr>
          <p:nvPr/>
        </p:nvSpPr>
        <p:spPr bwMode="auto">
          <a:xfrm>
            <a:off x="107950" y="117475"/>
            <a:ext cx="14814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Eksempel:</a:t>
            </a:r>
          </a:p>
        </p:txBody>
      </p:sp>
    </p:spTree>
    <p:extLst>
      <p:ext uri="{BB962C8B-B14F-4D97-AF65-F5344CB8AC3E}">
        <p14:creationId xmlns:p14="http://schemas.microsoft.com/office/powerpoint/2010/main" val="4274352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15888"/>
            <a:ext cx="8229600" cy="1143000"/>
          </a:xfrm>
        </p:spPr>
        <p:txBody>
          <a:bodyPr/>
          <a:lstStyle/>
          <a:p>
            <a:pPr eaLnBrk="1" hangingPunct="1"/>
            <a:r>
              <a:rPr lang="da-DK" smtClean="0">
                <a:latin typeface="Times New Roman" pitchFamily="18" charset="0"/>
                <a:cs typeface="Times New Roman" pitchFamily="18" charset="0"/>
              </a:rPr>
              <a:t>Legens logik</a:t>
            </a:r>
          </a:p>
        </p:txBody>
      </p:sp>
      <p:sp>
        <p:nvSpPr>
          <p:cNvPr id="44035" name="Rectangle 3"/>
          <p:cNvSpPr>
            <a:spLocks noGrp="1" noChangeArrowheads="1"/>
          </p:cNvSpPr>
          <p:nvPr>
            <p:ph type="body" idx="1"/>
          </p:nvPr>
        </p:nvSpPr>
        <p:spPr>
          <a:xfrm>
            <a:off x="457200" y="1341438"/>
            <a:ext cx="6851650" cy="1973262"/>
          </a:xfrm>
        </p:spPr>
        <p:txBody>
          <a:bodyPr>
            <a:normAutofit fontScale="92500"/>
          </a:bodyPr>
          <a:lstStyle/>
          <a:p>
            <a:pPr eaLnBrk="1" hangingPunct="1">
              <a:lnSpc>
                <a:spcPct val="90000"/>
              </a:lnSpc>
            </a:pPr>
            <a:r>
              <a:rPr lang="da-DK" sz="2400" smtClean="0">
                <a:latin typeface="Times New Roman" pitchFamily="18" charset="0"/>
                <a:cs typeface="Times New Roman" pitchFamily="18" charset="0"/>
              </a:rPr>
              <a:t>I legens logik synliggøres det sociales kontingens</a:t>
            </a:r>
          </a:p>
          <a:p>
            <a:pPr eaLnBrk="1" hangingPunct="1">
              <a:lnSpc>
                <a:spcPct val="90000"/>
              </a:lnSpc>
            </a:pPr>
            <a:r>
              <a:rPr lang="da-DK" sz="2400" smtClean="0">
                <a:latin typeface="Times New Roman" pitchFamily="18" charset="0"/>
                <a:cs typeface="Times New Roman" pitchFamily="18" charset="0"/>
              </a:rPr>
              <a:t>I leg kan man fordoble sig selv i den man er og den man leger man er</a:t>
            </a:r>
          </a:p>
          <a:p>
            <a:pPr eaLnBrk="1" hangingPunct="1">
              <a:lnSpc>
                <a:spcPct val="90000"/>
              </a:lnSpc>
            </a:pPr>
            <a:r>
              <a:rPr lang="da-DK" sz="2400" smtClean="0">
                <a:latin typeface="Times New Roman" pitchFamily="18" charset="0"/>
                <a:cs typeface="Times New Roman" pitchFamily="18" charset="0"/>
              </a:rPr>
              <a:t>I leg kan organisationen også fordobles i den som den er, og alt det vi kunne forestille os, den kunne være</a:t>
            </a:r>
          </a:p>
          <a:p>
            <a:pPr eaLnBrk="1" hangingPunct="1">
              <a:lnSpc>
                <a:spcPct val="90000"/>
              </a:lnSpc>
            </a:pPr>
            <a:endParaRPr lang="da-DK" sz="2400" smtClean="0">
              <a:latin typeface="Times New Roman" pitchFamily="18" charset="0"/>
              <a:cs typeface="Times New Roman" pitchFamily="18" charset="0"/>
            </a:endParaRPr>
          </a:p>
        </p:txBody>
      </p:sp>
      <p:sp>
        <p:nvSpPr>
          <p:cNvPr id="44036" name="Text Box 4"/>
          <p:cNvSpPr txBox="1">
            <a:spLocks noChangeArrowheads="1"/>
          </p:cNvSpPr>
          <p:nvPr/>
        </p:nvSpPr>
        <p:spPr bwMode="auto">
          <a:xfrm>
            <a:off x="3787775" y="3867150"/>
            <a:ext cx="2951163"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De handlinger, vi nu giver os af med, betegner ikke det, som de handlinger, disse handlinger betegner, ville betegne </a:t>
            </a:r>
          </a:p>
          <a:p>
            <a:r>
              <a:rPr lang="da-DK" sz="2000">
                <a:cs typeface="Times New Roman" pitchFamily="18" charset="0"/>
              </a:rPr>
              <a:t>(leg)</a:t>
            </a:r>
          </a:p>
        </p:txBody>
      </p:sp>
      <p:sp>
        <p:nvSpPr>
          <p:cNvPr id="44037" name="Line 5"/>
          <p:cNvSpPr>
            <a:spLocks noChangeShapeType="1"/>
          </p:cNvSpPr>
          <p:nvPr/>
        </p:nvSpPr>
        <p:spPr bwMode="auto">
          <a:xfrm>
            <a:off x="3884613" y="3687763"/>
            <a:ext cx="28384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44038" name="Line 6"/>
          <p:cNvSpPr>
            <a:spLocks noChangeShapeType="1"/>
          </p:cNvSpPr>
          <p:nvPr/>
        </p:nvSpPr>
        <p:spPr bwMode="auto">
          <a:xfrm>
            <a:off x="6723063" y="3687763"/>
            <a:ext cx="0" cy="2430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44039" name="Text Box 7"/>
          <p:cNvSpPr txBox="1">
            <a:spLocks noChangeArrowheads="1"/>
          </p:cNvSpPr>
          <p:nvPr/>
        </p:nvSpPr>
        <p:spPr bwMode="auto">
          <a:xfrm>
            <a:off x="6723063" y="3867150"/>
            <a:ext cx="224155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De handlinger, vi nu giver os af med, betegner det, som de betegner</a:t>
            </a:r>
          </a:p>
          <a:p>
            <a:endParaRPr lang="da-DK" sz="2000">
              <a:cs typeface="Times New Roman" pitchFamily="18" charset="0"/>
            </a:endParaRPr>
          </a:p>
          <a:p>
            <a:r>
              <a:rPr lang="da-DK" sz="2000">
                <a:cs typeface="Times New Roman" pitchFamily="18" charset="0"/>
              </a:rPr>
              <a:t>(virkelighed)</a:t>
            </a:r>
          </a:p>
        </p:txBody>
      </p:sp>
      <p:sp>
        <p:nvSpPr>
          <p:cNvPr id="44040" name="Text Box 8"/>
          <p:cNvSpPr txBox="1">
            <a:spLocks noChangeArrowheads="1"/>
          </p:cNvSpPr>
          <p:nvPr/>
        </p:nvSpPr>
        <p:spPr bwMode="auto">
          <a:xfrm>
            <a:off x="6451600" y="6067425"/>
            <a:ext cx="674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b="1">
                <a:cs typeface="Times New Roman" pitchFamily="18" charset="0"/>
              </a:rPr>
              <a:t>Leg</a:t>
            </a:r>
          </a:p>
        </p:txBody>
      </p:sp>
    </p:spTree>
    <p:extLst>
      <p:ext uri="{BB962C8B-B14F-4D97-AF65-F5344CB8AC3E}">
        <p14:creationId xmlns:p14="http://schemas.microsoft.com/office/powerpoint/2010/main" val="15404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152400"/>
            <a:ext cx="7772400" cy="1143000"/>
          </a:xfrm>
        </p:spPr>
        <p:txBody>
          <a:bodyPr/>
          <a:lstStyle/>
          <a:p>
            <a:pPr eaLnBrk="1" hangingPunct="1"/>
            <a:r>
              <a:rPr lang="da-DK" smtClean="0">
                <a:latin typeface="Times New Roman" pitchFamily="18" charset="0"/>
                <a:cs typeface="Times New Roman" pitchFamily="18" charset="0"/>
              </a:rPr>
              <a:t>Selvindmeldelse i legens blik</a:t>
            </a:r>
          </a:p>
        </p:txBody>
      </p:sp>
      <p:sp>
        <p:nvSpPr>
          <p:cNvPr id="45059" name="Rectangle 3"/>
          <p:cNvSpPr>
            <a:spLocks noGrp="1" noChangeArrowheads="1"/>
          </p:cNvSpPr>
          <p:nvPr>
            <p:ph type="body" idx="1"/>
          </p:nvPr>
        </p:nvSpPr>
        <p:spPr>
          <a:xfrm>
            <a:off x="304800" y="1447800"/>
            <a:ext cx="8382000" cy="4114800"/>
          </a:xfrm>
        </p:spPr>
        <p:txBody>
          <a:bodyPr>
            <a:normAutofit fontScale="92500" lnSpcReduction="20000"/>
          </a:bodyPr>
          <a:lstStyle/>
          <a:p>
            <a:pPr eaLnBrk="1" hangingPunct="1">
              <a:lnSpc>
                <a:spcPct val="90000"/>
              </a:lnSpc>
            </a:pPr>
            <a:r>
              <a:rPr lang="da-DK" sz="2800" smtClean="0">
                <a:latin typeface="Times New Roman" pitchFamily="18" charset="0"/>
                <a:cs typeface="Times New Roman" pitchFamily="18" charset="0"/>
              </a:rPr>
              <a:t>Med legens kode bliver selv-indmeldelse noget man leger frem. Man leger, man er med og man leger med det at lege, at man er med. Gennem leg multiplicerer man potentielle måder at være medlem på</a:t>
            </a:r>
          </a:p>
          <a:p>
            <a:pPr eaLnBrk="1" hangingPunct="1">
              <a:lnSpc>
                <a:spcPct val="90000"/>
              </a:lnSpc>
            </a:pPr>
            <a:r>
              <a:rPr lang="da-DK" sz="2800" smtClean="0">
                <a:latin typeface="Times New Roman" pitchFamily="18" charset="0"/>
                <a:cs typeface="Times New Roman" pitchFamily="18" charset="0"/>
              </a:rPr>
              <a:t>I legens blik er man med, fordi man konstant leger med mulighederne for at været med</a:t>
            </a:r>
          </a:p>
          <a:p>
            <a:pPr eaLnBrk="1" hangingPunct="1">
              <a:lnSpc>
                <a:spcPct val="90000"/>
              </a:lnSpc>
            </a:pPr>
            <a:r>
              <a:rPr lang="da-DK" sz="2800" smtClean="0">
                <a:latin typeface="Times New Roman" pitchFamily="18" charset="0"/>
                <a:cs typeface="Times New Roman" pitchFamily="18" charset="0"/>
              </a:rPr>
              <a:t>I selv-indmeldelsens formning af legen er det frivilligt om man vil stige på legen, men når man først er steget på forpligter det, og det er vanskeligt at stige af igen, for så er man en dårlig legekammerat</a:t>
            </a:r>
          </a:p>
          <a:p>
            <a:pPr eaLnBrk="1" hangingPunct="1">
              <a:lnSpc>
                <a:spcPct val="90000"/>
              </a:lnSpc>
            </a:pPr>
            <a:r>
              <a:rPr lang="da-DK" sz="2800" smtClean="0">
                <a:latin typeface="Times New Roman" pitchFamily="18" charset="0"/>
                <a:cs typeface="Times New Roman" pitchFamily="18" charset="0"/>
              </a:rPr>
              <a:t>Og leger man med forventes det, at man sætter sig selv på spil og glemmer sig selv i legen</a:t>
            </a:r>
          </a:p>
          <a:p>
            <a:pPr eaLnBrk="1" hangingPunct="1">
              <a:lnSpc>
                <a:spcPct val="90000"/>
              </a:lnSpc>
            </a:pPr>
            <a:endParaRPr lang="da-DK" sz="2800" smtClean="0">
              <a:latin typeface="Times New Roman" pitchFamily="18" charset="0"/>
              <a:cs typeface="Times New Roman" pitchFamily="18" charset="0"/>
            </a:endParaRPr>
          </a:p>
        </p:txBody>
      </p:sp>
    </p:spTree>
    <p:extLst>
      <p:ext uri="{BB962C8B-B14F-4D97-AF65-F5344CB8AC3E}">
        <p14:creationId xmlns:p14="http://schemas.microsoft.com/office/powerpoint/2010/main" val="436577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7950" y="274638"/>
            <a:ext cx="8856663" cy="1143000"/>
          </a:xfrm>
        </p:spPr>
        <p:txBody>
          <a:bodyPr>
            <a:normAutofit fontScale="90000"/>
          </a:bodyPr>
          <a:lstStyle/>
          <a:p>
            <a:pPr eaLnBrk="1" hangingPunct="1"/>
            <a:r>
              <a:rPr lang="da-DK" sz="4000" smtClean="0">
                <a:latin typeface="Times New Roman" pitchFamily="18" charset="0"/>
                <a:cs typeface="Times New Roman" pitchFamily="18" charset="0"/>
              </a:rPr>
              <a:t>Alle kommunikationerne går i refleksionsmodus og tømmes for indhold</a:t>
            </a:r>
          </a:p>
        </p:txBody>
      </p:sp>
      <p:sp>
        <p:nvSpPr>
          <p:cNvPr id="46083" name="Rectangle 3"/>
          <p:cNvSpPr>
            <a:spLocks noGrp="1" noChangeArrowheads="1"/>
          </p:cNvSpPr>
          <p:nvPr>
            <p:ph type="body" idx="1"/>
          </p:nvPr>
        </p:nvSpPr>
        <p:spPr>
          <a:xfrm>
            <a:off x="457200" y="1998663"/>
            <a:ext cx="8229600" cy="4525962"/>
          </a:xfrm>
        </p:spPr>
        <p:txBody>
          <a:bodyPr/>
          <a:lstStyle/>
          <a:p>
            <a:pPr eaLnBrk="1" hangingPunct="1"/>
            <a:r>
              <a:rPr lang="da-DK" smtClean="0">
                <a:latin typeface="Times New Roman" pitchFamily="18" charset="0"/>
                <a:cs typeface="Times New Roman" pitchFamily="18" charset="0"/>
              </a:rPr>
              <a:t>Det handler ikke om at lære noget, men om at være lærende</a:t>
            </a:r>
          </a:p>
          <a:p>
            <a:pPr eaLnBrk="1" hangingPunct="1"/>
            <a:r>
              <a:rPr lang="da-DK" smtClean="0">
                <a:latin typeface="Times New Roman" pitchFamily="18" charset="0"/>
                <a:cs typeface="Times New Roman" pitchFamily="18" charset="0"/>
              </a:rPr>
              <a:t>Det handler ikke om at elske en bestemt eller være elsket for noget bestemt, men at være elskende og elskelig</a:t>
            </a:r>
          </a:p>
          <a:p>
            <a:pPr eaLnBrk="1" hangingPunct="1"/>
            <a:r>
              <a:rPr lang="da-DK" smtClean="0">
                <a:latin typeface="Times New Roman" pitchFamily="18" charset="0"/>
                <a:cs typeface="Times New Roman" pitchFamily="18" charset="0"/>
              </a:rPr>
              <a:t>Det handler ikke om at lege noget bestemt, men om at være legende</a:t>
            </a:r>
          </a:p>
        </p:txBody>
      </p:sp>
    </p:spTree>
    <p:extLst>
      <p:ext uri="{BB962C8B-B14F-4D97-AF65-F5344CB8AC3E}">
        <p14:creationId xmlns:p14="http://schemas.microsoft.com/office/powerpoint/2010/main" val="1137236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1143000"/>
          </a:xfrm>
          <a:prstGeom prst="rect">
            <a:avLst/>
          </a:prstGeom>
        </p:spPr>
        <p:txBody>
          <a:bodyPr/>
          <a:lstStyle/>
          <a:p>
            <a:pPr algn="ctr">
              <a:defRPr/>
            </a:pPr>
            <a:r>
              <a:rPr lang="da-DK" sz="4400" kern="0">
                <a:latin typeface="Times New Roman" pitchFamily="18" charset="0"/>
                <a:ea typeface="+mj-ea"/>
                <a:cs typeface="Times New Roman" pitchFamily="18" charset="0"/>
              </a:rPr>
              <a:t>Konsekvensen</a:t>
            </a:r>
          </a:p>
        </p:txBody>
      </p:sp>
      <p:sp>
        <p:nvSpPr>
          <p:cNvPr id="47107" name="Rectangle 3"/>
          <p:cNvSpPr txBox="1">
            <a:spLocks noChangeArrowheads="1"/>
          </p:cNvSpPr>
          <p:nvPr/>
        </p:nvSpPr>
        <p:spPr bwMode="auto">
          <a:xfrm>
            <a:off x="457200" y="1285875"/>
            <a:ext cx="8229600" cy="39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Char char="•"/>
            </a:pPr>
            <a:r>
              <a:rPr lang="da-DK" sz="3200">
                <a:cs typeface="Times New Roman" pitchFamily="18" charset="0"/>
              </a:rPr>
              <a:t>Vi får en enorm systemisk drivis af inkommensurable kodede forventningspakker og i hver pakke gestaltes selv og subjektivitet forskelligt:</a:t>
            </a:r>
          </a:p>
          <a:p>
            <a:pPr lvl="1">
              <a:spcBef>
                <a:spcPct val="20000"/>
              </a:spcBef>
              <a:buFontTx/>
              <a:buChar char="–"/>
            </a:pPr>
            <a:r>
              <a:rPr lang="da-DK" sz="2800">
                <a:cs typeface="Times New Roman" pitchFamily="18" charset="0"/>
              </a:rPr>
              <a:t>Det lærende selv</a:t>
            </a:r>
          </a:p>
          <a:p>
            <a:pPr lvl="1">
              <a:spcBef>
                <a:spcPct val="20000"/>
              </a:spcBef>
              <a:buFontTx/>
              <a:buChar char="–"/>
            </a:pPr>
            <a:r>
              <a:rPr lang="da-DK" sz="2800">
                <a:cs typeface="Times New Roman" pitchFamily="18" charset="0"/>
              </a:rPr>
              <a:t>Det elskende selv</a:t>
            </a:r>
          </a:p>
          <a:p>
            <a:pPr lvl="1">
              <a:spcBef>
                <a:spcPct val="20000"/>
              </a:spcBef>
              <a:buFontTx/>
              <a:buChar char="–"/>
            </a:pPr>
            <a:r>
              <a:rPr lang="da-DK" sz="2800">
                <a:cs typeface="Times New Roman" pitchFamily="18" charset="0"/>
              </a:rPr>
              <a:t>Det legende selv</a:t>
            </a:r>
          </a:p>
          <a:p>
            <a:pPr lvl="1">
              <a:spcBef>
                <a:spcPct val="20000"/>
              </a:spcBef>
              <a:buFontTx/>
              <a:buChar char="–"/>
            </a:pPr>
            <a:endParaRPr lang="da-DK" sz="2800">
              <a:cs typeface="Times New Roman" pitchFamily="18" charset="0"/>
            </a:endParaRPr>
          </a:p>
        </p:txBody>
      </p:sp>
      <p:sp>
        <p:nvSpPr>
          <p:cNvPr id="47108" name="Tekstboks 5"/>
          <p:cNvSpPr txBox="1">
            <a:spLocks noChangeArrowheads="1"/>
          </p:cNvSpPr>
          <p:nvPr/>
        </p:nvSpPr>
        <p:spPr bwMode="auto">
          <a:xfrm>
            <a:off x="214313" y="5572125"/>
            <a:ext cx="87836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5400">
                <a:cs typeface="Times New Roman" pitchFamily="18" charset="0"/>
              </a:rPr>
              <a:t>Det er alle eksistensfordringer!</a:t>
            </a:r>
          </a:p>
        </p:txBody>
      </p:sp>
    </p:spTree>
    <p:extLst>
      <p:ext uri="{BB962C8B-B14F-4D97-AF65-F5344CB8AC3E}">
        <p14:creationId xmlns:p14="http://schemas.microsoft.com/office/powerpoint/2010/main" val="1996168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Pladsholder til indhold 2"/>
          <p:cNvSpPr>
            <a:spLocks noGrp="1"/>
          </p:cNvSpPr>
          <p:nvPr>
            <p:ph idx="1"/>
          </p:nvPr>
        </p:nvSpPr>
        <p:spPr>
          <a:xfrm>
            <a:off x="457200" y="1600201"/>
            <a:ext cx="8229600" cy="1036712"/>
          </a:xfrm>
        </p:spPr>
        <p:txBody>
          <a:bodyPr/>
          <a:lstStyle/>
          <a:p>
            <a:pPr marL="0" indent="0" algn="ctr">
              <a:buNone/>
            </a:pPr>
            <a:r>
              <a:rPr lang="da-DK" dirty="0" smtClean="0">
                <a:latin typeface="Times New Roman" pitchFamily="18" charset="0"/>
                <a:cs typeface="Times New Roman" pitchFamily="18" charset="0"/>
              </a:rPr>
              <a:t>3 konsekvenser</a:t>
            </a:r>
          </a:p>
        </p:txBody>
      </p:sp>
    </p:spTree>
    <p:extLst>
      <p:ext uri="{BB962C8B-B14F-4D97-AF65-F5344CB8AC3E}">
        <p14:creationId xmlns:p14="http://schemas.microsoft.com/office/powerpoint/2010/main" val="24612954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el 3"/>
          <p:cNvSpPr>
            <a:spLocks noGrp="1"/>
          </p:cNvSpPr>
          <p:nvPr>
            <p:ph type="title"/>
          </p:nvPr>
        </p:nvSpPr>
        <p:spPr/>
        <p:txBody>
          <a:bodyPr/>
          <a:lstStyle/>
          <a:p>
            <a:r>
              <a:rPr lang="da-DK" smtClean="0">
                <a:latin typeface="Times New Roman" pitchFamily="18" charset="0"/>
                <a:cs typeface="Times New Roman" pitchFamily="18" charset="0"/>
              </a:rPr>
              <a:t>Dobbeltbind som konsekvens</a:t>
            </a:r>
          </a:p>
        </p:txBody>
      </p:sp>
      <p:sp>
        <p:nvSpPr>
          <p:cNvPr id="49155" name="Line 4"/>
          <p:cNvSpPr>
            <a:spLocks noChangeShapeType="1"/>
          </p:cNvSpPr>
          <p:nvPr/>
        </p:nvSpPr>
        <p:spPr bwMode="auto">
          <a:xfrm>
            <a:off x="3922713" y="2565400"/>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49156" name="Text Box 5"/>
          <p:cNvSpPr txBox="1">
            <a:spLocks noChangeArrowheads="1"/>
          </p:cNvSpPr>
          <p:nvPr/>
        </p:nvSpPr>
        <p:spPr bwMode="auto">
          <a:xfrm>
            <a:off x="3998913" y="3541713"/>
            <a:ext cx="10230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Person</a:t>
            </a:r>
          </a:p>
        </p:txBody>
      </p:sp>
      <p:sp>
        <p:nvSpPr>
          <p:cNvPr id="49157" name="Text Box 6"/>
          <p:cNvSpPr txBox="1">
            <a:spLocks noChangeArrowheads="1"/>
          </p:cNvSpPr>
          <p:nvPr/>
        </p:nvSpPr>
        <p:spPr bwMode="auto">
          <a:xfrm>
            <a:off x="609600" y="3357563"/>
            <a:ext cx="22336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b="1">
                <a:cs typeface="Times New Roman" pitchFamily="18" charset="0"/>
              </a:rPr>
              <a:t>er personlig</a:t>
            </a:r>
            <a:r>
              <a:rPr lang="da-DK">
                <a:cs typeface="Times New Roman" pitchFamily="18" charset="0"/>
              </a:rPr>
              <a:t> </a:t>
            </a:r>
            <a:r>
              <a:rPr lang="da-DK" b="1">
                <a:cs typeface="Times New Roman" pitchFamily="18" charset="0"/>
              </a:rPr>
              <a:t>selv-motivering</a:t>
            </a:r>
          </a:p>
        </p:txBody>
      </p:sp>
      <p:sp>
        <p:nvSpPr>
          <p:cNvPr id="49158" name="Text Box 7"/>
          <p:cNvSpPr txBox="1">
            <a:spLocks noChangeArrowheads="1"/>
          </p:cNvSpPr>
          <p:nvPr/>
        </p:nvSpPr>
        <p:spPr bwMode="auto">
          <a:xfrm>
            <a:off x="2193925" y="4953000"/>
            <a:ext cx="2297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Selv-indmeldelse</a:t>
            </a:r>
          </a:p>
        </p:txBody>
      </p:sp>
      <p:sp>
        <p:nvSpPr>
          <p:cNvPr id="49159" name="Text Box 8"/>
          <p:cNvSpPr txBox="1">
            <a:spLocks noChangeArrowheads="1"/>
          </p:cNvSpPr>
          <p:nvPr/>
        </p:nvSpPr>
        <p:spPr bwMode="auto">
          <a:xfrm>
            <a:off x="762000" y="2709863"/>
            <a:ext cx="32736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Det generaliserede motiv</a:t>
            </a:r>
          </a:p>
        </p:txBody>
      </p:sp>
      <p:sp>
        <p:nvSpPr>
          <p:cNvPr id="49160" name="Line 9"/>
          <p:cNvSpPr>
            <a:spLocks noChangeShapeType="1"/>
          </p:cNvSpPr>
          <p:nvPr/>
        </p:nvSpPr>
        <p:spPr bwMode="auto">
          <a:xfrm>
            <a:off x="609600" y="3213100"/>
            <a:ext cx="21605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49161" name="Line 10"/>
          <p:cNvSpPr>
            <a:spLocks noChangeShapeType="1"/>
          </p:cNvSpPr>
          <p:nvPr/>
        </p:nvSpPr>
        <p:spPr bwMode="auto">
          <a:xfrm>
            <a:off x="2770188" y="3213100"/>
            <a:ext cx="0" cy="16557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49162" name="Text Box 11"/>
          <p:cNvSpPr txBox="1">
            <a:spLocks noChangeArrowheads="1"/>
          </p:cNvSpPr>
          <p:nvPr/>
        </p:nvSpPr>
        <p:spPr bwMode="auto">
          <a:xfrm>
            <a:off x="2843213" y="3549650"/>
            <a:ext cx="10230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Person</a:t>
            </a:r>
          </a:p>
        </p:txBody>
      </p:sp>
      <p:sp>
        <p:nvSpPr>
          <p:cNvPr id="49163" name="Line 12"/>
          <p:cNvSpPr>
            <a:spLocks noChangeShapeType="1"/>
          </p:cNvSpPr>
          <p:nvPr/>
        </p:nvSpPr>
        <p:spPr bwMode="auto">
          <a:xfrm>
            <a:off x="609600" y="2565400"/>
            <a:ext cx="33131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49164" name="Tekstboks 13"/>
          <p:cNvSpPr txBox="1">
            <a:spLocks noChangeArrowheads="1"/>
          </p:cNvSpPr>
          <p:nvPr/>
        </p:nvSpPr>
        <p:spPr bwMode="auto">
          <a:xfrm>
            <a:off x="5486400" y="1905000"/>
            <a:ext cx="34290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Arial" pitchFamily="34" charset="0"/>
              <a:buChar char="•"/>
            </a:pPr>
            <a:r>
              <a:rPr lang="da-DK" sz="2000">
                <a:cs typeface="Times New Roman" pitchFamily="18" charset="0"/>
              </a:rPr>
              <a:t>Selvindmeldelse er en ’fold’ på det formelle medlemskab</a:t>
            </a:r>
          </a:p>
          <a:p>
            <a:pPr>
              <a:buFont typeface="Arial" pitchFamily="34" charset="0"/>
              <a:buChar char="•"/>
            </a:pPr>
            <a:r>
              <a:rPr lang="da-DK" sz="2000">
                <a:cs typeface="Times New Roman" pitchFamily="18" charset="0"/>
              </a:rPr>
              <a:t>Det formelle medlemskab er ikke væk!!!</a:t>
            </a:r>
          </a:p>
          <a:p>
            <a:pPr>
              <a:buFont typeface="Arial" pitchFamily="34" charset="0"/>
              <a:buChar char="•"/>
            </a:pPr>
            <a:r>
              <a:rPr lang="da-DK" sz="2000">
                <a:cs typeface="Times New Roman" pitchFamily="18" charset="0"/>
              </a:rPr>
              <a:t>Konsekvensen er et dobbelt bind</a:t>
            </a:r>
          </a:p>
          <a:p>
            <a:pPr>
              <a:buFont typeface="Arial" pitchFamily="34" charset="0"/>
              <a:buChar char="•"/>
            </a:pPr>
            <a:r>
              <a:rPr lang="da-DK" sz="2000">
                <a:cs typeface="Times New Roman" pitchFamily="18" charset="0"/>
              </a:rPr>
              <a:t>Fra leder til medarbejder lyder det nu: ”</a:t>
            </a:r>
            <a:r>
              <a:rPr lang="da-DK" sz="2000" b="1">
                <a:cs typeface="Times New Roman" pitchFamily="18" charset="0"/>
              </a:rPr>
              <a:t>Gør som jeg siger –Vær selvstændighed</a:t>
            </a:r>
            <a:r>
              <a:rPr lang="da-DK" sz="2000">
                <a:cs typeface="Times New Roman" pitchFamily="18" charset="0"/>
              </a:rPr>
              <a:t>”</a:t>
            </a:r>
          </a:p>
          <a:p>
            <a:pPr>
              <a:buFont typeface="Arial" pitchFamily="34" charset="0"/>
              <a:buChar char="•"/>
            </a:pPr>
            <a:r>
              <a:rPr lang="da-DK" sz="2000">
                <a:cs typeface="Times New Roman" pitchFamily="18" charset="0"/>
              </a:rPr>
              <a:t>Og fra medarbejder til leder: ”</a:t>
            </a:r>
            <a:r>
              <a:rPr lang="da-DK" sz="2000" b="1">
                <a:cs typeface="Times New Roman" pitchFamily="18" charset="0"/>
              </a:rPr>
              <a:t>Hold jer væk og give mig total frihed – Vær nærværende og Anerkend mig konstant</a:t>
            </a:r>
            <a:r>
              <a:rPr lang="da-DK" sz="2000">
                <a:cs typeface="Times New Roman" pitchFamily="18" charset="0"/>
              </a:rPr>
              <a:t>” (Ekman)</a:t>
            </a:r>
          </a:p>
        </p:txBody>
      </p:sp>
      <p:sp>
        <p:nvSpPr>
          <p:cNvPr id="2" name="Tekstboks 1"/>
          <p:cNvSpPr txBox="1"/>
          <p:nvPr/>
        </p:nvSpPr>
        <p:spPr>
          <a:xfrm>
            <a:off x="107504" y="116632"/>
            <a:ext cx="1486304" cy="369332"/>
          </a:xfrm>
          <a:prstGeom prst="rect">
            <a:avLst/>
          </a:prstGeom>
          <a:noFill/>
        </p:spPr>
        <p:txBody>
          <a:bodyPr wrap="none" rtlCol="0">
            <a:spAutoFit/>
          </a:bodyPr>
          <a:lstStyle/>
          <a:p>
            <a:r>
              <a:rPr lang="da-DK" dirty="0" smtClean="0">
                <a:latin typeface="Times New Roman" pitchFamily="18" charset="0"/>
                <a:cs typeface="Times New Roman" pitchFamily="18" charset="0"/>
              </a:rPr>
              <a:t>Konsekvens 1</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368936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da-DK" dirty="0" smtClean="0">
                <a:latin typeface="Times New Roman" pitchFamily="18" charset="0"/>
                <a:cs typeface="Times New Roman" pitchFamily="18" charset="0"/>
              </a:rPr>
              <a:t>Stress som konsekvens</a:t>
            </a:r>
          </a:p>
        </p:txBody>
      </p:sp>
      <p:sp>
        <p:nvSpPr>
          <p:cNvPr id="50179" name="Rectangle 3"/>
          <p:cNvSpPr>
            <a:spLocks noGrp="1" noChangeArrowheads="1"/>
          </p:cNvSpPr>
          <p:nvPr>
            <p:ph type="body" idx="1"/>
          </p:nvPr>
        </p:nvSpPr>
        <p:spPr>
          <a:xfrm>
            <a:off x="457200" y="1600200"/>
            <a:ext cx="8472488" cy="4525963"/>
          </a:xfrm>
        </p:spPr>
        <p:txBody>
          <a:bodyPr>
            <a:normAutofit/>
          </a:bodyPr>
          <a:lstStyle/>
          <a:p>
            <a:pPr>
              <a:lnSpc>
                <a:spcPct val="90000"/>
              </a:lnSpc>
            </a:pPr>
            <a:r>
              <a:rPr lang="da-DK" sz="2800" smtClean="0">
                <a:latin typeface="Times New Roman" pitchFamily="18" charset="0"/>
                <a:cs typeface="Times New Roman" pitchFamily="18" charset="0"/>
              </a:rPr>
              <a:t>I industrisamfundet kunne stress ses som uoverensstemmelse mellem opgaveforventninger og arbejdskapacitet</a:t>
            </a:r>
          </a:p>
          <a:p>
            <a:pPr>
              <a:lnSpc>
                <a:spcPct val="90000"/>
              </a:lnSpc>
            </a:pPr>
            <a:r>
              <a:rPr lang="da-DK" sz="2800" smtClean="0">
                <a:latin typeface="Times New Roman" pitchFamily="18" charset="0"/>
                <a:cs typeface="Times New Roman" pitchFamily="18" charset="0"/>
              </a:rPr>
              <a:t>I dag er stress selv-stress. I dag forventes medarbejderne selv at skabe og foregribe forventninger til sig selv. Stress opstår i dag som usikkerhed om man nu er elsket. Har man suget nok forventninger til sig</a:t>
            </a:r>
          </a:p>
          <a:p>
            <a:pPr>
              <a:lnSpc>
                <a:spcPct val="90000"/>
              </a:lnSpc>
            </a:pPr>
            <a:r>
              <a:rPr lang="da-DK" sz="2800" smtClean="0">
                <a:latin typeface="Times New Roman" pitchFamily="18" charset="0"/>
                <a:cs typeface="Times New Roman" pitchFamily="18" charset="0"/>
              </a:rPr>
              <a:t>Stresspolitik forøger ofte stressniveauet, fordi den skaber forventningerne til medarbejderne om selv at sige nej til nye forventninger. Stresspolitik skruer oftere op for forventningsspiralen snarere end det modsatte.</a:t>
            </a:r>
          </a:p>
        </p:txBody>
      </p:sp>
      <p:sp>
        <p:nvSpPr>
          <p:cNvPr id="4" name="Tekstboks 3"/>
          <p:cNvSpPr txBox="1"/>
          <p:nvPr/>
        </p:nvSpPr>
        <p:spPr>
          <a:xfrm>
            <a:off x="107504" y="116632"/>
            <a:ext cx="1486304" cy="369332"/>
          </a:xfrm>
          <a:prstGeom prst="rect">
            <a:avLst/>
          </a:prstGeom>
          <a:noFill/>
        </p:spPr>
        <p:txBody>
          <a:bodyPr wrap="none" rtlCol="0">
            <a:spAutoFit/>
          </a:bodyPr>
          <a:lstStyle/>
          <a:p>
            <a:r>
              <a:rPr lang="da-DK" dirty="0" smtClean="0">
                <a:latin typeface="Times New Roman" pitchFamily="18" charset="0"/>
                <a:cs typeface="Times New Roman" pitchFamily="18" charset="0"/>
              </a:rPr>
              <a:t>Konsekvens 2</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70141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ChangeArrowheads="1"/>
          </p:cNvSpPr>
          <p:nvPr/>
        </p:nvSpPr>
        <p:spPr bwMode="auto">
          <a:xfrm>
            <a:off x="685800" y="2143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da-DK" sz="4400">
                <a:latin typeface="Times New Roman" pitchFamily="18" charset="0"/>
                <a:cs typeface="Times New Roman" pitchFamily="18" charset="0"/>
              </a:rPr>
              <a:t>Organisation og medlemskab</a:t>
            </a:r>
          </a:p>
        </p:txBody>
      </p:sp>
      <p:sp>
        <p:nvSpPr>
          <p:cNvPr id="23555" name="Text Box 1027"/>
          <p:cNvSpPr txBox="1">
            <a:spLocks noChangeArrowheads="1"/>
          </p:cNvSpPr>
          <p:nvPr/>
        </p:nvSpPr>
        <p:spPr bwMode="auto">
          <a:xfrm>
            <a:off x="1647825" y="2590800"/>
            <a:ext cx="14954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600" b="1">
                <a:cs typeface="Times New Roman" pitchFamily="18" charset="0"/>
              </a:rPr>
              <a:t>Medlemskab</a:t>
            </a:r>
            <a:endParaRPr lang="da-DK" sz="1600">
              <a:cs typeface="Times New Roman" pitchFamily="18" charset="0"/>
            </a:endParaRPr>
          </a:p>
        </p:txBody>
      </p:sp>
      <p:sp>
        <p:nvSpPr>
          <p:cNvPr id="23556" name="Text Box 1028"/>
          <p:cNvSpPr txBox="1">
            <a:spLocks noChangeArrowheads="1"/>
          </p:cNvSpPr>
          <p:nvPr/>
        </p:nvSpPr>
        <p:spPr bwMode="auto">
          <a:xfrm>
            <a:off x="1928813" y="3397250"/>
            <a:ext cx="10001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600">
                <a:cs typeface="Times New Roman" pitchFamily="18" charset="0"/>
              </a:rPr>
              <a:t>Program</a:t>
            </a:r>
          </a:p>
        </p:txBody>
      </p:sp>
      <p:sp>
        <p:nvSpPr>
          <p:cNvPr id="23557" name="Text Box 1030"/>
          <p:cNvSpPr txBox="1">
            <a:spLocks noChangeArrowheads="1"/>
          </p:cNvSpPr>
          <p:nvPr/>
        </p:nvSpPr>
        <p:spPr bwMode="auto">
          <a:xfrm>
            <a:off x="1860550" y="5008563"/>
            <a:ext cx="10759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600">
                <a:cs typeface="Times New Roman" pitchFamily="18" charset="0"/>
              </a:rPr>
              <a:t>Beslutning</a:t>
            </a:r>
          </a:p>
        </p:txBody>
      </p:sp>
      <p:grpSp>
        <p:nvGrpSpPr>
          <p:cNvPr id="23558" name="Group 1031"/>
          <p:cNvGrpSpPr>
            <a:grpSpLocks/>
          </p:cNvGrpSpPr>
          <p:nvPr/>
        </p:nvGrpSpPr>
        <p:grpSpPr bwMode="auto">
          <a:xfrm>
            <a:off x="285750" y="1828800"/>
            <a:ext cx="2144713" cy="4114800"/>
            <a:chOff x="1298" y="2074"/>
            <a:chExt cx="584" cy="1286"/>
          </a:xfrm>
        </p:grpSpPr>
        <p:sp>
          <p:nvSpPr>
            <p:cNvPr id="23569" name="Line 1032"/>
            <p:cNvSpPr>
              <a:spLocks noChangeShapeType="1"/>
            </p:cNvSpPr>
            <p:nvPr/>
          </p:nvSpPr>
          <p:spPr bwMode="auto">
            <a:xfrm>
              <a:off x="1879" y="2447"/>
              <a:ext cx="0" cy="13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23570" name="Line 1033"/>
            <p:cNvSpPr>
              <a:spLocks noChangeShapeType="1"/>
            </p:cNvSpPr>
            <p:nvPr/>
          </p:nvSpPr>
          <p:spPr bwMode="auto">
            <a:xfrm>
              <a:off x="1879" y="2683"/>
              <a:ext cx="3" cy="24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23571" name="Line 1034"/>
            <p:cNvSpPr>
              <a:spLocks noChangeShapeType="1"/>
            </p:cNvSpPr>
            <p:nvPr/>
          </p:nvSpPr>
          <p:spPr bwMode="auto">
            <a:xfrm flipH="1">
              <a:off x="1879" y="2920"/>
              <a:ext cx="0" cy="169"/>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23572" name="Line 1035"/>
            <p:cNvSpPr>
              <a:spLocks noChangeShapeType="1"/>
            </p:cNvSpPr>
            <p:nvPr/>
          </p:nvSpPr>
          <p:spPr bwMode="auto">
            <a:xfrm>
              <a:off x="1879" y="3190"/>
              <a:ext cx="0" cy="6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23573" name="Arc 1036"/>
            <p:cNvSpPr>
              <a:spLocks/>
            </p:cNvSpPr>
            <p:nvPr/>
          </p:nvSpPr>
          <p:spPr bwMode="auto">
            <a:xfrm flipV="1">
              <a:off x="1589" y="3250"/>
              <a:ext cx="290" cy="110"/>
            </a:xfrm>
            <a:custGeom>
              <a:avLst/>
              <a:gdLst>
                <a:gd name="T0" fmla="*/ 0 w 21600"/>
                <a:gd name="T1" fmla="*/ 0 h 23368"/>
                <a:gd name="T2" fmla="*/ 0 w 21600"/>
                <a:gd name="T3" fmla="*/ 0 h 23368"/>
                <a:gd name="T4" fmla="*/ 0 w 21600"/>
                <a:gd name="T5" fmla="*/ 0 h 23368"/>
                <a:gd name="T6" fmla="*/ 0 60000 65536"/>
                <a:gd name="T7" fmla="*/ 0 60000 65536"/>
                <a:gd name="T8" fmla="*/ 0 60000 65536"/>
                <a:gd name="T9" fmla="*/ 0 w 21600"/>
                <a:gd name="T10" fmla="*/ 0 h 23368"/>
                <a:gd name="T11" fmla="*/ 21600 w 21600"/>
                <a:gd name="T12" fmla="*/ 23368 h 23368"/>
              </a:gdLst>
              <a:ahLst/>
              <a:cxnLst>
                <a:cxn ang="T6">
                  <a:pos x="T0" y="T1"/>
                </a:cxn>
                <a:cxn ang="T7">
                  <a:pos x="T2" y="T3"/>
                </a:cxn>
                <a:cxn ang="T8">
                  <a:pos x="T4" y="T5"/>
                </a:cxn>
              </a:cxnLst>
              <a:rect l="T9" t="T10" r="T11" b="T12"/>
              <a:pathLst>
                <a:path w="21600" h="23368" fill="none" extrusionOk="0">
                  <a:moveTo>
                    <a:pt x="-1" y="0"/>
                  </a:moveTo>
                  <a:cubicBezTo>
                    <a:pt x="11929" y="0"/>
                    <a:pt x="21600" y="9670"/>
                    <a:pt x="21600" y="21600"/>
                  </a:cubicBezTo>
                  <a:cubicBezTo>
                    <a:pt x="21600" y="22190"/>
                    <a:pt x="21575" y="22779"/>
                    <a:pt x="21527" y="23367"/>
                  </a:cubicBezTo>
                </a:path>
                <a:path w="21600" h="23368" stroke="0" extrusionOk="0">
                  <a:moveTo>
                    <a:pt x="-1" y="0"/>
                  </a:moveTo>
                  <a:cubicBezTo>
                    <a:pt x="11929" y="0"/>
                    <a:pt x="21600" y="9670"/>
                    <a:pt x="21600" y="21600"/>
                  </a:cubicBezTo>
                  <a:cubicBezTo>
                    <a:pt x="21600" y="22190"/>
                    <a:pt x="21575" y="22779"/>
                    <a:pt x="21527" y="23367"/>
                  </a:cubicBezTo>
                  <a:lnTo>
                    <a:pt x="0" y="21600"/>
                  </a:lnTo>
                  <a:lnTo>
                    <a:pt x="-1" y="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Times New Roman" pitchFamily="18" charset="0"/>
                <a:cs typeface="Times New Roman" pitchFamily="18" charset="0"/>
              </a:endParaRPr>
            </a:p>
          </p:txBody>
        </p:sp>
        <p:sp>
          <p:nvSpPr>
            <p:cNvPr id="23574" name="Line 1037"/>
            <p:cNvSpPr>
              <a:spLocks noChangeShapeType="1"/>
            </p:cNvSpPr>
            <p:nvPr/>
          </p:nvSpPr>
          <p:spPr bwMode="auto">
            <a:xfrm flipV="1">
              <a:off x="1879" y="2210"/>
              <a:ext cx="0" cy="102"/>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23575" name="Arc 1038"/>
            <p:cNvSpPr>
              <a:spLocks/>
            </p:cNvSpPr>
            <p:nvPr/>
          </p:nvSpPr>
          <p:spPr bwMode="auto">
            <a:xfrm>
              <a:off x="1589" y="2075"/>
              <a:ext cx="290" cy="13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Times New Roman" pitchFamily="18" charset="0"/>
                <a:cs typeface="Times New Roman" pitchFamily="18" charset="0"/>
              </a:endParaRPr>
            </a:p>
          </p:txBody>
        </p:sp>
        <p:sp>
          <p:nvSpPr>
            <p:cNvPr id="23576" name="Arc 1039"/>
            <p:cNvSpPr>
              <a:spLocks/>
            </p:cNvSpPr>
            <p:nvPr/>
          </p:nvSpPr>
          <p:spPr bwMode="auto">
            <a:xfrm flipH="1">
              <a:off x="1298" y="2074"/>
              <a:ext cx="291" cy="124"/>
            </a:xfrm>
            <a:custGeom>
              <a:avLst/>
              <a:gdLst>
                <a:gd name="T0" fmla="*/ 0 w 21600"/>
                <a:gd name="T1" fmla="*/ 0 h 26385"/>
                <a:gd name="T2" fmla="*/ 0 w 21600"/>
                <a:gd name="T3" fmla="*/ 0 h 26385"/>
                <a:gd name="T4" fmla="*/ 0 w 21600"/>
                <a:gd name="T5" fmla="*/ 0 h 26385"/>
                <a:gd name="T6" fmla="*/ 0 60000 65536"/>
                <a:gd name="T7" fmla="*/ 0 60000 65536"/>
                <a:gd name="T8" fmla="*/ 0 60000 65536"/>
                <a:gd name="T9" fmla="*/ 0 w 21600"/>
                <a:gd name="T10" fmla="*/ 0 h 26385"/>
                <a:gd name="T11" fmla="*/ 21600 w 21600"/>
                <a:gd name="T12" fmla="*/ 26385 h 26385"/>
              </a:gdLst>
              <a:ahLst/>
              <a:cxnLst>
                <a:cxn ang="T6">
                  <a:pos x="T0" y="T1"/>
                </a:cxn>
                <a:cxn ang="T7">
                  <a:pos x="T2" y="T3"/>
                </a:cxn>
                <a:cxn ang="T8">
                  <a:pos x="T4" y="T5"/>
                </a:cxn>
              </a:cxnLst>
              <a:rect l="T9" t="T10" r="T11" b="T12"/>
              <a:pathLst>
                <a:path w="21600" h="26385" fill="none" extrusionOk="0">
                  <a:moveTo>
                    <a:pt x="-1" y="0"/>
                  </a:moveTo>
                  <a:cubicBezTo>
                    <a:pt x="11929" y="0"/>
                    <a:pt x="21600" y="9670"/>
                    <a:pt x="21600" y="21600"/>
                  </a:cubicBezTo>
                  <a:cubicBezTo>
                    <a:pt x="21600" y="23210"/>
                    <a:pt x="21419" y="24815"/>
                    <a:pt x="21063" y="26385"/>
                  </a:cubicBezTo>
                </a:path>
                <a:path w="21600" h="26385" stroke="0" extrusionOk="0">
                  <a:moveTo>
                    <a:pt x="-1" y="0"/>
                  </a:moveTo>
                  <a:cubicBezTo>
                    <a:pt x="11929" y="0"/>
                    <a:pt x="21600" y="9670"/>
                    <a:pt x="21600" y="21600"/>
                  </a:cubicBezTo>
                  <a:cubicBezTo>
                    <a:pt x="21600" y="23210"/>
                    <a:pt x="21419" y="24815"/>
                    <a:pt x="21063" y="26385"/>
                  </a:cubicBezTo>
                  <a:lnTo>
                    <a:pt x="0" y="21600"/>
                  </a:lnTo>
                  <a:lnTo>
                    <a:pt x="-1" y="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Times New Roman" pitchFamily="18" charset="0"/>
                <a:cs typeface="Times New Roman" pitchFamily="18" charset="0"/>
              </a:endParaRPr>
            </a:p>
          </p:txBody>
        </p:sp>
        <p:sp>
          <p:nvSpPr>
            <p:cNvPr id="23577" name="Line 1040"/>
            <p:cNvSpPr>
              <a:spLocks noChangeShapeType="1"/>
            </p:cNvSpPr>
            <p:nvPr/>
          </p:nvSpPr>
          <p:spPr bwMode="auto">
            <a:xfrm>
              <a:off x="1298" y="2176"/>
              <a:ext cx="0" cy="10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sp>
          <p:nvSpPr>
            <p:cNvPr id="23578" name="Arc 1041"/>
            <p:cNvSpPr>
              <a:spLocks/>
            </p:cNvSpPr>
            <p:nvPr/>
          </p:nvSpPr>
          <p:spPr bwMode="auto">
            <a:xfrm flipH="1" flipV="1">
              <a:off x="1298" y="3258"/>
              <a:ext cx="291" cy="10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Times New Roman" pitchFamily="18" charset="0"/>
                <a:cs typeface="Times New Roman" pitchFamily="18" charset="0"/>
              </a:endParaRPr>
            </a:p>
          </p:txBody>
        </p:sp>
        <p:sp>
          <p:nvSpPr>
            <p:cNvPr id="23579" name="Line 1042"/>
            <p:cNvSpPr>
              <a:spLocks noChangeShapeType="1"/>
            </p:cNvSpPr>
            <p:nvPr/>
          </p:nvSpPr>
          <p:spPr bwMode="auto">
            <a:xfrm flipV="1">
              <a:off x="1298" y="2650"/>
              <a:ext cx="0" cy="10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Times New Roman" pitchFamily="18" charset="0"/>
                <a:cs typeface="Times New Roman" pitchFamily="18" charset="0"/>
              </a:endParaRPr>
            </a:p>
          </p:txBody>
        </p:sp>
      </p:grpSp>
      <p:sp>
        <p:nvSpPr>
          <p:cNvPr id="23559" name="Text Box 1030"/>
          <p:cNvSpPr txBox="1">
            <a:spLocks noChangeArrowheads="1"/>
          </p:cNvSpPr>
          <p:nvPr/>
        </p:nvSpPr>
        <p:spPr bwMode="auto">
          <a:xfrm rot="-5400000">
            <a:off x="-105591" y="4310648"/>
            <a:ext cx="112082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600" b="1">
                <a:cs typeface="Times New Roman" pitchFamily="18" charset="0"/>
              </a:rPr>
              <a:t>Beslutning</a:t>
            </a:r>
          </a:p>
        </p:txBody>
      </p:sp>
      <p:cxnSp>
        <p:nvCxnSpPr>
          <p:cNvPr id="23" name="Lige forbindelse 22"/>
          <p:cNvCxnSpPr/>
          <p:nvPr/>
        </p:nvCxnSpPr>
        <p:spPr>
          <a:xfrm>
            <a:off x="3786188" y="2428875"/>
            <a:ext cx="1500187" cy="0"/>
          </a:xfrm>
          <a:prstGeom prst="line">
            <a:avLst/>
          </a:prstGeom>
        </p:spPr>
        <p:style>
          <a:lnRef idx="1">
            <a:schemeClr val="accent1"/>
          </a:lnRef>
          <a:fillRef idx="0">
            <a:schemeClr val="accent1"/>
          </a:fillRef>
          <a:effectRef idx="0">
            <a:schemeClr val="accent1"/>
          </a:effectRef>
          <a:fontRef idx="minor">
            <a:schemeClr val="tx1"/>
          </a:fontRef>
        </p:style>
      </p:cxnSp>
      <p:sp>
        <p:nvSpPr>
          <p:cNvPr id="23561" name="Tekstboks 25"/>
          <p:cNvSpPr txBox="1">
            <a:spLocks noChangeArrowheads="1"/>
          </p:cNvSpPr>
          <p:nvPr/>
        </p:nvSpPr>
        <p:spPr bwMode="auto">
          <a:xfrm>
            <a:off x="3786188" y="2643188"/>
            <a:ext cx="1373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Organisation</a:t>
            </a:r>
          </a:p>
        </p:txBody>
      </p:sp>
      <p:sp>
        <p:nvSpPr>
          <p:cNvPr id="23562" name="Tekstboks 26"/>
          <p:cNvSpPr txBox="1">
            <a:spLocks noChangeArrowheads="1"/>
          </p:cNvSpPr>
          <p:nvPr/>
        </p:nvSpPr>
        <p:spPr bwMode="auto">
          <a:xfrm>
            <a:off x="5437188" y="2643188"/>
            <a:ext cx="115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Omverden</a:t>
            </a:r>
          </a:p>
        </p:txBody>
      </p:sp>
      <p:cxnSp>
        <p:nvCxnSpPr>
          <p:cNvPr id="29" name="Lige forbindelse 28"/>
          <p:cNvCxnSpPr/>
          <p:nvPr/>
        </p:nvCxnSpPr>
        <p:spPr>
          <a:xfrm>
            <a:off x="3786188" y="2143125"/>
            <a:ext cx="3071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Lige forbindelse 30"/>
          <p:cNvCxnSpPr/>
          <p:nvPr/>
        </p:nvCxnSpPr>
        <p:spPr>
          <a:xfrm rot="5400000">
            <a:off x="5857875" y="3143250"/>
            <a:ext cx="2000250" cy="0"/>
          </a:xfrm>
          <a:prstGeom prst="line">
            <a:avLst/>
          </a:prstGeom>
        </p:spPr>
        <p:style>
          <a:lnRef idx="1">
            <a:schemeClr val="accent1"/>
          </a:lnRef>
          <a:fillRef idx="0">
            <a:schemeClr val="accent1"/>
          </a:fillRef>
          <a:effectRef idx="0">
            <a:schemeClr val="accent1"/>
          </a:effectRef>
          <a:fontRef idx="minor">
            <a:schemeClr val="tx1"/>
          </a:fontRef>
        </p:style>
      </p:cxnSp>
      <p:sp>
        <p:nvSpPr>
          <p:cNvPr id="23565" name="Tekstboks 31"/>
          <p:cNvSpPr txBox="1">
            <a:spLocks noChangeArrowheads="1"/>
          </p:cNvSpPr>
          <p:nvPr/>
        </p:nvSpPr>
        <p:spPr bwMode="auto">
          <a:xfrm>
            <a:off x="6929438" y="2643188"/>
            <a:ext cx="18843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Psykiske systemer</a:t>
            </a:r>
          </a:p>
          <a:p>
            <a:endParaRPr lang="da-DK" sz="1800">
              <a:cs typeface="Times New Roman" pitchFamily="18" charset="0"/>
            </a:endParaRPr>
          </a:p>
          <a:p>
            <a:r>
              <a:rPr lang="da-DK" sz="1800">
                <a:cs typeface="Times New Roman" pitchFamily="18" charset="0"/>
              </a:rPr>
              <a:t>Interaktion</a:t>
            </a:r>
          </a:p>
        </p:txBody>
      </p:sp>
      <p:sp>
        <p:nvSpPr>
          <p:cNvPr id="23566" name="Tekstboks 32"/>
          <p:cNvSpPr txBox="1">
            <a:spLocks noChangeArrowheads="1"/>
          </p:cNvSpPr>
          <p:nvPr/>
        </p:nvSpPr>
        <p:spPr bwMode="auto">
          <a:xfrm>
            <a:off x="4579938" y="3714750"/>
            <a:ext cx="1373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a:cs typeface="Times New Roman" pitchFamily="18" charset="0"/>
              </a:rPr>
              <a:t>Organisation</a:t>
            </a:r>
          </a:p>
        </p:txBody>
      </p:sp>
      <p:cxnSp>
        <p:nvCxnSpPr>
          <p:cNvPr id="40" name="Lige forbindelse 39"/>
          <p:cNvCxnSpPr/>
          <p:nvPr/>
        </p:nvCxnSpPr>
        <p:spPr>
          <a:xfrm rot="5400000">
            <a:off x="4607718" y="3107532"/>
            <a:ext cx="1357313" cy="0"/>
          </a:xfrm>
          <a:prstGeom prst="line">
            <a:avLst/>
          </a:prstGeom>
        </p:spPr>
        <p:style>
          <a:lnRef idx="1">
            <a:schemeClr val="accent1"/>
          </a:lnRef>
          <a:fillRef idx="0">
            <a:schemeClr val="accent1"/>
          </a:fillRef>
          <a:effectRef idx="0">
            <a:schemeClr val="accent1"/>
          </a:effectRef>
          <a:fontRef idx="minor">
            <a:schemeClr val="tx1"/>
          </a:fontRef>
        </p:style>
      </p:cxnSp>
      <p:sp>
        <p:nvSpPr>
          <p:cNvPr id="23568" name="Tekstboks 40"/>
          <p:cNvSpPr txBox="1">
            <a:spLocks noChangeArrowheads="1"/>
          </p:cNvSpPr>
          <p:nvPr/>
        </p:nvSpPr>
        <p:spPr bwMode="auto">
          <a:xfrm>
            <a:off x="3286125" y="4460875"/>
            <a:ext cx="55721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1800" b="1">
                <a:cs typeface="Times New Roman" pitchFamily="18" charset="0"/>
              </a:rPr>
              <a:t>Medlemskab er organisationens hukommelse: </a:t>
            </a:r>
            <a:r>
              <a:rPr lang="da-DK" sz="1800">
                <a:cs typeface="Times New Roman" pitchFamily="18" charset="0"/>
              </a:rPr>
              <a:t>Gennem medlemskab husker organisationen sine beslutninger om, hvem der er medlemmer på hvilke præmisser og kan derfor tage stilling til den interaktionskommunikation, der faktisk udfolder sig i forventning om at rette den ind. </a:t>
            </a:r>
          </a:p>
        </p:txBody>
      </p:sp>
    </p:spTree>
    <p:extLst>
      <p:ext uri="{BB962C8B-B14F-4D97-AF65-F5344CB8AC3E}">
        <p14:creationId xmlns:p14="http://schemas.microsoft.com/office/powerpoint/2010/main" val="30206698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da-DK" smtClean="0">
                <a:latin typeface="Times New Roman" pitchFamily="18" charset="0"/>
                <a:cs typeface="Times New Roman" pitchFamily="18" charset="0"/>
              </a:rPr>
              <a:t>Oversocialisering som konsekvens</a:t>
            </a:r>
          </a:p>
        </p:txBody>
      </p:sp>
      <p:sp>
        <p:nvSpPr>
          <p:cNvPr id="51203" name="Rectangle 3"/>
          <p:cNvSpPr>
            <a:spLocks noGrp="1" noChangeArrowheads="1"/>
          </p:cNvSpPr>
          <p:nvPr>
            <p:ph type="body" idx="1"/>
          </p:nvPr>
        </p:nvSpPr>
        <p:spPr/>
        <p:txBody>
          <a:bodyPr/>
          <a:lstStyle/>
          <a:p>
            <a:r>
              <a:rPr lang="da-DK" sz="2800" smtClean="0">
                <a:latin typeface="Times New Roman" pitchFamily="18" charset="0"/>
                <a:cs typeface="Times New Roman" pitchFamily="18" charset="0"/>
              </a:rPr>
              <a:t>Overinklusion af medarbejderne er i dag en fare for organisationen. Medarbejderne bliver for afhængige af deres arbejde til også at være en kritisk innovativ kraft</a:t>
            </a:r>
          </a:p>
          <a:p>
            <a:r>
              <a:rPr lang="da-DK" sz="2800" smtClean="0">
                <a:latin typeface="Times New Roman" pitchFamily="18" charset="0"/>
                <a:cs typeface="Times New Roman" pitchFamily="18" charset="0"/>
              </a:rPr>
              <a:t>Work-life balance er organisationens immunforsvar over for overinkluderede medarbejdere</a:t>
            </a:r>
          </a:p>
          <a:p>
            <a:r>
              <a:rPr lang="da-DK" sz="2800" smtClean="0">
                <a:latin typeface="Times New Roman" pitchFamily="18" charset="0"/>
                <a:cs typeface="Times New Roman" pitchFamily="18" charset="0"/>
              </a:rPr>
              <a:t>I dag er det lederen, der siger til sine medarbejdere: Get a life!</a:t>
            </a:r>
          </a:p>
        </p:txBody>
      </p:sp>
      <p:sp>
        <p:nvSpPr>
          <p:cNvPr id="4" name="Tekstboks 3"/>
          <p:cNvSpPr txBox="1"/>
          <p:nvPr/>
        </p:nvSpPr>
        <p:spPr>
          <a:xfrm>
            <a:off x="107504" y="116632"/>
            <a:ext cx="1486304" cy="369332"/>
          </a:xfrm>
          <a:prstGeom prst="rect">
            <a:avLst/>
          </a:prstGeom>
          <a:noFill/>
        </p:spPr>
        <p:txBody>
          <a:bodyPr wrap="none" rtlCol="0">
            <a:spAutoFit/>
          </a:bodyPr>
          <a:lstStyle/>
          <a:p>
            <a:r>
              <a:rPr lang="da-DK" dirty="0" smtClean="0">
                <a:latin typeface="Times New Roman" pitchFamily="18" charset="0"/>
                <a:cs typeface="Times New Roman" pitchFamily="18" charset="0"/>
              </a:rPr>
              <a:t>Konsekvens 3</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826039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1"/>
          <p:cNvSpPr>
            <a:spLocks noGrp="1"/>
          </p:cNvSpPr>
          <p:nvPr>
            <p:ph type="title"/>
          </p:nvPr>
        </p:nvSpPr>
        <p:spPr/>
        <p:txBody>
          <a:bodyPr/>
          <a:lstStyle/>
          <a:p>
            <a:r>
              <a:rPr lang="da-DK" smtClean="0">
                <a:latin typeface="Times New Roman" pitchFamily="18" charset="0"/>
                <a:cs typeface="Times New Roman" pitchFamily="18" charset="0"/>
              </a:rPr>
              <a:t>Konklusion</a:t>
            </a:r>
          </a:p>
        </p:txBody>
      </p:sp>
      <p:sp>
        <p:nvSpPr>
          <p:cNvPr id="52227" name="Pladsholder til indhold 2"/>
          <p:cNvSpPr>
            <a:spLocks noGrp="1"/>
          </p:cNvSpPr>
          <p:nvPr>
            <p:ph idx="1"/>
          </p:nvPr>
        </p:nvSpPr>
        <p:spPr/>
        <p:txBody>
          <a:bodyPr>
            <a:normAutofit lnSpcReduction="10000"/>
          </a:bodyPr>
          <a:lstStyle/>
          <a:p>
            <a:r>
              <a:rPr lang="da-DK" dirty="0" smtClean="0">
                <a:latin typeface="Times New Roman" pitchFamily="18" charset="0"/>
                <a:cs typeface="Times New Roman" pitchFamily="18" charset="0"/>
              </a:rPr>
              <a:t>Vi er gået fra formelt medlemskab til selvindmeldelse</a:t>
            </a:r>
          </a:p>
          <a:p>
            <a:r>
              <a:rPr lang="da-DK" dirty="0" smtClean="0">
                <a:latin typeface="Times New Roman" pitchFamily="18" charset="0"/>
                <a:cs typeface="Times New Roman" pitchFamily="18" charset="0"/>
              </a:rPr>
              <a:t>Det har indbygget en række grundlæggende paradokser som både leder og medarbejder foldes ind i</a:t>
            </a:r>
          </a:p>
          <a:p>
            <a:r>
              <a:rPr lang="da-DK" dirty="0" smtClean="0">
                <a:latin typeface="Times New Roman" pitchFamily="18" charset="0"/>
                <a:cs typeface="Times New Roman" pitchFamily="18" charset="0"/>
              </a:rPr>
              <a:t>Og der er ingen løsning, der ophæver paradokserne. Der er ingen vej tilbage. </a:t>
            </a:r>
          </a:p>
          <a:p>
            <a:r>
              <a:rPr lang="da-DK" dirty="0" smtClean="0">
                <a:latin typeface="Times New Roman" pitchFamily="18" charset="0"/>
                <a:cs typeface="Times New Roman" pitchFamily="18" charset="0"/>
              </a:rPr>
              <a:t>Men måske giver det at se paradokserne i øjnene også et vist </a:t>
            </a:r>
            <a:r>
              <a:rPr lang="da-DK" smtClean="0">
                <a:latin typeface="Times New Roman" pitchFamily="18" charset="0"/>
                <a:cs typeface="Times New Roman" pitchFamily="18" charset="0"/>
              </a:rPr>
              <a:t>mål af </a:t>
            </a:r>
            <a:r>
              <a:rPr lang="da-DK" dirty="0" smtClean="0">
                <a:latin typeface="Times New Roman" pitchFamily="18" charset="0"/>
                <a:cs typeface="Times New Roman" pitchFamily="18" charset="0"/>
              </a:rPr>
              <a:t>håb</a:t>
            </a:r>
          </a:p>
        </p:txBody>
      </p:sp>
    </p:spTree>
    <p:extLst>
      <p:ext uri="{BB962C8B-B14F-4D97-AF65-F5344CB8AC3E}">
        <p14:creationId xmlns:p14="http://schemas.microsoft.com/office/powerpoint/2010/main" val="4218388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da-DK" smtClean="0">
                <a:latin typeface="Times New Roman" pitchFamily="18" charset="0"/>
                <a:cs typeface="Times New Roman" pitchFamily="18" charset="0"/>
              </a:rPr>
              <a:t>Medlemskabets form</a:t>
            </a:r>
          </a:p>
        </p:txBody>
      </p:sp>
      <p:sp>
        <p:nvSpPr>
          <p:cNvPr id="24579" name="Line 4"/>
          <p:cNvSpPr>
            <a:spLocks noChangeShapeType="1"/>
          </p:cNvSpPr>
          <p:nvPr/>
        </p:nvSpPr>
        <p:spPr bwMode="auto">
          <a:xfrm>
            <a:off x="5364163" y="2565400"/>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4580" name="Text Box 5"/>
          <p:cNvSpPr txBox="1">
            <a:spLocks noChangeArrowheads="1"/>
          </p:cNvSpPr>
          <p:nvPr/>
        </p:nvSpPr>
        <p:spPr bwMode="auto">
          <a:xfrm>
            <a:off x="5440363" y="3276600"/>
            <a:ext cx="1014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Person</a:t>
            </a:r>
          </a:p>
        </p:txBody>
      </p:sp>
      <p:sp>
        <p:nvSpPr>
          <p:cNvPr id="24581" name="Text Box 6"/>
          <p:cNvSpPr txBox="1">
            <a:spLocks noChangeArrowheads="1"/>
          </p:cNvSpPr>
          <p:nvPr/>
        </p:nvSpPr>
        <p:spPr bwMode="auto">
          <a:xfrm>
            <a:off x="2620963" y="3276600"/>
            <a:ext cx="261642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Generaliseret motiv</a:t>
            </a:r>
          </a:p>
          <a:p>
            <a:r>
              <a:rPr lang="da-DK">
                <a:cs typeface="Times New Roman" pitchFamily="18" charset="0"/>
              </a:rPr>
              <a:t>(rolle)</a:t>
            </a:r>
          </a:p>
        </p:txBody>
      </p:sp>
      <p:sp>
        <p:nvSpPr>
          <p:cNvPr id="24582" name="Text Box 7"/>
          <p:cNvSpPr txBox="1">
            <a:spLocks noChangeArrowheads="1"/>
          </p:cNvSpPr>
          <p:nvPr/>
        </p:nvSpPr>
        <p:spPr bwMode="auto">
          <a:xfrm>
            <a:off x="4373563" y="4953000"/>
            <a:ext cx="1757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Medlemskab</a:t>
            </a:r>
          </a:p>
        </p:txBody>
      </p:sp>
      <p:sp>
        <p:nvSpPr>
          <p:cNvPr id="24583" name="Line 8"/>
          <p:cNvSpPr>
            <a:spLocks noChangeShapeType="1"/>
          </p:cNvSpPr>
          <p:nvPr/>
        </p:nvSpPr>
        <p:spPr bwMode="auto">
          <a:xfrm flipH="1">
            <a:off x="2555875" y="2565400"/>
            <a:ext cx="2808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524610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28625" y="142875"/>
            <a:ext cx="8229600" cy="1143000"/>
          </a:xfrm>
        </p:spPr>
        <p:txBody>
          <a:bodyPr/>
          <a:lstStyle/>
          <a:p>
            <a:pPr eaLnBrk="1" hangingPunct="1"/>
            <a:r>
              <a:rPr lang="da-DK" smtClean="0">
                <a:latin typeface="Times New Roman" pitchFamily="18" charset="0"/>
                <a:cs typeface="Times New Roman" pitchFamily="18" charset="0"/>
              </a:rPr>
              <a:t>Det formelle medlemskabs medie</a:t>
            </a:r>
          </a:p>
        </p:txBody>
      </p:sp>
      <p:sp>
        <p:nvSpPr>
          <p:cNvPr id="25603" name="Line 4"/>
          <p:cNvSpPr>
            <a:spLocks noChangeShapeType="1"/>
          </p:cNvSpPr>
          <p:nvPr/>
        </p:nvSpPr>
        <p:spPr bwMode="auto">
          <a:xfrm>
            <a:off x="401638" y="2185988"/>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5604" name="Line 5"/>
          <p:cNvSpPr>
            <a:spLocks noChangeShapeType="1"/>
          </p:cNvSpPr>
          <p:nvPr/>
        </p:nvSpPr>
        <p:spPr bwMode="auto">
          <a:xfrm>
            <a:off x="2382838" y="2185988"/>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5605" name="Text Box 6"/>
          <p:cNvSpPr txBox="1">
            <a:spLocks noChangeArrowheads="1"/>
          </p:cNvSpPr>
          <p:nvPr/>
        </p:nvSpPr>
        <p:spPr bwMode="auto">
          <a:xfrm>
            <a:off x="2459038" y="2944813"/>
            <a:ext cx="882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25606" name="Text Box 7"/>
          <p:cNvSpPr txBox="1">
            <a:spLocks noChangeArrowheads="1"/>
          </p:cNvSpPr>
          <p:nvPr/>
        </p:nvSpPr>
        <p:spPr bwMode="auto">
          <a:xfrm>
            <a:off x="555625" y="2768600"/>
            <a:ext cx="16129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Generaliseret </a:t>
            </a:r>
          </a:p>
          <a:p>
            <a:r>
              <a:rPr lang="da-DK" sz="2000">
                <a:cs typeface="Times New Roman" pitchFamily="18" charset="0"/>
              </a:rPr>
              <a:t>motiv</a:t>
            </a:r>
          </a:p>
        </p:txBody>
      </p:sp>
      <p:sp>
        <p:nvSpPr>
          <p:cNvPr id="25607" name="Text Box 8"/>
          <p:cNvSpPr txBox="1">
            <a:spLocks noChangeArrowheads="1"/>
          </p:cNvSpPr>
          <p:nvPr/>
        </p:nvSpPr>
        <p:spPr bwMode="auto">
          <a:xfrm>
            <a:off x="1477963" y="4562475"/>
            <a:ext cx="1593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b="1">
                <a:cs typeface="Times New Roman" pitchFamily="18" charset="0"/>
              </a:rPr>
              <a:t>Medlemskab</a:t>
            </a:r>
          </a:p>
        </p:txBody>
      </p:sp>
      <p:sp>
        <p:nvSpPr>
          <p:cNvPr id="25608" name="Line 10"/>
          <p:cNvSpPr>
            <a:spLocks noChangeShapeType="1"/>
          </p:cNvSpPr>
          <p:nvPr/>
        </p:nvSpPr>
        <p:spPr bwMode="auto">
          <a:xfrm>
            <a:off x="395288" y="2401888"/>
            <a:ext cx="1693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5609" name="Line 11"/>
          <p:cNvSpPr>
            <a:spLocks noChangeShapeType="1"/>
          </p:cNvSpPr>
          <p:nvPr/>
        </p:nvSpPr>
        <p:spPr bwMode="auto">
          <a:xfrm flipV="1">
            <a:off x="395288" y="21859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5610" name="Line 12"/>
          <p:cNvSpPr>
            <a:spLocks noChangeShapeType="1"/>
          </p:cNvSpPr>
          <p:nvPr/>
        </p:nvSpPr>
        <p:spPr bwMode="auto">
          <a:xfrm>
            <a:off x="2089150" y="2401888"/>
            <a:ext cx="0" cy="2160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5611" name="Line 13"/>
          <p:cNvSpPr>
            <a:spLocks noChangeShapeType="1"/>
          </p:cNvSpPr>
          <p:nvPr/>
        </p:nvSpPr>
        <p:spPr bwMode="auto">
          <a:xfrm flipH="1">
            <a:off x="2089150" y="4562475"/>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5612" name="Text Box 14"/>
          <p:cNvSpPr txBox="1">
            <a:spLocks noChangeArrowheads="1"/>
          </p:cNvSpPr>
          <p:nvPr/>
        </p:nvSpPr>
        <p:spPr bwMode="auto">
          <a:xfrm>
            <a:off x="2068513" y="2782888"/>
            <a:ext cx="3413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i="1">
                <a:cs typeface="Times New Roman" pitchFamily="18" charset="0"/>
              </a:rPr>
              <a:t>R</a:t>
            </a:r>
          </a:p>
          <a:p>
            <a:r>
              <a:rPr lang="da-DK" sz="2000" i="1">
                <a:cs typeface="Times New Roman" pitchFamily="18" charset="0"/>
              </a:rPr>
              <a:t>E</a:t>
            </a:r>
          </a:p>
          <a:p>
            <a:r>
              <a:rPr lang="da-DK" sz="2000" i="1">
                <a:cs typeface="Times New Roman" pitchFamily="18" charset="0"/>
              </a:rPr>
              <a:t>T</a:t>
            </a:r>
          </a:p>
        </p:txBody>
      </p:sp>
      <p:sp>
        <p:nvSpPr>
          <p:cNvPr id="25613" name="Text Box 35"/>
          <p:cNvSpPr txBox="1">
            <a:spLocks noChangeArrowheads="1"/>
          </p:cNvSpPr>
          <p:nvPr/>
        </p:nvSpPr>
        <p:spPr bwMode="auto">
          <a:xfrm>
            <a:off x="4471988" y="2500313"/>
            <a:ext cx="367188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I den klassiske formelle organisation kan medlemskabet afgøres retlig og understøttes af en personalepolitik, der udformer personaleregler, og derved tager forbehold for konflikter</a:t>
            </a:r>
          </a:p>
        </p:txBody>
      </p:sp>
    </p:spTree>
    <p:extLst>
      <p:ext uri="{BB962C8B-B14F-4D97-AF65-F5344CB8AC3E}">
        <p14:creationId xmlns:p14="http://schemas.microsoft.com/office/powerpoint/2010/main" val="3996025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p:txBody>
          <a:bodyPr/>
          <a:lstStyle/>
          <a:p>
            <a:r>
              <a:rPr lang="da-DK" smtClean="0">
                <a:latin typeface="Times New Roman" pitchFamily="18" charset="0"/>
                <a:cs typeface="Times New Roman" pitchFamily="18" charset="0"/>
              </a:rPr>
              <a:t>Retliggørelsens udtryk</a:t>
            </a:r>
          </a:p>
        </p:txBody>
      </p:sp>
      <p:sp>
        <p:nvSpPr>
          <p:cNvPr id="26627" name="Pladsholder til indhold 2"/>
          <p:cNvSpPr>
            <a:spLocks noGrp="1"/>
          </p:cNvSpPr>
          <p:nvPr>
            <p:ph idx="1"/>
          </p:nvPr>
        </p:nvSpPr>
        <p:spPr>
          <a:xfrm>
            <a:off x="685800" y="1981200"/>
            <a:ext cx="3886200" cy="4114800"/>
          </a:xfrm>
        </p:spPr>
        <p:txBody>
          <a:bodyPr/>
          <a:lstStyle/>
          <a:p>
            <a:r>
              <a:rPr lang="da-DK" sz="2000" smtClean="0">
                <a:latin typeface="Times New Roman" pitchFamily="18" charset="0"/>
                <a:cs typeface="Times New Roman" pitchFamily="18" charset="0"/>
              </a:rPr>
              <a:t>“Men med et hurtigt skiftende Personale, med et Personale, hvis enkelte Individer stadig overvejer, hvorvidt de ved Pladsskifte kan forbedre deres kaar, vil Betingelserne for at udvikle og pleje gode Embedstraditioner ikke være til stede. (….) (Hvis man indførte kontrakter) vilde man opgive og miste det nuværende Systems fordele i Retning af Stabilitet og Soliditet.” Kofoed 1928</a:t>
            </a:r>
            <a:endParaRPr lang="da-DK" sz="2000" b="1" smtClean="0">
              <a:latin typeface="Times New Roman" pitchFamily="18" charset="0"/>
              <a:cs typeface="Times New Roman" pitchFamily="18" charset="0"/>
            </a:endParaRPr>
          </a:p>
        </p:txBody>
      </p:sp>
      <p:sp>
        <p:nvSpPr>
          <p:cNvPr id="4" name="Pladsholder til indhold 2"/>
          <p:cNvSpPr txBox="1">
            <a:spLocks/>
          </p:cNvSpPr>
          <p:nvPr/>
        </p:nvSpPr>
        <p:spPr bwMode="auto">
          <a:xfrm>
            <a:off x="4800600" y="1981200"/>
            <a:ext cx="3886200" cy="4114800"/>
          </a:xfrm>
          <a:prstGeom prst="rect">
            <a:avLst/>
          </a:prstGeom>
          <a:noFill/>
          <a:ln w="9525">
            <a:noFill/>
            <a:miter lim="800000"/>
            <a:headEnd/>
            <a:tailEnd/>
          </a:ln>
        </p:spPr>
        <p:txBody>
          <a:bodyPr/>
          <a:lstStyle/>
          <a:p>
            <a:pPr>
              <a:defRPr/>
            </a:pPr>
            <a:r>
              <a:rPr lang="da-DK" sz="2000" b="1" dirty="0" err="1">
                <a:latin typeface="Times New Roman" pitchFamily="18" charset="0"/>
                <a:cs typeface="Times New Roman" pitchFamily="18" charset="0"/>
              </a:rPr>
              <a:t>Honnørord</a:t>
            </a:r>
            <a:r>
              <a:rPr lang="da-DK" sz="2000" dirty="0">
                <a:latin typeface="Times New Roman" pitchFamily="18" charset="0"/>
                <a:cs typeface="Times New Roman" pitchFamily="18" charset="0"/>
              </a:rPr>
              <a:t>:</a:t>
            </a:r>
          </a:p>
          <a:p>
            <a:pPr>
              <a:buFont typeface="Arial" pitchFamily="34" charset="0"/>
              <a:buChar char="•"/>
              <a:defRPr/>
            </a:pPr>
            <a:r>
              <a:rPr lang="da-DK" sz="2000" dirty="0">
                <a:latin typeface="Times New Roman" pitchFamily="18" charset="0"/>
                <a:cs typeface="Times New Roman" pitchFamily="18" charset="0"/>
              </a:rPr>
              <a:t>Troskab for hele livet,</a:t>
            </a:r>
          </a:p>
          <a:p>
            <a:pPr>
              <a:buFont typeface="Arial" pitchFamily="34" charset="0"/>
              <a:buChar char="•"/>
              <a:defRPr/>
            </a:pPr>
            <a:r>
              <a:rPr lang="da-DK" sz="2000" dirty="0">
                <a:latin typeface="Times New Roman" pitchFamily="18" charset="0"/>
                <a:cs typeface="Times New Roman" pitchFamily="18" charset="0"/>
              </a:rPr>
              <a:t>Loyalitet,</a:t>
            </a:r>
          </a:p>
          <a:p>
            <a:pPr>
              <a:buFont typeface="Arial" pitchFamily="34" charset="0"/>
              <a:buChar char="•"/>
              <a:defRPr/>
            </a:pPr>
            <a:r>
              <a:rPr lang="da-DK" sz="2000" dirty="0">
                <a:latin typeface="Times New Roman" pitchFamily="18" charset="0"/>
                <a:cs typeface="Times New Roman" pitchFamily="18" charset="0"/>
              </a:rPr>
              <a:t>Flid,</a:t>
            </a:r>
          </a:p>
          <a:p>
            <a:pPr>
              <a:buFont typeface="Arial" pitchFamily="34" charset="0"/>
              <a:buChar char="•"/>
              <a:defRPr/>
            </a:pPr>
            <a:r>
              <a:rPr lang="da-DK" sz="2000" dirty="0">
                <a:latin typeface="Times New Roman" pitchFamily="18" charset="0"/>
                <a:cs typeface="Times New Roman" pitchFamily="18" charset="0"/>
              </a:rPr>
              <a:t>Pligtopfyldende,</a:t>
            </a:r>
          </a:p>
          <a:p>
            <a:pPr>
              <a:buFont typeface="Arial" pitchFamily="34" charset="0"/>
              <a:buChar char="•"/>
              <a:defRPr/>
            </a:pPr>
            <a:r>
              <a:rPr lang="da-DK" sz="2000" dirty="0">
                <a:latin typeface="Times New Roman" pitchFamily="18" charset="0"/>
                <a:cs typeface="Times New Roman" pitchFamily="18" charset="0"/>
              </a:rPr>
              <a:t>Disciplin,</a:t>
            </a:r>
          </a:p>
          <a:p>
            <a:pPr>
              <a:buFont typeface="Arial" pitchFamily="34" charset="0"/>
              <a:buChar char="•"/>
              <a:defRPr/>
            </a:pPr>
            <a:r>
              <a:rPr lang="da-DK" sz="2000" dirty="0">
                <a:latin typeface="Times New Roman" pitchFamily="18" charset="0"/>
                <a:cs typeface="Times New Roman" pitchFamily="18" charset="0"/>
              </a:rPr>
              <a:t>Formelle kvalifikationer,</a:t>
            </a:r>
          </a:p>
          <a:p>
            <a:pPr>
              <a:buFont typeface="Arial" pitchFamily="34" charset="0"/>
              <a:buChar char="•"/>
              <a:defRPr/>
            </a:pPr>
            <a:r>
              <a:rPr lang="da-DK" sz="2000" kern="0" dirty="0">
                <a:latin typeface="Times New Roman" pitchFamily="18" charset="0"/>
                <a:cs typeface="Times New Roman" pitchFamily="18" charset="0"/>
              </a:rPr>
              <a:t>Forudsigelighed i afgørelser</a:t>
            </a:r>
          </a:p>
          <a:p>
            <a:pPr>
              <a:buFont typeface="Arial" pitchFamily="34" charset="0"/>
              <a:buChar char="•"/>
              <a:defRPr/>
            </a:pPr>
            <a:r>
              <a:rPr lang="da-DK" sz="2000" kern="0" dirty="0">
                <a:latin typeface="Times New Roman" pitchFamily="18" charset="0"/>
                <a:cs typeface="Times New Roman" pitchFamily="18" charset="0"/>
              </a:rPr>
              <a:t>Saglighed</a:t>
            </a:r>
          </a:p>
          <a:p>
            <a:pPr>
              <a:buFont typeface="Arial" pitchFamily="34" charset="0"/>
              <a:buChar char="•"/>
              <a:defRPr/>
            </a:pPr>
            <a:r>
              <a:rPr lang="da-DK" sz="2000" kern="0" dirty="0">
                <a:latin typeface="Times New Roman" pitchFamily="18" charset="0"/>
                <a:cs typeface="Times New Roman" pitchFamily="18" charset="0"/>
              </a:rPr>
              <a:t>legalitet</a:t>
            </a:r>
          </a:p>
        </p:txBody>
      </p:sp>
    </p:spTree>
    <p:extLst>
      <p:ext uri="{BB962C8B-B14F-4D97-AF65-F5344CB8AC3E}">
        <p14:creationId xmlns:p14="http://schemas.microsoft.com/office/powerpoint/2010/main" val="4098594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da-DK" sz="4400">
                <a:latin typeface="Times New Roman" pitchFamily="18" charset="0"/>
                <a:cs typeface="Times New Roman" pitchFamily="18" charset="0"/>
              </a:rPr>
              <a:t>Fra tilpasning til omstilling</a:t>
            </a:r>
          </a:p>
        </p:txBody>
      </p:sp>
      <p:sp>
        <p:nvSpPr>
          <p:cNvPr id="27651" name="Rectangle 3"/>
          <p:cNvSpPr>
            <a:spLocks noChangeArrowheads="1"/>
          </p:cNvSpPr>
          <p:nvPr/>
        </p:nvSpPr>
        <p:spPr bwMode="auto">
          <a:xfrm>
            <a:off x="76200" y="1981200"/>
            <a:ext cx="1600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r>
              <a:rPr lang="da-DK" sz="3200">
                <a:latin typeface="Times New Roman" pitchFamily="18" charset="0"/>
                <a:cs typeface="Times New Roman" pitchFamily="18" charset="0"/>
              </a:rPr>
              <a:t>Fra:</a:t>
            </a:r>
          </a:p>
          <a:p>
            <a:pPr marL="342900" indent="-342900">
              <a:spcBef>
                <a:spcPct val="20000"/>
              </a:spcBef>
              <a:buFontTx/>
              <a:buChar char="•"/>
            </a:pPr>
            <a:endParaRPr lang="da-DK" sz="3200">
              <a:latin typeface="Times New Roman" pitchFamily="18" charset="0"/>
              <a:cs typeface="Times New Roman" pitchFamily="18" charset="0"/>
            </a:endParaRPr>
          </a:p>
          <a:p>
            <a:pPr marL="342900" indent="-342900">
              <a:spcBef>
                <a:spcPct val="20000"/>
              </a:spcBef>
              <a:buFontTx/>
              <a:buChar char="•"/>
            </a:pPr>
            <a:endParaRPr lang="da-DK" sz="3200">
              <a:latin typeface="Times New Roman" pitchFamily="18" charset="0"/>
              <a:cs typeface="Times New Roman" pitchFamily="18" charset="0"/>
            </a:endParaRPr>
          </a:p>
          <a:p>
            <a:pPr marL="342900" indent="-342900">
              <a:spcBef>
                <a:spcPct val="20000"/>
              </a:spcBef>
              <a:buFontTx/>
              <a:buChar char="•"/>
            </a:pPr>
            <a:endParaRPr lang="da-DK" sz="3200">
              <a:latin typeface="Times New Roman" pitchFamily="18" charset="0"/>
              <a:cs typeface="Times New Roman" pitchFamily="18" charset="0"/>
            </a:endParaRPr>
          </a:p>
          <a:p>
            <a:pPr marL="342900" indent="-342900">
              <a:spcBef>
                <a:spcPct val="20000"/>
              </a:spcBef>
              <a:buFontTx/>
              <a:buChar char="•"/>
            </a:pPr>
            <a:r>
              <a:rPr lang="da-DK" sz="3200">
                <a:latin typeface="Times New Roman" pitchFamily="18" charset="0"/>
                <a:cs typeface="Times New Roman" pitchFamily="18" charset="0"/>
              </a:rPr>
              <a:t>Til:</a:t>
            </a:r>
          </a:p>
        </p:txBody>
      </p:sp>
      <p:sp>
        <p:nvSpPr>
          <p:cNvPr id="27652" name="Line 4"/>
          <p:cNvSpPr>
            <a:spLocks noChangeShapeType="1"/>
          </p:cNvSpPr>
          <p:nvPr/>
        </p:nvSpPr>
        <p:spPr bwMode="auto">
          <a:xfrm>
            <a:off x="1371600" y="16764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53" name="Line 5"/>
          <p:cNvSpPr>
            <a:spLocks noChangeShapeType="1"/>
          </p:cNvSpPr>
          <p:nvPr/>
        </p:nvSpPr>
        <p:spPr bwMode="auto">
          <a:xfrm>
            <a:off x="2971800" y="1676400"/>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54" name="Text Box 6"/>
          <p:cNvSpPr txBox="1">
            <a:spLocks noChangeArrowheads="1"/>
          </p:cNvSpPr>
          <p:nvPr/>
        </p:nvSpPr>
        <p:spPr bwMode="auto">
          <a:xfrm>
            <a:off x="1295400" y="1717675"/>
            <a:ext cx="15520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Forandring</a:t>
            </a:r>
          </a:p>
          <a:p>
            <a:endParaRPr lang="da-DK">
              <a:cs typeface="Times New Roman" pitchFamily="18" charset="0"/>
            </a:endParaRPr>
          </a:p>
          <a:p>
            <a:endParaRPr lang="da-DK">
              <a:cs typeface="Times New Roman" pitchFamily="18" charset="0"/>
            </a:endParaRPr>
          </a:p>
        </p:txBody>
      </p:sp>
      <p:sp>
        <p:nvSpPr>
          <p:cNvPr id="27655" name="Text Box 7"/>
          <p:cNvSpPr txBox="1">
            <a:spLocks noChangeArrowheads="1"/>
          </p:cNvSpPr>
          <p:nvPr/>
        </p:nvSpPr>
        <p:spPr bwMode="auto">
          <a:xfrm>
            <a:off x="3062288" y="1752600"/>
            <a:ext cx="129234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Stabilitet</a:t>
            </a:r>
          </a:p>
          <a:p>
            <a:endParaRPr lang="da-DK">
              <a:cs typeface="Times New Roman" pitchFamily="18" charset="0"/>
            </a:endParaRPr>
          </a:p>
          <a:p>
            <a:endParaRPr lang="da-DK">
              <a:cs typeface="Times New Roman" pitchFamily="18" charset="0"/>
            </a:endParaRPr>
          </a:p>
        </p:txBody>
      </p:sp>
      <p:sp>
        <p:nvSpPr>
          <p:cNvPr id="27656" name="Line 8"/>
          <p:cNvSpPr>
            <a:spLocks noChangeShapeType="1"/>
          </p:cNvSpPr>
          <p:nvPr/>
        </p:nvSpPr>
        <p:spPr bwMode="auto">
          <a:xfrm>
            <a:off x="1371600" y="41148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57" name="Line 9"/>
          <p:cNvSpPr>
            <a:spLocks noChangeShapeType="1"/>
          </p:cNvSpPr>
          <p:nvPr/>
        </p:nvSpPr>
        <p:spPr bwMode="auto">
          <a:xfrm>
            <a:off x="2971800" y="4114800"/>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58" name="Text Box 10"/>
          <p:cNvSpPr txBox="1">
            <a:spLocks noChangeArrowheads="1"/>
          </p:cNvSpPr>
          <p:nvPr/>
        </p:nvSpPr>
        <p:spPr bwMode="auto">
          <a:xfrm>
            <a:off x="1295400" y="4156075"/>
            <a:ext cx="1538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Forandring</a:t>
            </a:r>
          </a:p>
        </p:txBody>
      </p:sp>
      <p:sp>
        <p:nvSpPr>
          <p:cNvPr id="27659" name="Text Box 11"/>
          <p:cNvSpPr txBox="1">
            <a:spLocks noChangeArrowheads="1"/>
          </p:cNvSpPr>
          <p:nvPr/>
        </p:nvSpPr>
        <p:spPr bwMode="auto">
          <a:xfrm>
            <a:off x="3062288" y="4191000"/>
            <a:ext cx="211931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a:cs typeface="Times New Roman" pitchFamily="18" charset="0"/>
              </a:rPr>
              <a:t>Omstilling og </a:t>
            </a:r>
          </a:p>
          <a:p>
            <a:r>
              <a:rPr lang="da-DK">
                <a:cs typeface="Times New Roman" pitchFamily="18" charset="0"/>
              </a:rPr>
              <a:t>turbulens</a:t>
            </a:r>
          </a:p>
          <a:p>
            <a:r>
              <a:rPr lang="da-DK">
                <a:cs typeface="Times New Roman" pitchFamily="18" charset="0"/>
              </a:rPr>
              <a:t>er det eneste stabile</a:t>
            </a:r>
          </a:p>
        </p:txBody>
      </p:sp>
      <p:sp>
        <p:nvSpPr>
          <p:cNvPr id="27660" name="Line 12"/>
          <p:cNvSpPr>
            <a:spLocks noChangeShapeType="1"/>
          </p:cNvSpPr>
          <p:nvPr/>
        </p:nvSpPr>
        <p:spPr bwMode="auto">
          <a:xfrm>
            <a:off x="5422900" y="16764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61" name="Line 13"/>
          <p:cNvSpPr>
            <a:spLocks noChangeShapeType="1"/>
          </p:cNvSpPr>
          <p:nvPr/>
        </p:nvSpPr>
        <p:spPr bwMode="auto">
          <a:xfrm>
            <a:off x="7023100" y="1676400"/>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62" name="Text Box 14"/>
          <p:cNvSpPr txBox="1">
            <a:spLocks noChangeArrowheads="1"/>
          </p:cNvSpPr>
          <p:nvPr/>
        </p:nvSpPr>
        <p:spPr bwMode="auto">
          <a:xfrm>
            <a:off x="5105400" y="1755775"/>
            <a:ext cx="19812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u="sng">
                <a:cs typeface="Times New Roman" pitchFamily="18" charset="0"/>
              </a:rPr>
              <a:t>Organisation</a:t>
            </a:r>
            <a:r>
              <a:rPr lang="da-DK">
                <a:cs typeface="Times New Roman" pitchFamily="18" charset="0"/>
              </a:rPr>
              <a:t>: Tilpasnings- og reform-orienteret</a:t>
            </a:r>
          </a:p>
          <a:p>
            <a:endParaRPr lang="da-DK">
              <a:cs typeface="Times New Roman" pitchFamily="18" charset="0"/>
            </a:endParaRPr>
          </a:p>
          <a:p>
            <a:endParaRPr lang="da-DK">
              <a:cs typeface="Times New Roman" pitchFamily="18" charset="0"/>
            </a:endParaRPr>
          </a:p>
        </p:txBody>
      </p:sp>
      <p:sp>
        <p:nvSpPr>
          <p:cNvPr id="27663" name="Text Box 15"/>
          <p:cNvSpPr txBox="1">
            <a:spLocks noChangeArrowheads="1"/>
          </p:cNvSpPr>
          <p:nvPr/>
        </p:nvSpPr>
        <p:spPr bwMode="auto">
          <a:xfrm>
            <a:off x="7113588" y="1752600"/>
            <a:ext cx="195421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u="sng">
                <a:cs typeface="Times New Roman" pitchFamily="18" charset="0"/>
              </a:rPr>
              <a:t>Omverden</a:t>
            </a:r>
            <a:r>
              <a:rPr lang="da-DK">
                <a:cs typeface="Times New Roman" pitchFamily="18" charset="0"/>
              </a:rPr>
              <a:t>: Bestemmelig, generel og forudsigelig</a:t>
            </a:r>
          </a:p>
          <a:p>
            <a:endParaRPr lang="da-DK">
              <a:cs typeface="Times New Roman" pitchFamily="18" charset="0"/>
            </a:endParaRPr>
          </a:p>
          <a:p>
            <a:endParaRPr lang="da-DK">
              <a:cs typeface="Times New Roman" pitchFamily="18" charset="0"/>
            </a:endParaRPr>
          </a:p>
        </p:txBody>
      </p:sp>
      <p:sp>
        <p:nvSpPr>
          <p:cNvPr id="27664" name="Line 16"/>
          <p:cNvSpPr>
            <a:spLocks noChangeShapeType="1"/>
          </p:cNvSpPr>
          <p:nvPr/>
        </p:nvSpPr>
        <p:spPr bwMode="auto">
          <a:xfrm>
            <a:off x="5434013" y="40386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65" name="Line 17"/>
          <p:cNvSpPr>
            <a:spLocks noChangeShapeType="1"/>
          </p:cNvSpPr>
          <p:nvPr/>
        </p:nvSpPr>
        <p:spPr bwMode="auto">
          <a:xfrm>
            <a:off x="7023100" y="4038600"/>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Times New Roman" pitchFamily="18" charset="0"/>
              <a:cs typeface="Times New Roman" pitchFamily="18" charset="0"/>
            </a:endParaRPr>
          </a:p>
        </p:txBody>
      </p:sp>
      <p:sp>
        <p:nvSpPr>
          <p:cNvPr id="27666" name="Text Box 18"/>
          <p:cNvSpPr txBox="1">
            <a:spLocks noChangeArrowheads="1"/>
          </p:cNvSpPr>
          <p:nvPr/>
        </p:nvSpPr>
        <p:spPr bwMode="auto">
          <a:xfrm>
            <a:off x="5181600" y="4079875"/>
            <a:ext cx="1981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u="sng">
                <a:cs typeface="Times New Roman" pitchFamily="18" charset="0"/>
              </a:rPr>
              <a:t>Organisation</a:t>
            </a:r>
            <a:r>
              <a:rPr lang="da-DK">
                <a:cs typeface="Times New Roman" pitchFamily="18" charset="0"/>
              </a:rPr>
              <a:t>: Fleksibel og omstillings-parat</a:t>
            </a:r>
          </a:p>
        </p:txBody>
      </p:sp>
      <p:sp>
        <p:nvSpPr>
          <p:cNvPr id="27667" name="Text Box 19"/>
          <p:cNvSpPr txBox="1">
            <a:spLocks noChangeArrowheads="1"/>
          </p:cNvSpPr>
          <p:nvPr/>
        </p:nvSpPr>
        <p:spPr bwMode="auto">
          <a:xfrm>
            <a:off x="7113588" y="4114800"/>
            <a:ext cx="210661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u="sng">
                <a:cs typeface="Times New Roman" pitchFamily="18" charset="0"/>
              </a:rPr>
              <a:t>Omverden</a:t>
            </a:r>
            <a:r>
              <a:rPr lang="da-DK">
                <a:cs typeface="Times New Roman" pitchFamily="18" charset="0"/>
              </a:rPr>
              <a:t>: Ubestemt,</a:t>
            </a:r>
          </a:p>
          <a:p>
            <a:r>
              <a:rPr lang="da-DK">
                <a:cs typeface="Times New Roman" pitchFamily="18" charset="0"/>
              </a:rPr>
              <a:t>perspektivistisk og kompleks</a:t>
            </a:r>
          </a:p>
          <a:p>
            <a:endParaRPr lang="da-DK">
              <a:cs typeface="Times New Roman" pitchFamily="18" charset="0"/>
            </a:endParaRPr>
          </a:p>
        </p:txBody>
      </p:sp>
    </p:spTree>
    <p:extLst>
      <p:ext uri="{BB962C8B-B14F-4D97-AF65-F5344CB8AC3E}">
        <p14:creationId xmlns:p14="http://schemas.microsoft.com/office/powerpoint/2010/main" val="653943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da-DK" sz="4400">
                <a:latin typeface="Times New Roman" pitchFamily="18" charset="0"/>
                <a:cs typeface="Times New Roman" pitchFamily="18" charset="0"/>
              </a:rPr>
              <a:t>Selv-indmeldelsens Medlemskab</a:t>
            </a:r>
          </a:p>
        </p:txBody>
      </p:sp>
      <p:sp>
        <p:nvSpPr>
          <p:cNvPr id="28675" name="Line 4"/>
          <p:cNvSpPr>
            <a:spLocks noChangeShapeType="1"/>
          </p:cNvSpPr>
          <p:nvPr/>
        </p:nvSpPr>
        <p:spPr bwMode="auto">
          <a:xfrm>
            <a:off x="5921375" y="2565400"/>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8676" name="Text Box 5"/>
          <p:cNvSpPr txBox="1">
            <a:spLocks noChangeArrowheads="1"/>
          </p:cNvSpPr>
          <p:nvPr/>
        </p:nvSpPr>
        <p:spPr bwMode="auto">
          <a:xfrm>
            <a:off x="5997575" y="3541713"/>
            <a:ext cx="8819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28677" name="Text Box 6"/>
          <p:cNvSpPr txBox="1">
            <a:spLocks noChangeArrowheads="1"/>
          </p:cNvSpPr>
          <p:nvPr/>
        </p:nvSpPr>
        <p:spPr bwMode="auto">
          <a:xfrm>
            <a:off x="2608263" y="3357563"/>
            <a:ext cx="22336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b="1">
                <a:cs typeface="Times New Roman" pitchFamily="18" charset="0"/>
              </a:rPr>
              <a:t>er personlig</a:t>
            </a:r>
            <a:r>
              <a:rPr lang="da-DK" sz="2000">
                <a:cs typeface="Times New Roman" pitchFamily="18" charset="0"/>
              </a:rPr>
              <a:t> </a:t>
            </a:r>
            <a:r>
              <a:rPr lang="da-DK" sz="2000" b="1">
                <a:cs typeface="Times New Roman" pitchFamily="18" charset="0"/>
              </a:rPr>
              <a:t>selv-motivering</a:t>
            </a:r>
          </a:p>
        </p:txBody>
      </p:sp>
      <p:sp>
        <p:nvSpPr>
          <p:cNvPr id="28678" name="Text Box 7"/>
          <p:cNvSpPr txBox="1">
            <a:spLocks noChangeArrowheads="1"/>
          </p:cNvSpPr>
          <p:nvPr/>
        </p:nvSpPr>
        <p:spPr bwMode="auto">
          <a:xfrm>
            <a:off x="4192588" y="4953000"/>
            <a:ext cx="19607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Selv-indmeldelse</a:t>
            </a:r>
          </a:p>
        </p:txBody>
      </p:sp>
      <p:sp>
        <p:nvSpPr>
          <p:cNvPr id="28679" name="Text Box 8"/>
          <p:cNvSpPr txBox="1">
            <a:spLocks noChangeArrowheads="1"/>
          </p:cNvSpPr>
          <p:nvPr/>
        </p:nvSpPr>
        <p:spPr bwMode="auto">
          <a:xfrm>
            <a:off x="2825750" y="2709863"/>
            <a:ext cx="27574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Det generaliserede motiv</a:t>
            </a:r>
          </a:p>
        </p:txBody>
      </p:sp>
      <p:sp>
        <p:nvSpPr>
          <p:cNvPr id="28680" name="Line 9"/>
          <p:cNvSpPr>
            <a:spLocks noChangeShapeType="1"/>
          </p:cNvSpPr>
          <p:nvPr/>
        </p:nvSpPr>
        <p:spPr bwMode="auto">
          <a:xfrm>
            <a:off x="2608263" y="3213100"/>
            <a:ext cx="21605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8681" name="Line 10"/>
          <p:cNvSpPr>
            <a:spLocks noChangeShapeType="1"/>
          </p:cNvSpPr>
          <p:nvPr/>
        </p:nvSpPr>
        <p:spPr bwMode="auto">
          <a:xfrm>
            <a:off x="4768850" y="3213100"/>
            <a:ext cx="0" cy="16557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8682" name="Text Box 11"/>
          <p:cNvSpPr txBox="1">
            <a:spLocks noChangeArrowheads="1"/>
          </p:cNvSpPr>
          <p:nvPr/>
        </p:nvSpPr>
        <p:spPr bwMode="auto">
          <a:xfrm>
            <a:off x="4841875" y="3549650"/>
            <a:ext cx="8819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28683" name="Line 12"/>
          <p:cNvSpPr>
            <a:spLocks noChangeShapeType="1"/>
          </p:cNvSpPr>
          <p:nvPr/>
        </p:nvSpPr>
        <p:spPr bwMode="auto">
          <a:xfrm>
            <a:off x="2608263" y="2565400"/>
            <a:ext cx="3313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866500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115888"/>
            <a:ext cx="8229600" cy="1143000"/>
          </a:xfrm>
          <a:prstGeom prst="rect">
            <a:avLst/>
          </a:prstGeom>
        </p:spPr>
        <p:txBody>
          <a:bodyPr/>
          <a:lstStyle/>
          <a:p>
            <a:pPr algn="ctr">
              <a:defRPr/>
            </a:pPr>
            <a:r>
              <a:rPr lang="da-DK" sz="4400" kern="0">
                <a:latin typeface="Times New Roman" pitchFamily="18" charset="0"/>
                <a:ea typeface="+mj-ea"/>
                <a:cs typeface="Times New Roman" pitchFamily="18" charset="0"/>
              </a:rPr>
              <a:t>Dislokation i medlemskabets medie</a:t>
            </a:r>
          </a:p>
        </p:txBody>
      </p:sp>
      <p:sp>
        <p:nvSpPr>
          <p:cNvPr id="29699" name="Line 15"/>
          <p:cNvSpPr>
            <a:spLocks noChangeShapeType="1"/>
          </p:cNvSpPr>
          <p:nvPr/>
        </p:nvSpPr>
        <p:spPr bwMode="auto">
          <a:xfrm>
            <a:off x="3527425" y="2649538"/>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00" name="Text Box 16"/>
          <p:cNvSpPr txBox="1">
            <a:spLocks noChangeArrowheads="1"/>
          </p:cNvSpPr>
          <p:nvPr/>
        </p:nvSpPr>
        <p:spPr bwMode="auto">
          <a:xfrm>
            <a:off x="3603625" y="3625850"/>
            <a:ext cx="882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29701" name="Text Box 17"/>
          <p:cNvSpPr txBox="1">
            <a:spLocks noChangeArrowheads="1"/>
          </p:cNvSpPr>
          <p:nvPr/>
        </p:nvSpPr>
        <p:spPr bwMode="auto">
          <a:xfrm>
            <a:off x="214313" y="3844925"/>
            <a:ext cx="18208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Personlig selv-motivering</a:t>
            </a:r>
          </a:p>
        </p:txBody>
      </p:sp>
      <p:sp>
        <p:nvSpPr>
          <p:cNvPr id="29702" name="Text Box 18"/>
          <p:cNvSpPr txBox="1">
            <a:spLocks noChangeArrowheads="1"/>
          </p:cNvSpPr>
          <p:nvPr/>
        </p:nvSpPr>
        <p:spPr bwMode="auto">
          <a:xfrm>
            <a:off x="1500188" y="5062538"/>
            <a:ext cx="2017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b="1">
                <a:cs typeface="Times New Roman" pitchFamily="18" charset="0"/>
              </a:rPr>
              <a:t>Selv-indmeldelse</a:t>
            </a:r>
          </a:p>
        </p:txBody>
      </p:sp>
      <p:sp>
        <p:nvSpPr>
          <p:cNvPr id="29703" name="Text Box 19"/>
          <p:cNvSpPr txBox="1">
            <a:spLocks noChangeArrowheads="1"/>
          </p:cNvSpPr>
          <p:nvPr/>
        </p:nvSpPr>
        <p:spPr bwMode="auto">
          <a:xfrm>
            <a:off x="431800" y="2794000"/>
            <a:ext cx="2757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Det generaliserede motiv</a:t>
            </a:r>
          </a:p>
        </p:txBody>
      </p:sp>
      <p:sp>
        <p:nvSpPr>
          <p:cNvPr id="29704" name="Line 21"/>
          <p:cNvSpPr>
            <a:spLocks noChangeShapeType="1"/>
          </p:cNvSpPr>
          <p:nvPr/>
        </p:nvSpPr>
        <p:spPr bwMode="auto">
          <a:xfrm>
            <a:off x="2393950" y="3262313"/>
            <a:ext cx="0" cy="16557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05" name="Text Box 22"/>
          <p:cNvSpPr txBox="1">
            <a:spLocks noChangeArrowheads="1"/>
          </p:cNvSpPr>
          <p:nvPr/>
        </p:nvSpPr>
        <p:spPr bwMode="auto">
          <a:xfrm>
            <a:off x="2447925" y="3633788"/>
            <a:ext cx="882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a:cs typeface="Times New Roman" pitchFamily="18" charset="0"/>
              </a:rPr>
              <a:t>Person</a:t>
            </a:r>
          </a:p>
        </p:txBody>
      </p:sp>
      <p:sp>
        <p:nvSpPr>
          <p:cNvPr id="29706" name="Line 23"/>
          <p:cNvSpPr>
            <a:spLocks noChangeShapeType="1"/>
          </p:cNvSpPr>
          <p:nvPr/>
        </p:nvSpPr>
        <p:spPr bwMode="auto">
          <a:xfrm>
            <a:off x="214313" y="2649538"/>
            <a:ext cx="3313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07" name="Line 24"/>
          <p:cNvSpPr>
            <a:spLocks noChangeShapeType="1"/>
          </p:cNvSpPr>
          <p:nvPr/>
        </p:nvSpPr>
        <p:spPr bwMode="auto">
          <a:xfrm>
            <a:off x="234950" y="326231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08" name="Line 26"/>
          <p:cNvSpPr>
            <a:spLocks noChangeShapeType="1"/>
          </p:cNvSpPr>
          <p:nvPr/>
        </p:nvSpPr>
        <p:spPr bwMode="auto">
          <a:xfrm flipH="1">
            <a:off x="234950" y="3549650"/>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09" name="Line 27"/>
          <p:cNvSpPr>
            <a:spLocks noChangeShapeType="1"/>
          </p:cNvSpPr>
          <p:nvPr/>
        </p:nvSpPr>
        <p:spPr bwMode="auto">
          <a:xfrm flipH="1">
            <a:off x="234950" y="3262313"/>
            <a:ext cx="215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10" name="Line 28"/>
          <p:cNvSpPr>
            <a:spLocks noChangeShapeType="1"/>
          </p:cNvSpPr>
          <p:nvPr/>
        </p:nvSpPr>
        <p:spPr bwMode="auto">
          <a:xfrm>
            <a:off x="2035175" y="3549650"/>
            <a:ext cx="0" cy="1368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11" name="Line 29"/>
          <p:cNvSpPr>
            <a:spLocks noChangeShapeType="1"/>
          </p:cNvSpPr>
          <p:nvPr/>
        </p:nvSpPr>
        <p:spPr bwMode="auto">
          <a:xfrm flipH="1">
            <a:off x="2035175" y="4918075"/>
            <a:ext cx="358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29712" name="Text Box 30"/>
          <p:cNvSpPr txBox="1">
            <a:spLocks noChangeArrowheads="1"/>
          </p:cNvSpPr>
          <p:nvPr/>
        </p:nvSpPr>
        <p:spPr bwMode="auto">
          <a:xfrm>
            <a:off x="2082800" y="3614738"/>
            <a:ext cx="3127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i="1">
                <a:cs typeface="Times New Roman" pitchFamily="18" charset="0"/>
              </a:rPr>
              <a:t>?</a:t>
            </a:r>
          </a:p>
          <a:p>
            <a:r>
              <a:rPr lang="da-DK" sz="2000" i="1">
                <a:cs typeface="Times New Roman" pitchFamily="18" charset="0"/>
              </a:rPr>
              <a:t>?</a:t>
            </a:r>
          </a:p>
          <a:p>
            <a:r>
              <a:rPr lang="da-DK" sz="2000" i="1">
                <a:cs typeface="Times New Roman" pitchFamily="18" charset="0"/>
              </a:rPr>
              <a:t>?</a:t>
            </a:r>
          </a:p>
        </p:txBody>
      </p:sp>
      <p:sp>
        <p:nvSpPr>
          <p:cNvPr id="29713" name="Text Box 32"/>
          <p:cNvSpPr txBox="1">
            <a:spLocks noChangeArrowheads="1"/>
          </p:cNvSpPr>
          <p:nvPr/>
        </p:nvSpPr>
        <p:spPr bwMode="auto">
          <a:xfrm>
            <a:off x="4912171" y="2852936"/>
            <a:ext cx="4124325"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a-DK" sz="2000" dirty="0">
                <a:cs typeface="Times New Roman" pitchFamily="18" charset="0"/>
              </a:rPr>
              <a:t>I dag leder organisationer efter medier og sprog, der kan indpræges í selv-indmeldelsens form. De leder efter sprog for, hvordan de kan tage ansvaret for medarbejdernes tagen ansvar for deres egen selvindmeldelse i organisationerne</a:t>
            </a:r>
          </a:p>
        </p:txBody>
      </p:sp>
    </p:spTree>
    <p:extLst>
      <p:ext uri="{BB962C8B-B14F-4D97-AF65-F5344CB8AC3E}">
        <p14:creationId xmlns:p14="http://schemas.microsoft.com/office/powerpoint/2010/main" val="4199931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1869</Words>
  <Application>Microsoft Office PowerPoint</Application>
  <PresentationFormat>Skærmshow (4:3)</PresentationFormat>
  <Paragraphs>272</Paragraphs>
  <Slides>31</Slides>
  <Notes>0</Notes>
  <HiddenSlides>0</HiddenSlides>
  <MMClips>0</MMClips>
  <ScaleCrop>false</ScaleCrop>
  <HeadingPairs>
    <vt:vector size="4" baseType="variant">
      <vt:variant>
        <vt:lpstr>Tema</vt:lpstr>
      </vt:variant>
      <vt:variant>
        <vt:i4>1</vt:i4>
      </vt:variant>
      <vt:variant>
        <vt:lpstr>Diastitler</vt:lpstr>
      </vt:variant>
      <vt:variant>
        <vt:i4>31</vt:i4>
      </vt:variant>
    </vt:vector>
  </HeadingPairs>
  <TitlesOfParts>
    <vt:vector size="32" baseType="lpstr">
      <vt:lpstr>Kontortema</vt:lpstr>
      <vt:lpstr>At skabe det selv, der skaber sig selv i organisationens billede  Om pædagogik, kærlighed og leg i moderne ledelse  </vt:lpstr>
      <vt:lpstr>Girl Power</vt:lpstr>
      <vt:lpstr>PowerPoint-præsentation</vt:lpstr>
      <vt:lpstr>Medlemskabets form</vt:lpstr>
      <vt:lpstr>Det formelle medlemskabs medie</vt:lpstr>
      <vt:lpstr>Retliggørelsens udtryk</vt:lpstr>
      <vt:lpstr>PowerPoint-præsentation</vt:lpstr>
      <vt:lpstr>PowerPoint-præsentation</vt:lpstr>
      <vt:lpstr>PowerPoint-præsentation</vt:lpstr>
      <vt:lpstr>Pædagogiseringens strategi</vt:lpstr>
      <vt:lpstr>Pædagogiseringens udtryk</vt:lpstr>
      <vt:lpstr>Medarbejderens selv-barnliggørelse</vt:lpstr>
      <vt:lpstr>Selvindmeldelse i pædagogikkens blik</vt:lpstr>
      <vt:lpstr>Intimiseringens strategi</vt:lpstr>
      <vt:lpstr>Intimiseringens udtryk</vt:lpstr>
      <vt:lpstr>Kærlighedskommunikation</vt:lpstr>
      <vt:lpstr>Selv-indmeldelse i kærlighedens blik</vt:lpstr>
      <vt:lpstr>Kærlighed og risiko</vt:lpstr>
      <vt:lpstr>Legegørelsens strategi - at bringe fantasi ind i forholdet</vt:lpstr>
      <vt:lpstr>Legens udtryk</vt:lpstr>
      <vt:lpstr>Mulige forudsigelser</vt:lpstr>
      <vt:lpstr>Diversitetsbingoplade</vt:lpstr>
      <vt:lpstr>Legens logik</vt:lpstr>
      <vt:lpstr>Selvindmeldelse i legens blik</vt:lpstr>
      <vt:lpstr>Alle kommunikationerne går i refleksionsmodus og tømmes for indhold</vt:lpstr>
      <vt:lpstr>PowerPoint-præsentation</vt:lpstr>
      <vt:lpstr>PowerPoint-præsentation</vt:lpstr>
      <vt:lpstr>Dobbeltbind som konsekvens</vt:lpstr>
      <vt:lpstr>Stress som konsekvens</vt:lpstr>
      <vt:lpstr>Oversocialisering som konsekvens</vt:lpstr>
      <vt:lpstr>Konklusion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 skabe det selv, der skaber sig selv i organisationens billede  Om pædagogik, kærlighed og leg i moderne ledelse</dc:title>
  <dc:creator>Niels Åkerstrøm Andersen</dc:creator>
  <cp:lastModifiedBy>Jan Simon</cp:lastModifiedBy>
  <cp:revision>7</cp:revision>
  <dcterms:created xsi:type="dcterms:W3CDTF">2012-09-10T09:18:52Z</dcterms:created>
  <dcterms:modified xsi:type="dcterms:W3CDTF">2013-04-10T14:50:24Z</dcterms:modified>
</cp:coreProperties>
</file>