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662738"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97B8CDF7-5B83-4D0A-B981-97262FE9AD93}" type="datetimeFigureOut">
              <a:rPr lang="da-DK" smtClean="0"/>
              <a:t>19-04-2013</a:t>
            </a:fld>
            <a:endParaRPr lang="da-DK"/>
          </a:p>
        </p:txBody>
      </p:sp>
      <p:sp>
        <p:nvSpPr>
          <p:cNvPr id="4" name="Pladsholder til sidefod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DBF9B157-1E8D-4914-9A89-82A64839B3C0}" type="slidenum">
              <a:rPr lang="da-DK" smtClean="0"/>
              <a:t>‹nr.›</a:t>
            </a:fld>
            <a:endParaRPr lang="da-DK"/>
          </a:p>
        </p:txBody>
      </p:sp>
    </p:spTree>
    <p:extLst>
      <p:ext uri="{BB962C8B-B14F-4D97-AF65-F5344CB8AC3E}">
        <p14:creationId xmlns:p14="http://schemas.microsoft.com/office/powerpoint/2010/main" val="4100285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8C15B410-84D4-46A7-95A2-A34B8984C38B}" type="datetimeFigureOut">
              <a:rPr lang="da-DK" smtClean="0"/>
              <a:t>19-04-2013</a:t>
            </a:fld>
            <a:endParaRPr lang="da-DK"/>
          </a:p>
        </p:txBody>
      </p:sp>
      <p:sp>
        <p:nvSpPr>
          <p:cNvPr id="4" name="Pladsholder til diasbillede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2FC5697C-7569-4C14-A0CC-F864885D1420}" type="slidenum">
              <a:rPr lang="da-DK" smtClean="0"/>
              <a:t>‹nr.›</a:t>
            </a:fld>
            <a:endParaRPr lang="da-DK"/>
          </a:p>
        </p:txBody>
      </p:sp>
    </p:spTree>
    <p:extLst>
      <p:ext uri="{BB962C8B-B14F-4D97-AF65-F5344CB8AC3E}">
        <p14:creationId xmlns:p14="http://schemas.microsoft.com/office/powerpoint/2010/main" val="1246687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da-DK" smtClean="0"/>
              <a:t>Klik for at redigere i master</a:t>
            </a:r>
            <a:endParaRPr kumimoji="0" lang="en-US"/>
          </a:p>
        </p:txBody>
      </p:sp>
      <p:sp>
        <p:nvSpPr>
          <p:cNvPr id="9" name="Und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a-DK" smtClean="0"/>
              <a:t>Klik for at redigere i master</a:t>
            </a:r>
            <a:endParaRPr kumimoji="0" lang="en-US"/>
          </a:p>
        </p:txBody>
      </p:sp>
      <p:sp>
        <p:nvSpPr>
          <p:cNvPr id="28" name="Pladsholder til dato 27"/>
          <p:cNvSpPr>
            <a:spLocks noGrp="1"/>
          </p:cNvSpPr>
          <p:nvPr>
            <p:ph type="dt" sz="half" idx="10"/>
          </p:nvPr>
        </p:nvSpPr>
        <p:spPr bwMode="auto">
          <a:xfrm rot="5400000">
            <a:off x="7764621" y="1174097"/>
            <a:ext cx="2286000" cy="381000"/>
          </a:xfrm>
        </p:spPr>
        <p:txBody>
          <a:bodyPr/>
          <a:lstStyle/>
          <a:p>
            <a:fld id="{0CF6EF01-6FC2-4F0F-9017-2C3CE1EEEA05}" type="datetime1">
              <a:rPr lang="da-DK" smtClean="0"/>
              <a:t>19-04-2013</a:t>
            </a:fld>
            <a:endParaRPr lang="da-DK"/>
          </a:p>
        </p:txBody>
      </p:sp>
      <p:sp>
        <p:nvSpPr>
          <p:cNvPr id="17" name="Pladsholder til sidefod 16"/>
          <p:cNvSpPr>
            <a:spLocks noGrp="1"/>
          </p:cNvSpPr>
          <p:nvPr>
            <p:ph type="ftr" sz="quarter" idx="11"/>
          </p:nvPr>
        </p:nvSpPr>
        <p:spPr bwMode="auto">
          <a:xfrm rot="5400000">
            <a:off x="7077269" y="4181669"/>
            <a:ext cx="3657600" cy="384048"/>
          </a:xfrm>
        </p:spPr>
        <p:txBody>
          <a:bodyPr/>
          <a:lstStyle/>
          <a:p>
            <a:r>
              <a:rPr lang="da-DK" smtClean="0"/>
              <a:t>FOA - Pædagogiske konsulenter landskonference 2013 - jasp</a:t>
            </a:r>
            <a:endParaRPr lang="da-DK"/>
          </a:p>
        </p:txBody>
      </p:sp>
      <p:sp>
        <p:nvSpPr>
          <p:cNvPr id="10" name="Rektangel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ktangel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ktangel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Lige forbindels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Lige forbindels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Lige forbindels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Lige forbindels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Lige forbindels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Lige forbindels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ktangel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Pladsholder til diasnummer 28"/>
          <p:cNvSpPr>
            <a:spLocks noGrp="1"/>
          </p:cNvSpPr>
          <p:nvPr>
            <p:ph type="sldNum" sz="quarter" idx="12"/>
          </p:nvPr>
        </p:nvSpPr>
        <p:spPr bwMode="auto">
          <a:xfrm>
            <a:off x="1325544" y="4928702"/>
            <a:ext cx="609600" cy="517524"/>
          </a:xfrm>
        </p:spPr>
        <p:txBody>
          <a:bodyPr/>
          <a:lstStyle/>
          <a:p>
            <a:fld id="{9959C5C0-C112-43D6-9F4C-B32EA3DD5EEB}" type="slidenum">
              <a:rPr lang="da-DK" smtClean="0"/>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smtClean="0"/>
              <a:t>Klik for at redigere i master</a:t>
            </a:r>
            <a:endParaRPr kumimoji="0" lang="en-US"/>
          </a:p>
        </p:txBody>
      </p:sp>
      <p:sp>
        <p:nvSpPr>
          <p:cNvPr id="3" name="Pladsholder til lodret titel 2"/>
          <p:cNvSpPr>
            <a:spLocks noGrp="1"/>
          </p:cNvSpPr>
          <p:nvPr>
            <p:ph type="body" orient="vert" idx="1"/>
          </p:nvPr>
        </p:nvSpPr>
        <p:spPr/>
        <p:txBody>
          <a:bodyPr vert="eaVer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p>
            <a:fld id="{ADDE5404-24A3-4EFB-A4E8-F8B44975C1F3}" type="datetime1">
              <a:rPr lang="da-DK" smtClean="0"/>
              <a:t>19-04-2013</a:t>
            </a:fld>
            <a:endParaRPr lang="da-DK"/>
          </a:p>
        </p:txBody>
      </p:sp>
      <p:sp>
        <p:nvSpPr>
          <p:cNvPr id="5" name="Pladsholder til sidefod 4"/>
          <p:cNvSpPr>
            <a:spLocks noGrp="1"/>
          </p:cNvSpPr>
          <p:nvPr>
            <p:ph type="ftr" sz="quarter" idx="11"/>
          </p:nvPr>
        </p:nvSpPr>
        <p:spPr/>
        <p:txBody>
          <a:bodyPr/>
          <a:lstStyle/>
          <a:p>
            <a:r>
              <a:rPr lang="da-DK" smtClean="0"/>
              <a:t>FOA - Pædagogiske konsulenter landskonference 2013 - jasp</a:t>
            </a:r>
            <a:endParaRPr lang="da-DK"/>
          </a:p>
        </p:txBody>
      </p:sp>
      <p:sp>
        <p:nvSpPr>
          <p:cNvPr id="6" name="Pladsholder til diasnummer 5"/>
          <p:cNvSpPr>
            <a:spLocks noGrp="1"/>
          </p:cNvSpPr>
          <p:nvPr>
            <p:ph type="sldNum" sz="quarter" idx="12"/>
          </p:nvPr>
        </p:nvSpPr>
        <p:spPr/>
        <p:txBody>
          <a:bodyPr/>
          <a:lstStyle/>
          <a:p>
            <a:fld id="{9959C5C0-C112-43D6-9F4C-B32EA3DD5EEB}"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9"/>
            <a:ext cx="1676400" cy="5851525"/>
          </a:xfrm>
        </p:spPr>
        <p:txBody>
          <a:bodyPr vert="eaVert"/>
          <a:lstStyle/>
          <a:p>
            <a:r>
              <a:rPr kumimoji="0" lang="da-DK" smtClean="0"/>
              <a:t>Klik for at redigere i master</a:t>
            </a:r>
            <a:endParaRPr kumimoji="0" lang="en-US"/>
          </a:p>
        </p:txBody>
      </p:sp>
      <p:sp>
        <p:nvSpPr>
          <p:cNvPr id="3" name="Pladsholder til lodret titel 2"/>
          <p:cNvSpPr>
            <a:spLocks noGrp="1"/>
          </p:cNvSpPr>
          <p:nvPr>
            <p:ph type="body" orient="vert" idx="1"/>
          </p:nvPr>
        </p:nvSpPr>
        <p:spPr>
          <a:xfrm>
            <a:off x="457200" y="274638"/>
            <a:ext cx="6019800" cy="5851525"/>
          </a:xfrm>
        </p:spPr>
        <p:txBody>
          <a:bodyPr vert="eaVert"/>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p>
            <a:fld id="{83D19712-B127-45CF-8322-28B74D6C9452}" type="datetime1">
              <a:rPr lang="da-DK" smtClean="0"/>
              <a:t>19-04-2013</a:t>
            </a:fld>
            <a:endParaRPr lang="da-DK"/>
          </a:p>
        </p:txBody>
      </p:sp>
      <p:sp>
        <p:nvSpPr>
          <p:cNvPr id="5" name="Pladsholder til sidefod 4"/>
          <p:cNvSpPr>
            <a:spLocks noGrp="1"/>
          </p:cNvSpPr>
          <p:nvPr>
            <p:ph type="ftr" sz="quarter" idx="11"/>
          </p:nvPr>
        </p:nvSpPr>
        <p:spPr/>
        <p:txBody>
          <a:bodyPr/>
          <a:lstStyle/>
          <a:p>
            <a:r>
              <a:rPr lang="da-DK" smtClean="0"/>
              <a:t>FOA - Pædagogiske konsulenter landskonference 2013 - jasp</a:t>
            </a:r>
            <a:endParaRPr lang="da-DK"/>
          </a:p>
        </p:txBody>
      </p:sp>
      <p:sp>
        <p:nvSpPr>
          <p:cNvPr id="6" name="Pladsholder til diasnummer 5"/>
          <p:cNvSpPr>
            <a:spLocks noGrp="1"/>
          </p:cNvSpPr>
          <p:nvPr>
            <p:ph type="sldNum" sz="quarter" idx="12"/>
          </p:nvPr>
        </p:nvSpPr>
        <p:spPr/>
        <p:txBody>
          <a:bodyPr/>
          <a:lstStyle/>
          <a:p>
            <a:fld id="{9959C5C0-C112-43D6-9F4C-B32EA3DD5EEB}" type="slidenum">
              <a:rPr lang="da-DK" smtClean="0"/>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smtClean="0"/>
              <a:t>Klik for at redigere i master</a:t>
            </a:r>
            <a:endParaRPr kumimoji="0" lang="en-US"/>
          </a:p>
        </p:txBody>
      </p:sp>
      <p:sp>
        <p:nvSpPr>
          <p:cNvPr id="8" name="Pladsholder til indhold 7"/>
          <p:cNvSpPr>
            <a:spLocks noGrp="1"/>
          </p:cNvSpPr>
          <p:nvPr>
            <p:ph sz="quarter" idx="1"/>
          </p:nvPr>
        </p:nvSpPr>
        <p:spPr>
          <a:xfrm>
            <a:off x="457200" y="1600200"/>
            <a:ext cx="7467600" cy="4873752"/>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7" name="Pladsholder til dato 6"/>
          <p:cNvSpPr>
            <a:spLocks noGrp="1"/>
          </p:cNvSpPr>
          <p:nvPr>
            <p:ph type="dt" sz="half" idx="14"/>
          </p:nvPr>
        </p:nvSpPr>
        <p:spPr/>
        <p:txBody>
          <a:bodyPr rtlCol="0"/>
          <a:lstStyle/>
          <a:p>
            <a:fld id="{3BAC7E80-82A9-4C9E-B39A-9B1458DBF6BB}" type="datetime1">
              <a:rPr lang="da-DK" smtClean="0"/>
              <a:t>19-04-2013</a:t>
            </a:fld>
            <a:endParaRPr lang="da-DK"/>
          </a:p>
        </p:txBody>
      </p:sp>
      <p:sp>
        <p:nvSpPr>
          <p:cNvPr id="9" name="Pladsholder til diasnummer 8"/>
          <p:cNvSpPr>
            <a:spLocks noGrp="1"/>
          </p:cNvSpPr>
          <p:nvPr>
            <p:ph type="sldNum" sz="quarter" idx="15"/>
          </p:nvPr>
        </p:nvSpPr>
        <p:spPr/>
        <p:txBody>
          <a:bodyPr rtlCol="0"/>
          <a:lstStyle/>
          <a:p>
            <a:fld id="{9959C5C0-C112-43D6-9F4C-B32EA3DD5EEB}" type="slidenum">
              <a:rPr lang="da-DK" smtClean="0"/>
              <a:t>‹nr.›</a:t>
            </a:fld>
            <a:endParaRPr lang="da-DK"/>
          </a:p>
        </p:txBody>
      </p:sp>
      <p:sp>
        <p:nvSpPr>
          <p:cNvPr id="10" name="Pladsholder til sidefod 9"/>
          <p:cNvSpPr>
            <a:spLocks noGrp="1"/>
          </p:cNvSpPr>
          <p:nvPr>
            <p:ph type="ftr" sz="quarter" idx="16"/>
          </p:nvPr>
        </p:nvSpPr>
        <p:spPr/>
        <p:txBody>
          <a:bodyPr rtlCol="0"/>
          <a:lstStyle/>
          <a:p>
            <a:r>
              <a:rPr lang="da-DK" smtClean="0"/>
              <a:t>FOA - Pædagogiske konsulenter landskonference 2013 - jasp</a:t>
            </a:r>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da-DK" smtClean="0"/>
              <a:t>Klik for at redigere i master</a:t>
            </a:r>
            <a:endParaRPr kumimoji="0" lang="en-US"/>
          </a:p>
        </p:txBody>
      </p:sp>
      <p:sp>
        <p:nvSpPr>
          <p:cNvPr id="3" name="Pladsholder til teks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a-DK" smtClean="0"/>
              <a:t>Klik for at redigere i master</a:t>
            </a:r>
          </a:p>
        </p:txBody>
      </p:sp>
      <p:sp>
        <p:nvSpPr>
          <p:cNvPr id="4" name="Pladsholder til dato 3"/>
          <p:cNvSpPr>
            <a:spLocks noGrp="1"/>
          </p:cNvSpPr>
          <p:nvPr>
            <p:ph type="dt" sz="half" idx="10"/>
          </p:nvPr>
        </p:nvSpPr>
        <p:spPr bwMode="auto">
          <a:xfrm rot="5400000">
            <a:off x="7763256" y="1170432"/>
            <a:ext cx="2286000" cy="381000"/>
          </a:xfrm>
        </p:spPr>
        <p:txBody>
          <a:bodyPr/>
          <a:lstStyle/>
          <a:p>
            <a:fld id="{827B0A51-98E8-4C33-A48E-63C16D5CEBE2}" type="datetime1">
              <a:rPr lang="da-DK" smtClean="0"/>
              <a:t>19-04-2013</a:t>
            </a:fld>
            <a:endParaRPr lang="da-DK"/>
          </a:p>
        </p:txBody>
      </p:sp>
      <p:sp>
        <p:nvSpPr>
          <p:cNvPr id="5" name="Pladsholder til sidefod 4"/>
          <p:cNvSpPr>
            <a:spLocks noGrp="1"/>
          </p:cNvSpPr>
          <p:nvPr>
            <p:ph type="ftr" sz="quarter" idx="11"/>
          </p:nvPr>
        </p:nvSpPr>
        <p:spPr bwMode="auto">
          <a:xfrm rot="5400000">
            <a:off x="7077456" y="4178808"/>
            <a:ext cx="3657600" cy="384048"/>
          </a:xfrm>
        </p:spPr>
        <p:txBody>
          <a:bodyPr/>
          <a:lstStyle/>
          <a:p>
            <a:r>
              <a:rPr lang="da-DK" smtClean="0"/>
              <a:t>FOA - Pædagogiske konsulenter landskonference 2013 - jasp</a:t>
            </a:r>
            <a:endParaRPr lang="da-DK"/>
          </a:p>
        </p:txBody>
      </p:sp>
      <p:sp>
        <p:nvSpPr>
          <p:cNvPr id="9" name="Rektangel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Lige forbindels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Lige forbindels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Lige forbindels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Lige forbindels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Lige forbindels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ktangel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Lige forbindels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Pladsholder til diasnummer 5"/>
          <p:cNvSpPr>
            <a:spLocks noGrp="1"/>
          </p:cNvSpPr>
          <p:nvPr>
            <p:ph type="sldNum" sz="quarter" idx="12"/>
          </p:nvPr>
        </p:nvSpPr>
        <p:spPr bwMode="auto">
          <a:xfrm>
            <a:off x="1340616" y="4928702"/>
            <a:ext cx="609600" cy="517524"/>
          </a:xfrm>
        </p:spPr>
        <p:txBody>
          <a:bodyPr/>
          <a:lstStyle/>
          <a:p>
            <a:fld id="{9959C5C0-C112-43D6-9F4C-B32EA3DD5EEB}" type="slidenum">
              <a:rPr lang="da-DK" smtClean="0"/>
              <a:t>‹nr.›</a:t>
            </a:fld>
            <a:endParaRPr lang="da-D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smtClean="0"/>
              <a:t>Klik for at redigere i master</a:t>
            </a:r>
            <a:endParaRPr kumimoji="0" lang="en-US"/>
          </a:p>
        </p:txBody>
      </p:sp>
      <p:sp>
        <p:nvSpPr>
          <p:cNvPr id="5" name="Pladsholder til dato 4"/>
          <p:cNvSpPr>
            <a:spLocks noGrp="1"/>
          </p:cNvSpPr>
          <p:nvPr>
            <p:ph type="dt" sz="half" idx="10"/>
          </p:nvPr>
        </p:nvSpPr>
        <p:spPr/>
        <p:txBody>
          <a:bodyPr/>
          <a:lstStyle/>
          <a:p>
            <a:fld id="{5F7B092E-4C84-4F01-B42B-26DFA15368FB}" type="datetime1">
              <a:rPr lang="da-DK" smtClean="0"/>
              <a:t>19-04-2013</a:t>
            </a:fld>
            <a:endParaRPr lang="da-DK"/>
          </a:p>
        </p:txBody>
      </p:sp>
      <p:sp>
        <p:nvSpPr>
          <p:cNvPr id="6" name="Pladsholder til sidefod 5"/>
          <p:cNvSpPr>
            <a:spLocks noGrp="1"/>
          </p:cNvSpPr>
          <p:nvPr>
            <p:ph type="ftr" sz="quarter" idx="11"/>
          </p:nvPr>
        </p:nvSpPr>
        <p:spPr/>
        <p:txBody>
          <a:bodyPr/>
          <a:lstStyle/>
          <a:p>
            <a:r>
              <a:rPr lang="da-DK" smtClean="0"/>
              <a:t>FOA - Pædagogiske konsulenter landskonference 2013 - jasp</a:t>
            </a:r>
            <a:endParaRPr lang="da-DK"/>
          </a:p>
        </p:txBody>
      </p:sp>
      <p:sp>
        <p:nvSpPr>
          <p:cNvPr id="7" name="Pladsholder til diasnummer 6"/>
          <p:cNvSpPr>
            <a:spLocks noGrp="1"/>
          </p:cNvSpPr>
          <p:nvPr>
            <p:ph type="sldNum" sz="quarter" idx="12"/>
          </p:nvPr>
        </p:nvSpPr>
        <p:spPr/>
        <p:txBody>
          <a:bodyPr/>
          <a:lstStyle/>
          <a:p>
            <a:fld id="{9959C5C0-C112-43D6-9F4C-B32EA3DD5EEB}" type="slidenum">
              <a:rPr lang="da-DK" smtClean="0"/>
              <a:t>‹nr.›</a:t>
            </a:fld>
            <a:endParaRPr lang="da-DK"/>
          </a:p>
        </p:txBody>
      </p:sp>
      <p:sp>
        <p:nvSpPr>
          <p:cNvPr id="9" name="Pladsholder til indhold 8"/>
          <p:cNvSpPr>
            <a:spLocks noGrp="1"/>
          </p:cNvSpPr>
          <p:nvPr>
            <p:ph sz="quarter" idx="1"/>
          </p:nvPr>
        </p:nvSpPr>
        <p:spPr>
          <a:xfrm>
            <a:off x="457200" y="1600200"/>
            <a:ext cx="3657600" cy="4572000"/>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11" name="Pladsholder til indhold 10"/>
          <p:cNvSpPr>
            <a:spLocks noGrp="1"/>
          </p:cNvSpPr>
          <p:nvPr>
            <p:ph sz="quarter" idx="2"/>
          </p:nvPr>
        </p:nvSpPr>
        <p:spPr>
          <a:xfrm>
            <a:off x="4270248" y="1600200"/>
            <a:ext cx="3657600" cy="4572000"/>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da-DK" smtClean="0"/>
              <a:t>Klik for at redigere i master</a:t>
            </a:r>
            <a:endParaRPr kumimoji="0" lang="en-US"/>
          </a:p>
        </p:txBody>
      </p:sp>
      <p:sp>
        <p:nvSpPr>
          <p:cNvPr id="7" name="Pladsholder til dato 6"/>
          <p:cNvSpPr>
            <a:spLocks noGrp="1"/>
          </p:cNvSpPr>
          <p:nvPr>
            <p:ph type="dt" sz="half" idx="10"/>
          </p:nvPr>
        </p:nvSpPr>
        <p:spPr/>
        <p:txBody>
          <a:bodyPr/>
          <a:lstStyle/>
          <a:p>
            <a:fld id="{51DCFF3F-B360-4C7B-9FDF-A2F3DE49B163}" type="datetime1">
              <a:rPr lang="da-DK" smtClean="0"/>
              <a:t>19-04-2013</a:t>
            </a:fld>
            <a:endParaRPr lang="da-DK"/>
          </a:p>
        </p:txBody>
      </p:sp>
      <p:sp>
        <p:nvSpPr>
          <p:cNvPr id="8" name="Pladsholder til sidefod 7"/>
          <p:cNvSpPr>
            <a:spLocks noGrp="1"/>
          </p:cNvSpPr>
          <p:nvPr>
            <p:ph type="ftr" sz="quarter" idx="11"/>
          </p:nvPr>
        </p:nvSpPr>
        <p:spPr/>
        <p:txBody>
          <a:bodyPr/>
          <a:lstStyle/>
          <a:p>
            <a:r>
              <a:rPr lang="da-DK" smtClean="0"/>
              <a:t>FOA - Pædagogiske konsulenter landskonference 2013 - jasp</a:t>
            </a:r>
            <a:endParaRPr lang="da-DK"/>
          </a:p>
        </p:txBody>
      </p:sp>
      <p:sp>
        <p:nvSpPr>
          <p:cNvPr id="9" name="Pladsholder til diasnummer 8"/>
          <p:cNvSpPr>
            <a:spLocks noGrp="1"/>
          </p:cNvSpPr>
          <p:nvPr>
            <p:ph type="sldNum" sz="quarter" idx="12"/>
          </p:nvPr>
        </p:nvSpPr>
        <p:spPr/>
        <p:txBody>
          <a:bodyPr/>
          <a:lstStyle/>
          <a:p>
            <a:fld id="{9959C5C0-C112-43D6-9F4C-B32EA3DD5EEB}" type="slidenum">
              <a:rPr lang="da-DK" smtClean="0"/>
              <a:t>‹nr.›</a:t>
            </a:fld>
            <a:endParaRPr lang="da-DK"/>
          </a:p>
        </p:txBody>
      </p:sp>
      <p:sp>
        <p:nvSpPr>
          <p:cNvPr id="11" name="Pladsholder til indhold 10"/>
          <p:cNvSpPr>
            <a:spLocks noGrp="1"/>
          </p:cNvSpPr>
          <p:nvPr>
            <p:ph sz="quarter" idx="2"/>
          </p:nvPr>
        </p:nvSpPr>
        <p:spPr>
          <a:xfrm>
            <a:off x="457200" y="2362200"/>
            <a:ext cx="3657600" cy="3886200"/>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13" name="Pladsholder til indhold 12"/>
          <p:cNvSpPr>
            <a:spLocks noGrp="1"/>
          </p:cNvSpPr>
          <p:nvPr>
            <p:ph sz="quarter" idx="4"/>
          </p:nvPr>
        </p:nvSpPr>
        <p:spPr>
          <a:xfrm>
            <a:off x="4371975" y="2362200"/>
            <a:ext cx="3657600" cy="3886200"/>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12" name="Pladsholder til teks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a-DK" smtClean="0"/>
              <a:t>Klik for at redigere i master</a:t>
            </a:r>
          </a:p>
        </p:txBody>
      </p:sp>
      <p:sp>
        <p:nvSpPr>
          <p:cNvPr id="14" name="Pladsholder til teks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a-DK" smtClean="0"/>
              <a:t>Klik for at redigere i master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smtClean="0"/>
              <a:t>Klik for at redigere i master</a:t>
            </a:r>
            <a:endParaRPr kumimoji="0" lang="en-US"/>
          </a:p>
        </p:txBody>
      </p:sp>
      <p:sp>
        <p:nvSpPr>
          <p:cNvPr id="6" name="Pladsholder til dato 5"/>
          <p:cNvSpPr>
            <a:spLocks noGrp="1"/>
          </p:cNvSpPr>
          <p:nvPr>
            <p:ph type="dt" sz="half" idx="10"/>
          </p:nvPr>
        </p:nvSpPr>
        <p:spPr/>
        <p:txBody>
          <a:bodyPr rtlCol="0"/>
          <a:lstStyle/>
          <a:p>
            <a:fld id="{CE564BBB-0E3C-4C50-ADC9-18C73A1C399F}" type="datetime1">
              <a:rPr lang="da-DK" smtClean="0"/>
              <a:t>19-04-2013</a:t>
            </a:fld>
            <a:endParaRPr lang="da-DK"/>
          </a:p>
        </p:txBody>
      </p:sp>
      <p:sp>
        <p:nvSpPr>
          <p:cNvPr id="7" name="Pladsholder til diasnummer 6"/>
          <p:cNvSpPr>
            <a:spLocks noGrp="1"/>
          </p:cNvSpPr>
          <p:nvPr>
            <p:ph type="sldNum" sz="quarter" idx="11"/>
          </p:nvPr>
        </p:nvSpPr>
        <p:spPr/>
        <p:txBody>
          <a:bodyPr rtlCol="0"/>
          <a:lstStyle/>
          <a:p>
            <a:fld id="{9959C5C0-C112-43D6-9F4C-B32EA3DD5EEB}" type="slidenum">
              <a:rPr lang="da-DK" smtClean="0"/>
              <a:t>‹nr.›</a:t>
            </a:fld>
            <a:endParaRPr lang="da-DK"/>
          </a:p>
        </p:txBody>
      </p:sp>
      <p:sp>
        <p:nvSpPr>
          <p:cNvPr id="8" name="Pladsholder til sidefod 7"/>
          <p:cNvSpPr>
            <a:spLocks noGrp="1"/>
          </p:cNvSpPr>
          <p:nvPr>
            <p:ph type="ftr" sz="quarter" idx="12"/>
          </p:nvPr>
        </p:nvSpPr>
        <p:spPr/>
        <p:txBody>
          <a:bodyPr rtlCol="0"/>
          <a:lstStyle/>
          <a:p>
            <a:r>
              <a:rPr lang="da-DK" smtClean="0"/>
              <a:t>FOA - Pædagogiske konsulenter landskonference 2013 - jasp</a:t>
            </a:r>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EB8E06FF-17D7-4035-80F1-67A3804165B2}" type="datetime1">
              <a:rPr lang="da-DK" smtClean="0"/>
              <a:t>19-04-2013</a:t>
            </a:fld>
            <a:endParaRPr lang="da-DK"/>
          </a:p>
        </p:txBody>
      </p:sp>
      <p:sp>
        <p:nvSpPr>
          <p:cNvPr id="3" name="Pladsholder til sidefod 2"/>
          <p:cNvSpPr>
            <a:spLocks noGrp="1"/>
          </p:cNvSpPr>
          <p:nvPr>
            <p:ph type="ftr" sz="quarter" idx="11"/>
          </p:nvPr>
        </p:nvSpPr>
        <p:spPr/>
        <p:txBody>
          <a:bodyPr/>
          <a:lstStyle/>
          <a:p>
            <a:r>
              <a:rPr lang="da-DK" smtClean="0"/>
              <a:t>FOA - Pædagogiske konsulenter landskonference 2013 - jasp</a:t>
            </a:r>
            <a:endParaRPr lang="da-DK"/>
          </a:p>
        </p:txBody>
      </p:sp>
      <p:sp>
        <p:nvSpPr>
          <p:cNvPr id="4" name="Pladsholder til diasnummer 3"/>
          <p:cNvSpPr>
            <a:spLocks noGrp="1"/>
          </p:cNvSpPr>
          <p:nvPr>
            <p:ph type="sldNum" sz="quarter" idx="12"/>
          </p:nvPr>
        </p:nvSpPr>
        <p:spPr/>
        <p:txBody>
          <a:bodyPr/>
          <a:lstStyle/>
          <a:p>
            <a:fld id="{9959C5C0-C112-43D6-9F4C-B32EA3DD5EEB}"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bg>
      <p:bgRef idx="1001">
        <a:schemeClr val="bg1"/>
      </p:bgRef>
    </p:bg>
    <p:spTree>
      <p:nvGrpSpPr>
        <p:cNvPr id="1" name=""/>
        <p:cNvGrpSpPr/>
        <p:nvPr/>
      </p:nvGrpSpPr>
      <p:grpSpPr>
        <a:xfrm>
          <a:off x="0" y="0"/>
          <a:ext cx="0" cy="0"/>
          <a:chOff x="0" y="0"/>
          <a:chExt cx="0" cy="0"/>
        </a:xfrm>
      </p:grpSpPr>
      <p:sp>
        <p:nvSpPr>
          <p:cNvPr id="10" name="Lige forbindels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da-DK" smtClean="0"/>
              <a:t>Klik for at redigere i master</a:t>
            </a:r>
            <a:endParaRPr kumimoji="0" lang="en-US"/>
          </a:p>
        </p:txBody>
      </p:sp>
      <p:sp>
        <p:nvSpPr>
          <p:cNvPr id="3" name="Pladsholder til teks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da-DK" smtClean="0"/>
              <a:t>Klik for at redigere i master</a:t>
            </a:r>
          </a:p>
        </p:txBody>
      </p:sp>
      <p:sp>
        <p:nvSpPr>
          <p:cNvPr id="8" name="Lige forbindels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Lige forbindels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Lige forbindels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ktangel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Lige forbindels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Pladsholder til indhold 17"/>
          <p:cNvSpPr>
            <a:spLocks noGrp="1"/>
          </p:cNvSpPr>
          <p:nvPr>
            <p:ph sz="quarter" idx="1"/>
          </p:nvPr>
        </p:nvSpPr>
        <p:spPr>
          <a:xfrm>
            <a:off x="304800" y="274320"/>
            <a:ext cx="5638800" cy="6327648"/>
          </a:xfrm>
        </p:spPr>
        <p:txBody>
          <a:bodyPr/>
          <a:lstStyle/>
          <a:p>
            <a:pPr lvl="0" eaLnBrk="1" latinLnBrk="0" hangingPunct="1"/>
            <a:r>
              <a:rPr lang="da-DK" smtClean="0"/>
              <a:t>Klik for at redigere i master</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21" name="Pladsholder til dato 20"/>
          <p:cNvSpPr>
            <a:spLocks noGrp="1"/>
          </p:cNvSpPr>
          <p:nvPr>
            <p:ph type="dt" sz="half" idx="14"/>
          </p:nvPr>
        </p:nvSpPr>
        <p:spPr/>
        <p:txBody>
          <a:bodyPr rtlCol="0"/>
          <a:lstStyle/>
          <a:p>
            <a:fld id="{470FDE69-B595-4C3D-9AD1-6A1DF5EAE4A3}" type="datetime1">
              <a:rPr lang="da-DK" smtClean="0"/>
              <a:t>19-04-2013</a:t>
            </a:fld>
            <a:endParaRPr lang="da-DK"/>
          </a:p>
        </p:txBody>
      </p:sp>
      <p:sp>
        <p:nvSpPr>
          <p:cNvPr id="22" name="Pladsholder til diasnummer 21"/>
          <p:cNvSpPr>
            <a:spLocks noGrp="1"/>
          </p:cNvSpPr>
          <p:nvPr>
            <p:ph type="sldNum" sz="quarter" idx="15"/>
          </p:nvPr>
        </p:nvSpPr>
        <p:spPr/>
        <p:txBody>
          <a:bodyPr rtlCol="0"/>
          <a:lstStyle/>
          <a:p>
            <a:fld id="{9959C5C0-C112-43D6-9F4C-B32EA3DD5EEB}" type="slidenum">
              <a:rPr lang="da-DK" smtClean="0"/>
              <a:t>‹nr.›</a:t>
            </a:fld>
            <a:endParaRPr lang="da-DK"/>
          </a:p>
        </p:txBody>
      </p:sp>
      <p:sp>
        <p:nvSpPr>
          <p:cNvPr id="23" name="Pladsholder til sidefod 22"/>
          <p:cNvSpPr>
            <a:spLocks noGrp="1"/>
          </p:cNvSpPr>
          <p:nvPr>
            <p:ph type="ftr" sz="quarter" idx="16"/>
          </p:nvPr>
        </p:nvSpPr>
        <p:spPr/>
        <p:txBody>
          <a:bodyPr rtlCol="0"/>
          <a:lstStyle/>
          <a:p>
            <a:r>
              <a:rPr lang="da-DK" smtClean="0"/>
              <a:t>FOA - Pædagogiske konsulenter landskonference 2013 - jasp</a:t>
            </a:r>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9" name="Lige forbindels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da-DK" smtClean="0"/>
              <a:t>Klik for at redigere i master</a:t>
            </a:r>
            <a:endParaRPr kumimoji="0" lang="en-US"/>
          </a:p>
        </p:txBody>
      </p:sp>
      <p:sp>
        <p:nvSpPr>
          <p:cNvPr id="3" name="Pladsholder til billed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da-DK" smtClean="0"/>
              <a:t>Klik på ikonet for at tilføje et billede</a:t>
            </a:r>
            <a:endParaRPr kumimoji="0" lang="en-US" dirty="0"/>
          </a:p>
        </p:txBody>
      </p:sp>
      <p:sp>
        <p:nvSpPr>
          <p:cNvPr id="4" name="Pladsholder til teks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da-DK" smtClean="0"/>
              <a:t>Klik for at redigere i master</a:t>
            </a:r>
          </a:p>
        </p:txBody>
      </p:sp>
      <p:sp>
        <p:nvSpPr>
          <p:cNvPr id="10" name="Lige forbindels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ktangel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Lige forbindels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Lige forbindels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Lige forbindels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Pladsholder til dato 16"/>
          <p:cNvSpPr>
            <a:spLocks noGrp="1"/>
          </p:cNvSpPr>
          <p:nvPr>
            <p:ph type="dt" sz="half" idx="10"/>
          </p:nvPr>
        </p:nvSpPr>
        <p:spPr/>
        <p:txBody>
          <a:bodyPr rtlCol="0"/>
          <a:lstStyle/>
          <a:p>
            <a:fld id="{D3468C21-68A6-4DB7-B03C-1C7A510A0A66}" type="datetime1">
              <a:rPr lang="da-DK" smtClean="0"/>
              <a:t>19-04-2013</a:t>
            </a:fld>
            <a:endParaRPr lang="da-DK"/>
          </a:p>
        </p:txBody>
      </p:sp>
      <p:sp>
        <p:nvSpPr>
          <p:cNvPr id="18" name="Pladsholder til diasnummer 17"/>
          <p:cNvSpPr>
            <a:spLocks noGrp="1"/>
          </p:cNvSpPr>
          <p:nvPr>
            <p:ph type="sldNum" sz="quarter" idx="11"/>
          </p:nvPr>
        </p:nvSpPr>
        <p:spPr/>
        <p:txBody>
          <a:bodyPr rtlCol="0"/>
          <a:lstStyle/>
          <a:p>
            <a:fld id="{9959C5C0-C112-43D6-9F4C-B32EA3DD5EEB}" type="slidenum">
              <a:rPr lang="da-DK" smtClean="0"/>
              <a:t>‹nr.›</a:t>
            </a:fld>
            <a:endParaRPr lang="da-DK"/>
          </a:p>
        </p:txBody>
      </p:sp>
      <p:sp>
        <p:nvSpPr>
          <p:cNvPr id="21" name="Pladsholder til sidefod 20"/>
          <p:cNvSpPr>
            <a:spLocks noGrp="1"/>
          </p:cNvSpPr>
          <p:nvPr>
            <p:ph type="ftr" sz="quarter" idx="12"/>
          </p:nvPr>
        </p:nvSpPr>
        <p:spPr/>
        <p:txBody>
          <a:bodyPr rtlCol="0"/>
          <a:lstStyle/>
          <a:p>
            <a:r>
              <a:rPr lang="da-DK" smtClean="0"/>
              <a:t>FOA - Pædagogiske konsulenter landskonference 2013 - jasp</a:t>
            </a:r>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Lige forbindels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Pladsholder til titel 21"/>
          <p:cNvSpPr>
            <a:spLocks noGrp="1"/>
          </p:cNvSpPr>
          <p:nvPr>
            <p:ph type="title"/>
          </p:nvPr>
        </p:nvSpPr>
        <p:spPr>
          <a:xfrm>
            <a:off x="457200" y="274638"/>
            <a:ext cx="7467600" cy="1143000"/>
          </a:xfrm>
          <a:prstGeom prst="rect">
            <a:avLst/>
          </a:prstGeom>
        </p:spPr>
        <p:txBody>
          <a:bodyPr vert="horz" anchor="b">
            <a:normAutofit/>
          </a:bodyPr>
          <a:lstStyle/>
          <a:p>
            <a:r>
              <a:rPr kumimoji="0" lang="da-DK" smtClean="0"/>
              <a:t>Klik for at redigere i master</a:t>
            </a:r>
            <a:endParaRPr kumimoji="0" lang="en-US"/>
          </a:p>
        </p:txBody>
      </p:sp>
      <p:sp>
        <p:nvSpPr>
          <p:cNvPr id="13" name="Pladsholder til teks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a-DK" smtClean="0"/>
              <a:t>Klik for at redigere i master</a:t>
            </a:r>
          </a:p>
          <a:p>
            <a:pPr lvl="1" eaLnBrk="1" latinLnBrk="0" hangingPunct="1"/>
            <a:r>
              <a:rPr kumimoji="0" lang="da-DK" smtClean="0"/>
              <a:t>Andet niveau</a:t>
            </a:r>
          </a:p>
          <a:p>
            <a:pPr lvl="2" eaLnBrk="1" latinLnBrk="0" hangingPunct="1"/>
            <a:r>
              <a:rPr kumimoji="0" lang="da-DK" smtClean="0"/>
              <a:t>Tredje niveau</a:t>
            </a:r>
          </a:p>
          <a:p>
            <a:pPr lvl="3" eaLnBrk="1" latinLnBrk="0" hangingPunct="1"/>
            <a:r>
              <a:rPr kumimoji="0" lang="da-DK" smtClean="0"/>
              <a:t>Fjerde niveau</a:t>
            </a:r>
          </a:p>
          <a:p>
            <a:pPr lvl="4" eaLnBrk="1" latinLnBrk="0" hangingPunct="1"/>
            <a:r>
              <a:rPr kumimoji="0" lang="da-DK" smtClean="0"/>
              <a:t>Femte niveau</a:t>
            </a:r>
            <a:endParaRPr kumimoji="0" lang="en-US"/>
          </a:p>
        </p:txBody>
      </p:sp>
      <p:sp>
        <p:nvSpPr>
          <p:cNvPr id="14" name="Pladsholder til dato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E528122-C615-471D-A435-76143E2760AF}" type="datetime1">
              <a:rPr lang="da-DK" smtClean="0"/>
              <a:t>19-04-2013</a:t>
            </a:fld>
            <a:endParaRPr lang="da-DK"/>
          </a:p>
        </p:txBody>
      </p:sp>
      <p:sp>
        <p:nvSpPr>
          <p:cNvPr id="3" name="Pladsholder til sidefod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da-DK" smtClean="0"/>
              <a:t>FOA - Pædagogiske konsulenter landskonference 2013 - jasp</a:t>
            </a:r>
            <a:endParaRPr lang="da-DK"/>
          </a:p>
        </p:txBody>
      </p:sp>
      <p:sp>
        <p:nvSpPr>
          <p:cNvPr id="7" name="Lige forbindels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Lige forbindels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ktangel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Lige forbindels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Pladsholder til dias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959C5C0-C112-43D6-9F4C-B32EA3DD5EEB}" type="slidenum">
              <a:rPr lang="da-DK" smtClean="0"/>
              <a:t>‹nr.›</a:t>
            </a:fld>
            <a:endParaRPr lang="da-D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a-DK" dirty="0" smtClean="0"/>
              <a:t>Fremtidige opgaver for pædagogiske konsulenter på daginstitutionsområdet</a:t>
            </a:r>
            <a:endParaRPr lang="da-DK" dirty="0"/>
          </a:p>
        </p:txBody>
      </p:sp>
      <p:sp>
        <p:nvSpPr>
          <p:cNvPr id="3" name="Undertitel 2"/>
          <p:cNvSpPr>
            <a:spLocks noGrp="1"/>
          </p:cNvSpPr>
          <p:nvPr>
            <p:ph type="subTitle" idx="1"/>
          </p:nvPr>
        </p:nvSpPr>
        <p:spPr/>
        <p:txBody>
          <a:bodyPr/>
          <a:lstStyle/>
          <a:p>
            <a:r>
              <a:rPr lang="da-DK" dirty="0" smtClean="0"/>
              <a:t>Faggruppeudvalget for pædagogiske konsulenter i FOA</a:t>
            </a:r>
            <a:endParaRPr lang="da-DK" dirty="0"/>
          </a:p>
        </p:txBody>
      </p:sp>
      <p:sp>
        <p:nvSpPr>
          <p:cNvPr id="4" name="Pladsholder til sidefod 3"/>
          <p:cNvSpPr>
            <a:spLocks noGrp="1"/>
          </p:cNvSpPr>
          <p:nvPr>
            <p:ph type="ftr" sz="quarter" idx="11"/>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2"/>
          </p:nvPr>
        </p:nvSpPr>
        <p:spPr/>
        <p:txBody>
          <a:bodyPr/>
          <a:lstStyle/>
          <a:p>
            <a:fld id="{9959C5C0-C112-43D6-9F4C-B32EA3DD5EEB}" type="slidenum">
              <a:rPr lang="da-DK" smtClean="0"/>
              <a:t>1</a:t>
            </a:fld>
            <a:endParaRPr lang="da-DK"/>
          </a:p>
        </p:txBody>
      </p:sp>
    </p:spTree>
    <p:extLst>
      <p:ext uri="{BB962C8B-B14F-4D97-AF65-F5344CB8AC3E}">
        <p14:creationId xmlns:p14="http://schemas.microsoft.com/office/powerpoint/2010/main" val="1043401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Tilsyn med drift og pædagogik</a:t>
            </a:r>
          </a:p>
        </p:txBody>
      </p:sp>
      <p:sp>
        <p:nvSpPr>
          <p:cNvPr id="3" name="Pladsholder til indhold 2"/>
          <p:cNvSpPr>
            <a:spLocks noGrp="1"/>
          </p:cNvSpPr>
          <p:nvPr>
            <p:ph sz="quarter" idx="1"/>
          </p:nvPr>
        </p:nvSpPr>
        <p:spPr/>
        <p:txBody>
          <a:bodyPr>
            <a:normAutofit fontScale="85000" lnSpcReduction="10000"/>
          </a:bodyPr>
          <a:lstStyle/>
          <a:p>
            <a:r>
              <a:rPr lang="da-DK" b="1" dirty="0"/>
              <a:t>Det skal fortsat være de pædagogiske konsulenter, der på vegne af kommunerne fører tilsyn med dagtilbuddenes pædagogiske praksis og drift. </a:t>
            </a:r>
            <a:endParaRPr lang="da-DK" b="1" dirty="0" smtClean="0"/>
          </a:p>
          <a:p>
            <a:r>
              <a:rPr lang="da-DK" b="1" dirty="0" smtClean="0"/>
              <a:t>Styrken </a:t>
            </a:r>
            <a:r>
              <a:rPr lang="da-DK" b="1" dirty="0"/>
              <a:t>ved et internt kommunalt tilsyn ligger i, at den pædagogiske konsulent, der kontinuerligt har kontakt med daginstitutionen, gennem denne kontinuitet ansvarliggøres – også for at evt. problemer sættes ind i en fortløbende kontekst, som skal føre til nye veje. </a:t>
            </a:r>
            <a:endParaRPr lang="da-DK" b="1" dirty="0" smtClean="0"/>
          </a:p>
          <a:p>
            <a:r>
              <a:rPr lang="da-DK" b="1" dirty="0" smtClean="0"/>
              <a:t>På </a:t>
            </a:r>
            <a:r>
              <a:rPr lang="da-DK" b="1" dirty="0"/>
              <a:t>den måde bliver tilsynet til en garanti for kvalitetssikring af den pædagogiske praksis.  </a:t>
            </a:r>
            <a:endParaRPr lang="da-DK" b="1" dirty="0" smtClean="0"/>
          </a:p>
          <a:p>
            <a:r>
              <a:rPr lang="da-DK" b="1" dirty="0" smtClean="0"/>
              <a:t>Driftstilsynet </a:t>
            </a:r>
            <a:r>
              <a:rPr lang="da-DK" b="1" dirty="0"/>
              <a:t>har traditionelt fokus på den økonomiske bundlinje, men de pædagogiske konsulenter skal især have øjnene rettet mod den pædagogiske praksis. </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10</a:t>
            </a:fld>
            <a:endParaRPr lang="da-DK"/>
          </a:p>
        </p:txBody>
      </p:sp>
    </p:spTree>
    <p:extLst>
      <p:ext uri="{BB962C8B-B14F-4D97-AF65-F5344CB8AC3E}">
        <p14:creationId xmlns:p14="http://schemas.microsoft.com/office/powerpoint/2010/main" val="2997393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a:t>Kompetenceudvikling af pædagogisk personale som led i en kvalificering af pædagogisk praksis</a:t>
            </a:r>
          </a:p>
        </p:txBody>
      </p:sp>
      <p:sp>
        <p:nvSpPr>
          <p:cNvPr id="3" name="Pladsholder til indhold 2"/>
          <p:cNvSpPr>
            <a:spLocks noGrp="1"/>
          </p:cNvSpPr>
          <p:nvPr>
            <p:ph sz="quarter" idx="1"/>
          </p:nvPr>
        </p:nvSpPr>
        <p:spPr/>
        <p:txBody>
          <a:bodyPr>
            <a:normAutofit fontScale="92500" lnSpcReduction="10000"/>
          </a:bodyPr>
          <a:lstStyle/>
          <a:p>
            <a:r>
              <a:rPr lang="da-DK" dirty="0"/>
              <a:t>Konsulenterne bruger allerede nu tid på kompetenceudvikling af det pædagogiske personale.  Det sker ikke altid ud fra klare målsætninger i kommunerne, og en egentlig strategiovervejelse i forhold til kompetenceudvikling ligger lige for. </a:t>
            </a:r>
            <a:endParaRPr lang="da-DK" dirty="0" smtClean="0"/>
          </a:p>
          <a:p>
            <a:r>
              <a:rPr lang="da-DK" dirty="0" smtClean="0"/>
              <a:t>En </a:t>
            </a:r>
            <a:r>
              <a:rPr lang="da-DK" dirty="0"/>
              <a:t>opgave kunne være at lægge vægten på, at grundlæggende pædagogiske overvejelser i kompetenceudvikling kunne være med til at kvalificere pædagogikken for små børn ud fra sine egne præmisser og på den måde kvalificere denne pædagogik ind i en større uddannelsessammenhæng. </a:t>
            </a:r>
            <a:endParaRPr lang="da-DK" dirty="0" smtClean="0"/>
          </a:p>
          <a:p>
            <a:r>
              <a:rPr lang="da-DK" dirty="0" smtClean="0"/>
              <a:t>Man </a:t>
            </a:r>
            <a:r>
              <a:rPr lang="da-DK" dirty="0"/>
              <a:t>er allerede i gang med at høste erfaringer med dette i Københavns Kommune (Klynger i udvikling 1 – 2). </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11</a:t>
            </a:fld>
            <a:endParaRPr lang="da-DK"/>
          </a:p>
        </p:txBody>
      </p:sp>
    </p:spTree>
    <p:extLst>
      <p:ext uri="{BB962C8B-B14F-4D97-AF65-F5344CB8AC3E}">
        <p14:creationId xmlns:p14="http://schemas.microsoft.com/office/powerpoint/2010/main" val="2724376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Pædagogisk sparring med ledelser af flere daginstitutioner</a:t>
            </a:r>
          </a:p>
        </p:txBody>
      </p:sp>
      <p:sp>
        <p:nvSpPr>
          <p:cNvPr id="3" name="Pladsholder til indhold 2"/>
          <p:cNvSpPr>
            <a:spLocks noGrp="1"/>
          </p:cNvSpPr>
          <p:nvPr>
            <p:ph sz="quarter" idx="1"/>
          </p:nvPr>
        </p:nvSpPr>
        <p:spPr/>
        <p:txBody>
          <a:bodyPr>
            <a:normAutofit fontScale="92500"/>
          </a:bodyPr>
          <a:lstStyle/>
          <a:p>
            <a:r>
              <a:rPr lang="da-DK" b="1" dirty="0"/>
              <a:t>Den pædagogiske konsulent kommer i afdelingerne og kender til de særlige forhold hvert sted, og kan derfor som tidligere nævnt have øje for, hvad der kan inspirere fællesskabet, og hvad der kan være godt at lære af i de øvrige afdelinger. </a:t>
            </a:r>
            <a:endParaRPr lang="da-DK" b="1" dirty="0" smtClean="0"/>
          </a:p>
          <a:p>
            <a:r>
              <a:rPr lang="da-DK" b="1" dirty="0" smtClean="0"/>
              <a:t>Det </a:t>
            </a:r>
            <a:r>
              <a:rPr lang="da-DK" b="1" dirty="0"/>
              <a:t>er også den pædagogiske konsulent, der kan bringe områdelederne sammen til fælles pædagogiske overvejelser over pædagogisk udvikling og nye indsatsområder. Endvidere kan sådanne refleksionsfællesskaber bidrage til den løbende organisationsudvikling, som også er en opgave for den pædagogiske konsulent at bidrage til. </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12</a:t>
            </a:fld>
            <a:endParaRPr lang="da-DK"/>
          </a:p>
        </p:txBody>
      </p:sp>
    </p:spTree>
    <p:extLst>
      <p:ext uri="{BB962C8B-B14F-4D97-AF65-F5344CB8AC3E}">
        <p14:creationId xmlns:p14="http://schemas.microsoft.com/office/powerpoint/2010/main" val="2404281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Skabe sammenhæng mellem forskning og pædagogisk praksis</a:t>
            </a:r>
          </a:p>
        </p:txBody>
      </p:sp>
      <p:sp>
        <p:nvSpPr>
          <p:cNvPr id="3" name="Pladsholder til indhold 2"/>
          <p:cNvSpPr>
            <a:spLocks noGrp="1"/>
          </p:cNvSpPr>
          <p:nvPr>
            <p:ph sz="quarter" idx="1"/>
          </p:nvPr>
        </p:nvSpPr>
        <p:spPr/>
        <p:txBody>
          <a:bodyPr/>
          <a:lstStyle/>
          <a:p>
            <a:endParaRPr lang="da-DK" b="1" dirty="0" smtClean="0"/>
          </a:p>
          <a:p>
            <a:r>
              <a:rPr lang="da-DK" b="1" dirty="0" smtClean="0"/>
              <a:t>De </a:t>
            </a:r>
            <a:r>
              <a:rPr lang="da-DK" b="1" dirty="0"/>
              <a:t>pædagogiske konsulenter bør alle have en fast tilknytning til en forskningsinstitution med det formål for det første selv at bidrage ind i forskningen, for det andet at bringe forskere og pædagogiske medarbejdere sammen og for det tredje og vigtigste, at bringe ny viden ind i den daglige pædagogiske praksis.        </a:t>
            </a:r>
          </a:p>
          <a:p>
            <a:endParaRPr lang="da-DK" dirty="0"/>
          </a:p>
          <a:p>
            <a:endParaRPr lang="da-DK" dirty="0"/>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13</a:t>
            </a:fld>
            <a:endParaRPr lang="da-DK"/>
          </a:p>
        </p:txBody>
      </p:sp>
    </p:spTree>
    <p:extLst>
      <p:ext uri="{BB962C8B-B14F-4D97-AF65-F5344CB8AC3E}">
        <p14:creationId xmlns:p14="http://schemas.microsoft.com/office/powerpoint/2010/main" val="2333570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Indledning</a:t>
            </a:r>
            <a:endParaRPr lang="da-DK" b="1" dirty="0"/>
          </a:p>
        </p:txBody>
      </p:sp>
      <p:sp>
        <p:nvSpPr>
          <p:cNvPr id="3" name="Pladsholder til indhold 2"/>
          <p:cNvSpPr>
            <a:spLocks noGrp="1"/>
          </p:cNvSpPr>
          <p:nvPr>
            <p:ph sz="quarter" idx="1"/>
          </p:nvPr>
        </p:nvSpPr>
        <p:spPr/>
        <p:txBody>
          <a:bodyPr>
            <a:normAutofit fontScale="92500" lnSpcReduction="20000"/>
          </a:bodyPr>
          <a:lstStyle/>
          <a:p>
            <a:r>
              <a:rPr lang="da-DK" b="1" dirty="0" smtClean="0"/>
              <a:t>Et unikt kendskab til området i sin helhed og de enkelte daginstitutioner og afdelinger. De fysiske rammer og det psykiske arbejdsmiljø </a:t>
            </a:r>
            <a:r>
              <a:rPr lang="da-DK" b="1" smtClean="0"/>
              <a:t>– relationerne </a:t>
            </a:r>
            <a:r>
              <a:rPr lang="da-DK" b="1" dirty="0" smtClean="0"/>
              <a:t>mellem samarbejdspartnerne</a:t>
            </a:r>
          </a:p>
          <a:p>
            <a:r>
              <a:rPr lang="da-DK" b="1" dirty="0" smtClean="0"/>
              <a:t>En indsats fra den pædagogiske konsulent er nødvendig hvis der skal ske udvikling af pædagogisk praksis der bygger på en dagsorden hvor der tænkes på tværs mellem skole og daginstitution</a:t>
            </a:r>
          </a:p>
          <a:p>
            <a:r>
              <a:rPr lang="da-DK" b="1" dirty="0" smtClean="0"/>
              <a:t>Der er brug for hjælp til en at udvikle en mere systematiske evalueringskultur</a:t>
            </a:r>
          </a:p>
          <a:p>
            <a:r>
              <a:rPr lang="da-DK" b="1" dirty="0" smtClean="0"/>
              <a:t>Samspillet mellem det politiske system og daginstitutionerne</a:t>
            </a:r>
          </a:p>
          <a:p>
            <a:r>
              <a:rPr lang="da-DK" b="1" dirty="0" smtClean="0"/>
              <a:t>En uddannelsesmæssig og erfaringsmæssig bagrund der matcher opgaverne</a:t>
            </a:r>
          </a:p>
          <a:p>
            <a:endParaRPr lang="da-DK" dirty="0"/>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2</a:t>
            </a:fld>
            <a:endParaRPr lang="da-DK"/>
          </a:p>
        </p:txBody>
      </p:sp>
    </p:spTree>
    <p:extLst>
      <p:ext uri="{BB962C8B-B14F-4D97-AF65-F5344CB8AC3E}">
        <p14:creationId xmlns:p14="http://schemas.microsoft.com/office/powerpoint/2010/main" val="3342427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Fremtidige opgaver for den pædagogiske konsulent</a:t>
            </a:r>
            <a:endParaRPr lang="da-DK" b="1" dirty="0"/>
          </a:p>
        </p:txBody>
      </p:sp>
      <p:sp>
        <p:nvSpPr>
          <p:cNvPr id="3" name="Pladsholder til indhold 2"/>
          <p:cNvSpPr>
            <a:spLocks noGrp="1"/>
          </p:cNvSpPr>
          <p:nvPr>
            <p:ph sz="quarter" idx="1"/>
          </p:nvPr>
        </p:nvSpPr>
        <p:spPr/>
        <p:txBody>
          <a:bodyPr>
            <a:normAutofit fontScale="85000" lnSpcReduction="20000"/>
          </a:bodyPr>
          <a:lstStyle/>
          <a:p>
            <a:r>
              <a:rPr lang="da-DK" b="1" dirty="0"/>
              <a:t>Udvikling af arbejdet med at fastsætte det pædagogiske indhold i </a:t>
            </a:r>
            <a:r>
              <a:rPr lang="da-DK" b="1" dirty="0" smtClean="0"/>
              <a:t>de pædagogiske </a:t>
            </a:r>
            <a:r>
              <a:rPr lang="da-DK" b="1" dirty="0"/>
              <a:t>læreplaner</a:t>
            </a:r>
          </a:p>
          <a:p>
            <a:r>
              <a:rPr lang="da-DK" b="1" dirty="0" smtClean="0"/>
              <a:t>Udvikling </a:t>
            </a:r>
            <a:r>
              <a:rPr lang="da-DK" b="1" dirty="0"/>
              <a:t>af dokumentationsmetoder, indsamling af data og evaluering </a:t>
            </a:r>
            <a:endParaRPr lang="da-DK" b="1" dirty="0" smtClean="0"/>
          </a:p>
          <a:p>
            <a:r>
              <a:rPr lang="da-DK" b="1" dirty="0" smtClean="0"/>
              <a:t>Udvikling </a:t>
            </a:r>
            <a:r>
              <a:rPr lang="da-DK" b="1" dirty="0"/>
              <a:t>af samarbejdet med forældrene  </a:t>
            </a:r>
            <a:endParaRPr lang="da-DK" b="1" dirty="0" smtClean="0"/>
          </a:p>
          <a:p>
            <a:r>
              <a:rPr lang="da-DK" b="1" dirty="0" smtClean="0"/>
              <a:t>Fokus </a:t>
            </a:r>
            <a:r>
              <a:rPr lang="da-DK" b="1" dirty="0"/>
              <a:t>på omsorg og </a:t>
            </a:r>
            <a:r>
              <a:rPr lang="da-DK" b="1" dirty="0" smtClean="0"/>
              <a:t>trivsel</a:t>
            </a:r>
          </a:p>
          <a:p>
            <a:r>
              <a:rPr lang="da-DK" b="1" dirty="0" smtClean="0"/>
              <a:t>Inklusion </a:t>
            </a:r>
            <a:r>
              <a:rPr lang="da-DK" b="1" dirty="0"/>
              <a:t>og børn med særlige behov</a:t>
            </a:r>
          </a:p>
          <a:p>
            <a:r>
              <a:rPr lang="da-DK" b="1" dirty="0" smtClean="0"/>
              <a:t>Udvikling </a:t>
            </a:r>
            <a:r>
              <a:rPr lang="da-DK" b="1" dirty="0"/>
              <a:t>af et fælles dannelsesrum i daginstitution og indskoling</a:t>
            </a:r>
          </a:p>
          <a:p>
            <a:r>
              <a:rPr lang="da-DK" b="1" dirty="0" smtClean="0"/>
              <a:t>Tilsyn </a:t>
            </a:r>
            <a:r>
              <a:rPr lang="da-DK" b="1" dirty="0"/>
              <a:t>med drift og pædagogik</a:t>
            </a:r>
          </a:p>
          <a:p>
            <a:r>
              <a:rPr lang="da-DK" b="1" dirty="0" smtClean="0"/>
              <a:t>Kompetenceudvikling </a:t>
            </a:r>
            <a:r>
              <a:rPr lang="da-DK" b="1" dirty="0"/>
              <a:t>af pædagogisk personale som led i en kvalificering </a:t>
            </a:r>
            <a:r>
              <a:rPr lang="da-DK" b="1" dirty="0" smtClean="0"/>
              <a:t>af pædagogisk </a:t>
            </a:r>
            <a:r>
              <a:rPr lang="da-DK" b="1" dirty="0"/>
              <a:t>praksis </a:t>
            </a:r>
          </a:p>
          <a:p>
            <a:r>
              <a:rPr lang="da-DK" b="1" dirty="0" smtClean="0"/>
              <a:t>Sparring </a:t>
            </a:r>
            <a:r>
              <a:rPr lang="da-DK" b="1" dirty="0"/>
              <a:t>med områdeledelse</a:t>
            </a:r>
          </a:p>
          <a:p>
            <a:r>
              <a:rPr lang="da-DK" b="1" dirty="0" smtClean="0"/>
              <a:t>Skabe </a:t>
            </a:r>
            <a:r>
              <a:rPr lang="da-DK" b="1" dirty="0"/>
              <a:t>sammenhæng mellem forskning og pædagogisk praksis</a:t>
            </a:r>
          </a:p>
          <a:p>
            <a:endParaRPr lang="da-DK" dirty="0"/>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3</a:t>
            </a:fld>
            <a:endParaRPr lang="da-DK"/>
          </a:p>
        </p:txBody>
      </p:sp>
    </p:spTree>
    <p:extLst>
      <p:ext uri="{BB962C8B-B14F-4D97-AF65-F5344CB8AC3E}">
        <p14:creationId xmlns:p14="http://schemas.microsoft.com/office/powerpoint/2010/main" val="3697779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a:t>Udvikling af arbejdet med at fastsætte det pædagogiske indhold i de pædagogiske læreplaner</a:t>
            </a:r>
          </a:p>
        </p:txBody>
      </p:sp>
      <p:sp>
        <p:nvSpPr>
          <p:cNvPr id="3" name="Pladsholder til indhold 2"/>
          <p:cNvSpPr>
            <a:spLocks noGrp="1"/>
          </p:cNvSpPr>
          <p:nvPr>
            <p:ph sz="quarter" idx="1"/>
          </p:nvPr>
        </p:nvSpPr>
        <p:spPr/>
        <p:txBody>
          <a:bodyPr>
            <a:normAutofit fontScale="85000" lnSpcReduction="20000"/>
          </a:bodyPr>
          <a:lstStyle/>
          <a:p>
            <a:r>
              <a:rPr lang="da-DK" b="1" dirty="0" smtClean="0"/>
              <a:t>Styrke </a:t>
            </a:r>
            <a:r>
              <a:rPr lang="da-DK" b="1" dirty="0"/>
              <a:t>og overveje det pædagogiske indhold i daginstitutionerne, jf. § 7 og 8 Lov om </a:t>
            </a:r>
            <a:r>
              <a:rPr lang="da-DK" b="1" dirty="0" smtClean="0"/>
              <a:t>dagtilbud</a:t>
            </a:r>
          </a:p>
          <a:p>
            <a:r>
              <a:rPr lang="da-DK" b="1" dirty="0" smtClean="0"/>
              <a:t>At </a:t>
            </a:r>
            <a:r>
              <a:rPr lang="da-DK" b="1" dirty="0"/>
              <a:t>gøre sig overvejelser over værdier og kunne omsætte dem i hverdagens pædagogik, normer, vaner, rutiner og det nødvendige </a:t>
            </a:r>
            <a:r>
              <a:rPr lang="da-DK" b="1" dirty="0" smtClean="0"/>
              <a:t>arbejde.</a:t>
            </a:r>
          </a:p>
          <a:p>
            <a:r>
              <a:rPr lang="da-DK" b="1" dirty="0"/>
              <a:t>Læring skal ikke bare være en proces uden værdi og indhold, det er nødvendigt at overveje, hvad der fremmer værdifuld læring i en pædagogisk praksis. </a:t>
            </a:r>
            <a:endParaRPr lang="da-DK" b="1" dirty="0" smtClean="0"/>
          </a:p>
          <a:p>
            <a:r>
              <a:rPr lang="da-DK" b="1" dirty="0" smtClean="0"/>
              <a:t>Omsætningen </a:t>
            </a:r>
            <a:r>
              <a:rPr lang="da-DK" b="1" dirty="0"/>
              <a:t>af en både kritisk og konstruktiv dannelsesovervejelse, til en pædagogisk praksis, som tager afsæt i fagets historiske, kritiske og humanistiske </a:t>
            </a:r>
            <a:r>
              <a:rPr lang="da-DK" b="1" dirty="0" smtClean="0"/>
              <a:t>dannelsestradition.</a:t>
            </a:r>
          </a:p>
          <a:p>
            <a:r>
              <a:rPr lang="da-DK" b="1" dirty="0" smtClean="0"/>
              <a:t>Udvikling </a:t>
            </a:r>
            <a:r>
              <a:rPr lang="da-DK" b="1" dirty="0"/>
              <a:t>af projekter i daginstitutionen, som tager fat på problemstillinger, der har konsekvenser for kommende generationer, som spørgsmål om krig og fred, miljø og økologi, ulighed, informations- og kommunikationsteknologi mv. </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4</a:t>
            </a:fld>
            <a:endParaRPr lang="da-DK"/>
          </a:p>
        </p:txBody>
      </p:sp>
    </p:spTree>
    <p:extLst>
      <p:ext uri="{BB962C8B-B14F-4D97-AF65-F5344CB8AC3E}">
        <p14:creationId xmlns:p14="http://schemas.microsoft.com/office/powerpoint/2010/main" val="3605481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a:t>Udvikling af dokumentationsmetoder, indsamling af data og evaluering</a:t>
            </a:r>
          </a:p>
        </p:txBody>
      </p:sp>
      <p:sp>
        <p:nvSpPr>
          <p:cNvPr id="3" name="Pladsholder til indhold 2"/>
          <p:cNvSpPr>
            <a:spLocks noGrp="1"/>
          </p:cNvSpPr>
          <p:nvPr>
            <p:ph sz="quarter" idx="1"/>
          </p:nvPr>
        </p:nvSpPr>
        <p:spPr/>
        <p:txBody>
          <a:bodyPr>
            <a:normAutofit fontScale="92500" lnSpcReduction="10000"/>
          </a:bodyPr>
          <a:lstStyle/>
          <a:p>
            <a:r>
              <a:rPr lang="da-DK" b="1" dirty="0" smtClean="0"/>
              <a:t>Udvikle </a:t>
            </a:r>
            <a:r>
              <a:rPr lang="da-DK" b="1" dirty="0"/>
              <a:t>dataindsamlings- og evalueringsmåder, som hænger sammen med både proces og dannelsesindhold i daginstitutionerne. </a:t>
            </a:r>
            <a:endParaRPr lang="da-DK" b="1" dirty="0" smtClean="0"/>
          </a:p>
          <a:p>
            <a:r>
              <a:rPr lang="da-DK" b="1" dirty="0" smtClean="0"/>
              <a:t>Finde </a:t>
            </a:r>
            <a:r>
              <a:rPr lang="da-DK" b="1" dirty="0"/>
              <a:t>meningsfulde veje for både dokumentation og evaluering – veje der også hænger sammen med det levede liv, og der skal være plads til både praksislæring og kritisk refleksion på en og samme tid. </a:t>
            </a:r>
            <a:endParaRPr lang="da-DK" b="1" dirty="0" smtClean="0"/>
          </a:p>
          <a:p>
            <a:r>
              <a:rPr lang="da-DK" b="1" dirty="0"/>
              <a:t>udvikle begreber og viden om små børns hverdagsliv blandt andre børn i dagtilbuddene og dette sociale livs betydning for børnenes læring og udvikling. </a:t>
            </a:r>
            <a:endParaRPr lang="da-DK" b="1" dirty="0" smtClean="0"/>
          </a:p>
          <a:p>
            <a:r>
              <a:rPr lang="da-DK" b="1" dirty="0" smtClean="0"/>
              <a:t>Hvordan </a:t>
            </a:r>
            <a:r>
              <a:rPr lang="da-DK" b="1" dirty="0"/>
              <a:t>binder små børn livet sammen på tværs af daginstitution, hjem og </a:t>
            </a:r>
            <a:r>
              <a:rPr lang="da-DK" b="1" dirty="0" smtClean="0"/>
              <a:t>skole.  </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5</a:t>
            </a:fld>
            <a:endParaRPr lang="da-DK"/>
          </a:p>
        </p:txBody>
      </p:sp>
    </p:spTree>
    <p:extLst>
      <p:ext uri="{BB962C8B-B14F-4D97-AF65-F5344CB8AC3E}">
        <p14:creationId xmlns:p14="http://schemas.microsoft.com/office/powerpoint/2010/main" val="960082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b-NO" b="1" dirty="0"/>
              <a:t>Fokus på omsorg og trivsel</a:t>
            </a:r>
            <a:endParaRPr lang="da-DK" b="1" dirty="0"/>
          </a:p>
        </p:txBody>
      </p:sp>
      <p:sp>
        <p:nvSpPr>
          <p:cNvPr id="3" name="Pladsholder til indhold 2"/>
          <p:cNvSpPr>
            <a:spLocks noGrp="1"/>
          </p:cNvSpPr>
          <p:nvPr>
            <p:ph sz="quarter" idx="1"/>
          </p:nvPr>
        </p:nvSpPr>
        <p:spPr/>
        <p:txBody>
          <a:bodyPr>
            <a:normAutofit fontScale="92500" lnSpcReduction="20000"/>
          </a:bodyPr>
          <a:lstStyle/>
          <a:p>
            <a:r>
              <a:rPr lang="da-DK" b="1" dirty="0"/>
              <a:t>Tryghed og trivsel er forudsætningen for god læring, det præciseres i Lov om dagtilbud, § 7, hvor tryghed, sundhed, trivsel og et godt børnemiljø står forrest i paragraffen før noget andet. </a:t>
            </a:r>
            <a:endParaRPr lang="da-DK" b="1" dirty="0" smtClean="0"/>
          </a:p>
          <a:p>
            <a:r>
              <a:rPr lang="da-DK" b="1" dirty="0"/>
              <a:t>Et forskningsresultat fra 2012: Når børn trives i børnehaven (Koch, A. B.- 2012) viser, at det pædagogiske personale godt nok holder øje med om børn trives, men ikke gør sig mange overvejelser om, hvad de selv vil gøre for at få børnene til at trives. </a:t>
            </a:r>
            <a:endParaRPr lang="da-DK" b="1" dirty="0" smtClean="0"/>
          </a:p>
          <a:p>
            <a:r>
              <a:rPr lang="da-DK" b="1" dirty="0" smtClean="0"/>
              <a:t>Arbejde </a:t>
            </a:r>
            <a:r>
              <a:rPr lang="da-DK" b="1" dirty="0"/>
              <a:t>med at holde fokus på omsorg, trivsel og det sociale samvær i fællesskabet samt sociale normer og værdier som demokrati, respekt for den enkelte, ligeværd og anerkendelse.</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6</a:t>
            </a:fld>
            <a:endParaRPr lang="da-DK"/>
          </a:p>
        </p:txBody>
      </p:sp>
    </p:spTree>
    <p:extLst>
      <p:ext uri="{BB962C8B-B14F-4D97-AF65-F5344CB8AC3E}">
        <p14:creationId xmlns:p14="http://schemas.microsoft.com/office/powerpoint/2010/main" val="3394052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Inklusion og børn med særlige behov</a:t>
            </a:r>
          </a:p>
        </p:txBody>
      </p:sp>
      <p:sp>
        <p:nvSpPr>
          <p:cNvPr id="3" name="Pladsholder til indhold 2"/>
          <p:cNvSpPr>
            <a:spLocks noGrp="1"/>
          </p:cNvSpPr>
          <p:nvPr>
            <p:ph sz="quarter" idx="1"/>
          </p:nvPr>
        </p:nvSpPr>
        <p:spPr/>
        <p:txBody>
          <a:bodyPr/>
          <a:lstStyle/>
          <a:p>
            <a:r>
              <a:rPr lang="da-DK" b="1" dirty="0" smtClean="0"/>
              <a:t>Omsorgsarbejdet </a:t>
            </a:r>
            <a:r>
              <a:rPr lang="da-DK" b="1" dirty="0"/>
              <a:t>i forhold til børn, der har det svært, er vigtigt for det pædagogiske arbejde i daginstitutioner i ghettolignende boligområder. Endvidere at personalet i disse daginstitutioner selv synes, at de bruger for meget tid på det i forhold til ”det vigtige” arbejde med den pædagogiske læreplan</a:t>
            </a:r>
            <a:r>
              <a:rPr lang="da-DK" b="1" dirty="0" smtClean="0"/>
              <a:t>. (DPU – Århus Universitet)</a:t>
            </a:r>
          </a:p>
          <a:p>
            <a:r>
              <a:rPr lang="da-DK" b="1" dirty="0" smtClean="0"/>
              <a:t>Daginstitutioner</a:t>
            </a:r>
            <a:r>
              <a:rPr lang="da-DK" b="1" dirty="0"/>
              <a:t>, der bevidst arbejder med teori og viden om børn med særlige behov, bliver børnene dygtigere til samarbejde, tilpasse sig og til at kommunikere</a:t>
            </a:r>
            <a:r>
              <a:rPr lang="da-DK" b="1" dirty="0" smtClean="0"/>
              <a:t>. (VIDA) </a:t>
            </a:r>
            <a:endParaRPr lang="da-DK" b="1" dirty="0"/>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7</a:t>
            </a:fld>
            <a:endParaRPr lang="da-DK"/>
          </a:p>
        </p:txBody>
      </p:sp>
    </p:spTree>
    <p:extLst>
      <p:ext uri="{BB962C8B-B14F-4D97-AF65-F5344CB8AC3E}">
        <p14:creationId xmlns:p14="http://schemas.microsoft.com/office/powerpoint/2010/main" val="416112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dirty="0"/>
              <a:t>Udvikling af et fælles dannelsesrum i daginstitution og indskoling</a:t>
            </a:r>
          </a:p>
        </p:txBody>
      </p:sp>
      <p:sp>
        <p:nvSpPr>
          <p:cNvPr id="3" name="Pladsholder til indhold 2"/>
          <p:cNvSpPr>
            <a:spLocks noGrp="1"/>
          </p:cNvSpPr>
          <p:nvPr>
            <p:ph sz="quarter" idx="1"/>
          </p:nvPr>
        </p:nvSpPr>
        <p:spPr/>
        <p:txBody>
          <a:bodyPr/>
          <a:lstStyle/>
          <a:p>
            <a:r>
              <a:rPr lang="da-DK" dirty="0"/>
              <a:t>Det, der bliver opgaven fremover, og som vil stille fordringer til de pædagogiske konsulenter på daginstitutionsområdet, bliver innovativt at være med til at bringe pædagogiske principper og værdier fra en pædagogik for små børn med ind i skolen som en forudsætning for læring der. Samtidig bliver det en ny opgave at bringe et fagfagligt indhold ind i en pædagogik for små børn. Det skal være et nyt element, der indgår i både indhold og proces.</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8</a:t>
            </a:fld>
            <a:endParaRPr lang="da-DK"/>
          </a:p>
        </p:txBody>
      </p:sp>
    </p:spTree>
    <p:extLst>
      <p:ext uri="{BB962C8B-B14F-4D97-AF65-F5344CB8AC3E}">
        <p14:creationId xmlns:p14="http://schemas.microsoft.com/office/powerpoint/2010/main" val="1088568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Udvikling af samarbejdet med forældrene </a:t>
            </a:r>
          </a:p>
        </p:txBody>
      </p:sp>
      <p:sp>
        <p:nvSpPr>
          <p:cNvPr id="3" name="Pladsholder til indhold 2"/>
          <p:cNvSpPr>
            <a:spLocks noGrp="1"/>
          </p:cNvSpPr>
          <p:nvPr>
            <p:ph sz="quarter" idx="1"/>
          </p:nvPr>
        </p:nvSpPr>
        <p:spPr/>
        <p:txBody>
          <a:bodyPr/>
          <a:lstStyle/>
          <a:p>
            <a:r>
              <a:rPr lang="da-DK" b="1" dirty="0" smtClean="0"/>
              <a:t>Det er en </a:t>
            </a:r>
            <a:r>
              <a:rPr lang="da-DK" b="1" dirty="0"/>
              <a:t>væsentlig opgave at fastholde og udvikle samarbejdet med forældrene til gavn for børnene. Der er brug for forskning og igangsættelse af pædagogiske udviklingsprojekter, der arbejder med at skabe et forældresamarbejde, der bygger på ligeværd, og hvor pædagogikken udvikles i et tæt samarbejde, hvor begge parters viden ses som uundværlig - det er et bud på en vigtig og nyskabende opgave for de pædagogiske konsulenters innovative indsats.</a:t>
            </a:r>
          </a:p>
        </p:txBody>
      </p:sp>
      <p:sp>
        <p:nvSpPr>
          <p:cNvPr id="4" name="Pladsholder til sidefod 3"/>
          <p:cNvSpPr>
            <a:spLocks noGrp="1"/>
          </p:cNvSpPr>
          <p:nvPr>
            <p:ph type="ftr" sz="quarter" idx="16"/>
          </p:nvPr>
        </p:nvSpPr>
        <p:spPr/>
        <p:txBody>
          <a:bodyPr/>
          <a:lstStyle/>
          <a:p>
            <a:r>
              <a:rPr lang="da-DK" smtClean="0"/>
              <a:t>FOA - Pædagogiske konsulenter landskonference 2013 - jasp</a:t>
            </a:r>
            <a:endParaRPr lang="da-DK"/>
          </a:p>
        </p:txBody>
      </p:sp>
      <p:sp>
        <p:nvSpPr>
          <p:cNvPr id="5" name="Pladsholder til diasnummer 4"/>
          <p:cNvSpPr>
            <a:spLocks noGrp="1"/>
          </p:cNvSpPr>
          <p:nvPr>
            <p:ph type="sldNum" sz="quarter" idx="15"/>
          </p:nvPr>
        </p:nvSpPr>
        <p:spPr/>
        <p:txBody>
          <a:bodyPr/>
          <a:lstStyle/>
          <a:p>
            <a:fld id="{9959C5C0-C112-43D6-9F4C-B32EA3DD5EEB}" type="slidenum">
              <a:rPr lang="da-DK" smtClean="0"/>
              <a:t>9</a:t>
            </a:fld>
            <a:endParaRPr lang="da-DK"/>
          </a:p>
        </p:txBody>
      </p:sp>
    </p:spTree>
    <p:extLst>
      <p:ext uri="{BB962C8B-B14F-4D97-AF65-F5344CB8AC3E}">
        <p14:creationId xmlns:p14="http://schemas.microsoft.com/office/powerpoint/2010/main" val="33361638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rnap">
  <a:themeElements>
    <a:clrScheme name="Karnap">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Karnap">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rnap">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126</TotalTime>
  <Words>1318</Words>
  <Application>Microsoft Office PowerPoint</Application>
  <PresentationFormat>Skærmshow (4:3)</PresentationFormat>
  <Paragraphs>82</Paragraphs>
  <Slides>13</Slides>
  <Notes>0</Notes>
  <HiddenSlides>0</HiddenSlides>
  <MMClips>0</MMClips>
  <ScaleCrop>false</ScaleCrop>
  <HeadingPairs>
    <vt:vector size="4" baseType="variant">
      <vt:variant>
        <vt:lpstr>Tema</vt:lpstr>
      </vt:variant>
      <vt:variant>
        <vt:i4>1</vt:i4>
      </vt:variant>
      <vt:variant>
        <vt:lpstr>Diastitler</vt:lpstr>
      </vt:variant>
      <vt:variant>
        <vt:i4>13</vt:i4>
      </vt:variant>
    </vt:vector>
  </HeadingPairs>
  <TitlesOfParts>
    <vt:vector size="14" baseType="lpstr">
      <vt:lpstr>Karnap</vt:lpstr>
      <vt:lpstr>Fremtidige opgaver for pædagogiske konsulenter på daginstitutionsområdet</vt:lpstr>
      <vt:lpstr>Indledning</vt:lpstr>
      <vt:lpstr>Fremtidige opgaver for den pædagogiske konsulent</vt:lpstr>
      <vt:lpstr>Udvikling af arbejdet med at fastsætte det pædagogiske indhold i de pædagogiske læreplaner</vt:lpstr>
      <vt:lpstr>Udvikling af dokumentationsmetoder, indsamling af data og evaluering</vt:lpstr>
      <vt:lpstr>Fokus på omsorg og trivsel</vt:lpstr>
      <vt:lpstr>Inklusion og børn med særlige behov</vt:lpstr>
      <vt:lpstr>Udvikling af et fælles dannelsesrum i daginstitution og indskoling</vt:lpstr>
      <vt:lpstr>Udvikling af samarbejdet med forældrene </vt:lpstr>
      <vt:lpstr>Tilsyn med drift og pædagogik</vt:lpstr>
      <vt:lpstr>Kompetenceudvikling af pædagogisk personale som led i en kvalificering af pædagogisk praksis</vt:lpstr>
      <vt:lpstr>Pædagogisk sparring med ledelser af flere daginstitutioner</vt:lpstr>
      <vt:lpstr>Skabe sammenhæng mellem forskning og pædagogisk praksis</vt:lpstr>
    </vt:vector>
  </TitlesOfParts>
  <Company>FOA - Fag og Arbejde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Fremtidige opgaver for pædagogiske konsulenter på daginstitutionsområdet</dc:title>
  <dc:creator>Jan Simon Petersen</dc:creator>
  <cp:lastModifiedBy>Sine Søe</cp:lastModifiedBy>
  <cp:revision>10</cp:revision>
  <cp:lastPrinted>2013-04-05T11:35:34Z</cp:lastPrinted>
  <dcterms:created xsi:type="dcterms:W3CDTF">2013-04-05T09:35:51Z</dcterms:created>
  <dcterms:modified xsi:type="dcterms:W3CDTF">2013-04-19T12:09:38Z</dcterms:modified>
</cp:coreProperties>
</file>