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sldIdLst>
    <p:sldId id="260" r:id="rId2"/>
    <p:sldId id="261" r:id="rId3"/>
    <p:sldId id="269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7023100" cy="93091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EA98C0-0A31-4BB0-A05D-36A683D941B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2D740-43A8-4EBB-8E5B-94E58D94E141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FCAA2-1127-4ED3-86EA-424D7EDA67A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73AEC-F16A-4D18-9788-974F57BA23BD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DC05-BA2A-4F22-9862-0DD8782012E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35775" y="908050"/>
            <a:ext cx="2057400" cy="53292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63575" y="908050"/>
            <a:ext cx="6019800" cy="53292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5DE2-4F62-48F7-B68F-D0E02C46126F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AD1D2-317E-4CB0-965E-D672D47ABAB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7ECFE-7B31-4A2F-89C0-A4EBF8732CA2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0DC3A-74E9-4148-965A-8D6DFDC0F79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CC736-E1CE-42A6-837B-EFCC328B3828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674AC-61E2-4FF4-98ED-790087341E6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63575" y="1341438"/>
            <a:ext cx="40386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54575" y="1341438"/>
            <a:ext cx="40386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18BA-EF57-47BA-A130-1CC67DC98BAC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6235-791B-47F5-9CFF-B2DE57C24D3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039B-A510-41AC-9128-7F0AE6A56078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73147-BB9F-4BE5-9061-8D26570BF80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A3F51-B723-4EA2-B9B9-149AF4865AE9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B22DB-6DE9-4A3F-B3F7-16BCC7D85E8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8285C-DBA1-40D5-8191-799CE0C88D23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0258-6A02-4E8E-886C-05020665FDB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18A93-BFCF-4766-A45C-49CF52C7BBEE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27BEE-98AE-4C7C-8BCF-E8824D448EA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C6F13-F2E5-45FA-AFCF-A69CDF5E9D9C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5675-3461-4C2E-8E16-88D02E6E0BC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3575" y="908050"/>
            <a:ext cx="822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575" y="1341438"/>
            <a:ext cx="82296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6408738"/>
            <a:ext cx="2133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5369AEC8-7A31-4406-A9C3-8FA8F853C45D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8738"/>
            <a:ext cx="2895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08738"/>
            <a:ext cx="2133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3CF9BF3D-AA1A-4D45-80F2-334D2F2E78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1031" name="Picture 7" descr="PowerpointskabelonSlut 1098x100px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26988"/>
            <a:ext cx="9144000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4"/>
        </a:buBlip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defRPr sz="1400" b="1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0000"/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50000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0000"/>
        <a:defRPr sz="2000" b="1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defRPr sz="2000" b="1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defRPr sz="2000" b="1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defRPr sz="2000" b="1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defRPr sz="2000" b="1">
          <a:solidFill>
            <a:schemeClr val="bg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A0CD944-0CA8-43AE-959E-8B0352037365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30AE1-B652-46AD-9DA8-AE8FA7AA9692}" type="slidenum">
              <a:rPr lang="da-DK"/>
              <a:pPr>
                <a:defRPr/>
              </a:pPr>
              <a:t>1</a:t>
            </a:fld>
            <a:endParaRPr lang="da-DK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29600" cy="48958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da-DK" dirty="0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endParaRPr lang="da-DK" sz="4000" dirty="0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4000" dirty="0" smtClean="0">
                <a:latin typeface="Garamond" pitchFamily="18" charset="0"/>
              </a:rPr>
              <a:t>Central kontra decentral</a:t>
            </a:r>
          </a:p>
          <a:p>
            <a:pPr algn="ctr" eaLnBrk="1" hangingPunct="1">
              <a:buFontTx/>
              <a:buNone/>
            </a:pPr>
            <a:r>
              <a:rPr lang="da-DK" sz="4000" dirty="0" smtClean="0">
                <a:latin typeface="Garamond" pitchFamily="18" charset="0"/>
              </a:rPr>
              <a:t>Dagpleje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653741C-86A9-432A-BCCD-4EF1DFC5F143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8FA55-2277-4B1D-83F5-A2C990A63591}" type="slidenum">
              <a:rPr lang="da-DK"/>
              <a:pPr>
                <a:defRPr/>
              </a:pPr>
              <a:t>2</a:t>
            </a:fld>
            <a:endParaRPr lang="da-DK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da-DK" smtClean="0"/>
          </a:p>
          <a:p>
            <a:pPr eaLnBrk="1" hangingPunct="1"/>
            <a:r>
              <a:rPr lang="da-DK" sz="2000" smtClean="0">
                <a:latin typeface="Garamond" pitchFamily="18" charset="0"/>
              </a:rPr>
              <a:t>Omkring år 2000 starte decentraliseringen af dagplejen i Holstebro Kommune</a:t>
            </a:r>
          </a:p>
          <a:p>
            <a:pPr eaLnBrk="1" hangingPunct="1">
              <a:buFontTx/>
              <a:buNone/>
            </a:pPr>
            <a:endParaRPr lang="da-DK" sz="2000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400" b="1" u="sng" smtClean="0">
                <a:latin typeface="Garamond" pitchFamily="18" charset="0"/>
              </a:rPr>
              <a:t>Argumenterne for decentraliseringen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Fra politikerens bord:		slankning af den centrale enhed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bedre tilbud til borgeren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Fra forvaltnings bord:		generel decentralisering af opgaver 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flere opgave til de decentrale enheder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Fra institutionslederens bord:	større budgetter giver flere muligheder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endelig en opgave hvor der følger løn med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Fra dagplejerens bord:		lokal forankring</a:t>
            </a:r>
          </a:p>
          <a:p>
            <a:pPr eaLnBrk="1" hangingPunct="1">
              <a:buFontTx/>
              <a:buNone/>
            </a:pPr>
            <a:r>
              <a:rPr lang="da-DK" sz="2000" smtClean="0">
                <a:latin typeface="Garamond" pitchFamily="18" charset="0"/>
              </a:rPr>
              <a:t>					tættere på ledelsen</a:t>
            </a:r>
          </a:p>
          <a:p>
            <a:pPr eaLnBrk="1" hangingPunct="1">
              <a:buFontTx/>
              <a:buNone/>
            </a:pPr>
            <a:endParaRPr lang="da-DK" sz="2400" b="1" u="sng" smtClean="0">
              <a:latin typeface="Garamond" pitchFamily="18" charset="0"/>
            </a:endParaRP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805895A-9A25-45BB-BAA5-D3563B977721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2FF9E-BE6D-4BC3-88B2-0C4F56939285}" type="slidenum">
              <a:rPr lang="da-DK"/>
              <a:pPr>
                <a:defRPr/>
              </a:pPr>
              <a:t>3</a:t>
            </a:fld>
            <a:endParaRPr lang="da-DK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b="1" smtClean="0">
                <a:latin typeface="Garamond" pitchFamily="18" charset="0"/>
              </a:rPr>
              <a:t>Baggrunden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229600" cy="4895850"/>
          </a:xfrm>
        </p:spPr>
        <p:txBody>
          <a:bodyPr/>
          <a:lstStyle/>
          <a:p>
            <a:r>
              <a:rPr lang="da-DK" sz="2000" smtClean="0">
                <a:latin typeface="Garamond" pitchFamily="18" charset="0"/>
              </a:rPr>
              <a:t>Et tilbageblik på 2010 – en økonomisk virkelighed</a:t>
            </a:r>
          </a:p>
          <a:p>
            <a:pPr>
              <a:buFontTx/>
              <a:buNone/>
            </a:pPr>
            <a:endParaRPr lang="da-DK" sz="2000" smtClean="0">
              <a:latin typeface="Garamond" pitchFamily="18" charset="0"/>
            </a:endParaRPr>
          </a:p>
          <a:p>
            <a:pPr lvl="1">
              <a:buFontTx/>
              <a:buChar char="–"/>
            </a:pPr>
            <a:r>
              <a:rPr lang="da-DK" sz="2000" b="0" smtClean="0">
                <a:latin typeface="Garamond" pitchFamily="18" charset="0"/>
              </a:rPr>
              <a:t>En alvorlig opbremsning i økonomien i 2010</a:t>
            </a:r>
          </a:p>
          <a:p>
            <a:pPr lvl="1">
              <a:buFontTx/>
              <a:buChar char="–"/>
            </a:pPr>
            <a:r>
              <a:rPr lang="da-DK" sz="2000" b="0" smtClean="0">
                <a:latin typeface="Garamond" pitchFamily="18" charset="0"/>
              </a:rPr>
              <a:t>Afskaffelse af 2 + 2 ordningen indtil udgangen af 2011</a:t>
            </a:r>
          </a:p>
          <a:p>
            <a:pPr lvl="1">
              <a:buFontTx/>
              <a:buChar char="–"/>
            </a:pPr>
            <a:r>
              <a:rPr lang="da-DK" sz="2000" b="0" smtClean="0">
                <a:latin typeface="Garamond" pitchFamily="18" charset="0"/>
              </a:rPr>
              <a:t>En udfordring for budgetlægningen for 2011</a:t>
            </a:r>
          </a:p>
          <a:p>
            <a:pPr lvl="2">
              <a:buFontTx/>
              <a:buChar char="–"/>
            </a:pPr>
            <a:r>
              <a:rPr lang="da-DK" sz="2200" smtClean="0">
                <a:latin typeface="Garamond" pitchFamily="18" charset="0"/>
              </a:rPr>
              <a:t>8 mio. kr. tilført i 2010</a:t>
            </a:r>
          </a:p>
          <a:p>
            <a:pPr lvl="2">
              <a:buFontTx/>
              <a:buChar char="–"/>
            </a:pPr>
            <a:r>
              <a:rPr lang="da-DK" sz="2200" smtClean="0">
                <a:latin typeface="Garamond" pitchFamily="18" charset="0"/>
              </a:rPr>
              <a:t>5,5 mio. kr. tilført i 2011</a:t>
            </a:r>
          </a:p>
          <a:p>
            <a:pPr lvl="1">
              <a:buFontTx/>
              <a:buChar char="–"/>
            </a:pPr>
            <a:endParaRPr lang="da-DK" sz="2000" b="0" smtClean="0">
              <a:latin typeface="Garamond" pitchFamily="18" charset="0"/>
            </a:endParaRPr>
          </a:p>
          <a:p>
            <a:pPr lvl="1">
              <a:buFontTx/>
              <a:buChar char="–"/>
            </a:pPr>
            <a:r>
              <a:rPr lang="da-DK" sz="2000" b="0" smtClean="0">
                <a:latin typeface="Garamond" pitchFamily="18" charset="0"/>
              </a:rPr>
              <a:t>…..samlet set tilført penge til området – men ressourcerne er stadig knappe.</a:t>
            </a:r>
          </a:p>
          <a:p>
            <a:pPr lvl="1">
              <a:buFontTx/>
              <a:buChar char="–"/>
            </a:pPr>
            <a:endParaRPr lang="da-DK" sz="2000" smtClean="0">
              <a:latin typeface="Garamond" pitchFamily="18" charset="0"/>
            </a:endParaRPr>
          </a:p>
          <a:p>
            <a:endParaRPr lang="da-DK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B70DD0-A2C8-4B0D-AAD1-E7DB86CE9AED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265F7-476C-4DB2-AAF9-22B2D19AFAFD}" type="slidenum">
              <a:rPr lang="da-DK"/>
              <a:pPr>
                <a:defRPr/>
              </a:pPr>
              <a:t>4</a:t>
            </a:fld>
            <a:endParaRPr lang="da-DK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sz="2000" dirty="0" smtClean="0">
                <a:latin typeface="Garamond" pitchFamily="18" charset="0"/>
              </a:rPr>
              <a:t>Fra den 1. januar 2012 </a:t>
            </a:r>
            <a:r>
              <a:rPr lang="da-DK" sz="2000" dirty="0" smtClean="0">
                <a:latin typeface="Garamond" pitchFamily="18" charset="0"/>
              </a:rPr>
              <a:t>centraliseres </a:t>
            </a:r>
            <a:r>
              <a:rPr lang="da-DK" sz="2000" dirty="0" smtClean="0">
                <a:latin typeface="Garamond" pitchFamily="18" charset="0"/>
              </a:rPr>
              <a:t>dagplejen i Holstebro Kommune</a:t>
            </a:r>
          </a:p>
          <a:p>
            <a:pPr eaLnBrk="1" hangingPunct="1">
              <a:buFontTx/>
              <a:buNone/>
            </a:pPr>
            <a:endParaRPr lang="da-DK" sz="2000" dirty="0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400" b="1" u="sng" dirty="0" smtClean="0">
                <a:latin typeface="Garamond" pitchFamily="18" charset="0"/>
              </a:rPr>
              <a:t>Argumenterne for centraliseringen</a:t>
            </a:r>
          </a:p>
          <a:p>
            <a:pPr eaLnBrk="1" hangingPunct="1"/>
            <a:r>
              <a:rPr lang="da-DK" sz="2000" dirty="0" smtClean="0">
                <a:latin typeface="Garamond" pitchFamily="18" charset="0"/>
              </a:rPr>
              <a:t>Fra politikerens bord:		forventning om at få mere for pengene</a:t>
            </a:r>
            <a:br>
              <a:rPr lang="da-DK" sz="2000" dirty="0" smtClean="0">
                <a:latin typeface="Garamond" pitchFamily="18" charset="0"/>
              </a:rPr>
            </a:br>
            <a:r>
              <a:rPr lang="da-DK" sz="2000" dirty="0" smtClean="0">
                <a:latin typeface="Garamond" pitchFamily="18" charset="0"/>
              </a:rPr>
              <a:t>				bedre og mere fleksible tilbud til borgeren</a:t>
            </a:r>
          </a:p>
          <a:p>
            <a:pPr eaLnBrk="1" hangingPunct="1"/>
            <a:r>
              <a:rPr lang="da-DK" sz="2000" dirty="0" smtClean="0">
                <a:latin typeface="Garamond" pitchFamily="18" charset="0"/>
              </a:rPr>
              <a:t>Fra forvaltnings bord:		bedre styring og udnyttelse af kapaciteten </a:t>
            </a:r>
            <a:br>
              <a:rPr lang="da-DK" sz="2000" dirty="0" smtClean="0">
                <a:latin typeface="Garamond" pitchFamily="18" charset="0"/>
              </a:rPr>
            </a:br>
            <a:r>
              <a:rPr lang="da-DK" sz="2000" dirty="0" smtClean="0">
                <a:latin typeface="Garamond" pitchFamily="18" charset="0"/>
              </a:rPr>
              <a:t>				ny struktur på daginstitutionsområdet</a:t>
            </a:r>
          </a:p>
          <a:p>
            <a:pPr lvl="1" eaLnBrk="1" hangingPunct="1"/>
            <a:r>
              <a:rPr lang="da-DK" sz="1800" dirty="0" smtClean="0">
                <a:latin typeface="Garamond" pitchFamily="18" charset="0"/>
              </a:rPr>
              <a:t>					</a:t>
            </a:r>
            <a:r>
              <a:rPr lang="da-DK" sz="2000" b="0" dirty="0" smtClean="0">
                <a:latin typeface="Garamond" pitchFamily="18" charset="0"/>
              </a:rPr>
              <a:t>Egen leder i dagplejen – den største 					organisation</a:t>
            </a:r>
            <a:endParaRPr lang="da-DK" sz="2000" dirty="0" smtClean="0">
              <a:latin typeface="Garamond" pitchFamily="18" charset="0"/>
            </a:endParaRPr>
          </a:p>
          <a:p>
            <a:pPr eaLnBrk="1" hangingPunct="1"/>
            <a:r>
              <a:rPr lang="da-DK" sz="2000" dirty="0" smtClean="0">
                <a:latin typeface="Garamond" pitchFamily="18" charset="0"/>
              </a:rPr>
              <a:t>Fra institutionslederens bord:	opgaver uden indflydelse er uinteressante</a:t>
            </a:r>
          </a:p>
          <a:p>
            <a:pPr lvl="1" eaLnBrk="1" hangingPunct="1"/>
            <a:r>
              <a:rPr lang="da-DK" sz="1800" dirty="0" smtClean="0">
                <a:latin typeface="Garamond" pitchFamily="18" charset="0"/>
              </a:rPr>
              <a:t>					</a:t>
            </a:r>
            <a:r>
              <a:rPr lang="da-DK" sz="1800" b="0" dirty="0" smtClean="0">
                <a:latin typeface="Garamond" pitchFamily="18" charset="0"/>
              </a:rPr>
              <a:t>- dog en hvis modstand</a:t>
            </a:r>
          </a:p>
          <a:p>
            <a:pPr eaLnBrk="1" hangingPunct="1"/>
            <a:r>
              <a:rPr lang="da-DK" sz="2000" dirty="0" smtClean="0">
                <a:latin typeface="Garamond" pitchFamily="18" charset="0"/>
              </a:rPr>
              <a:t>Fra dagplejerens / </a:t>
            </a:r>
            <a:r>
              <a:rPr lang="da-DK" sz="2000" dirty="0" err="1" smtClean="0">
                <a:latin typeface="Garamond" pitchFamily="18" charset="0"/>
              </a:rPr>
              <a:t>FOA´s</a:t>
            </a:r>
            <a:r>
              <a:rPr lang="da-DK" sz="2000" dirty="0" smtClean="0">
                <a:latin typeface="Garamond" pitchFamily="18" charset="0"/>
              </a:rPr>
              <a:t> bord:	egen ledelse på ”fuld tid”</a:t>
            </a:r>
          </a:p>
          <a:p>
            <a:pPr eaLnBrk="1" hangingPunct="1">
              <a:buFontTx/>
              <a:buNone/>
            </a:pPr>
            <a:r>
              <a:rPr lang="da-DK" sz="2000" dirty="0" smtClean="0">
                <a:latin typeface="Garamond" pitchFamily="18" charset="0"/>
              </a:rPr>
              <a:t>					ensartede vilkår</a:t>
            </a:r>
          </a:p>
          <a:p>
            <a:pPr eaLnBrk="1" hangingPunct="1">
              <a:buFontTx/>
              <a:buNone/>
            </a:pPr>
            <a:endParaRPr lang="da-DK" dirty="0" smtClean="0"/>
          </a:p>
          <a:p>
            <a:pPr algn="ctr" eaLnBrk="1" hangingPunct="1">
              <a:buFontTx/>
              <a:buNone/>
            </a:pPr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3F9957-727D-4246-BC0B-40E53784EBD9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874F8-1E0B-43A4-B5BE-C1E6F0DA28AC}" type="slidenum">
              <a:rPr lang="da-DK"/>
              <a:pPr>
                <a:defRPr/>
              </a:pPr>
              <a:t>5</a:t>
            </a:fld>
            <a:endParaRPr lang="da-DK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000" b="1" u="sng" smtClean="0">
                <a:latin typeface="Garamond" pitchFamily="18" charset="0"/>
              </a:rPr>
              <a:t>Processen frem til centraliseringen</a:t>
            </a: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Den 28 april 2011 beslutter det politiske udvalg at centralisere dagplejen pr. 1. januar 2012.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Der bliver nedsat en styregruppe, hvor målet er at beskrive muligheder og forventninger til den kommende centrale dagpleje og de opgaver der skal løses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Der bliver nedsat en følgegruppe med repræsentanter fra de 6 forældrebestyrelser – for at sikre brugernes indflydelse i processen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Der bliver nedsat et Ad hoc L-MED udvalg for at sikre medarbejderindflydelse i processen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Der udarbejdes jobbeskrivelse og stillingsopslag i forbindelse med ansættelse af dagplejeleder pr. 1. oktober 2011.</a:t>
            </a:r>
          </a:p>
          <a:p>
            <a:pPr eaLnBrk="1" hangingPunct="1"/>
            <a:endParaRPr lang="da-DK" sz="20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220BD5-5B17-4EF6-AD54-C97D7738447F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1F80E-8B00-4D76-A24C-57FF9094725D}" type="slidenum">
              <a:rPr lang="da-DK"/>
              <a:pPr>
                <a:defRPr/>
              </a:pPr>
              <a:t>6</a:t>
            </a:fld>
            <a:endParaRPr lang="da-DK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da-DK" sz="2000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000" b="1" u="sng" smtClean="0">
                <a:latin typeface="Garamond" pitchFamily="18" charset="0"/>
              </a:rPr>
              <a:t>Den centrale dagpleje – nu med Dagplejeleder</a:t>
            </a: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Dagplejelederen starter sit arbejde den 1. oktober 2011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Opgaverne er bl.a.:		Etablering af lokaler på Borregårdsvej i 				Holstebro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Fastlæggelse af struktur i dagplejen</a:t>
            </a:r>
          </a:p>
          <a:p>
            <a:pPr eaLnBrk="1" hangingPunct="1">
              <a:buFontTx/>
              <a:buNone/>
            </a:pPr>
            <a:r>
              <a:rPr lang="da-DK" sz="2000" smtClean="0">
                <a:latin typeface="Garamond" pitchFamily="18" charset="0"/>
              </a:rPr>
              <a:t>					Oprettelse af Teams 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Fordeling af pædagoger i de tre Teams</a:t>
            </a:r>
            <a:br>
              <a:rPr lang="da-DK" sz="2000" smtClean="0">
                <a:latin typeface="Garamond" pitchFamily="18" charset="0"/>
              </a:rPr>
            </a:br>
            <a:r>
              <a:rPr lang="da-DK" sz="2000" smtClean="0">
                <a:latin typeface="Garamond" pitchFamily="18" charset="0"/>
              </a:rPr>
              <a:t>				Stormøder med dagplejerne</a:t>
            </a:r>
          </a:p>
          <a:p>
            <a:pPr eaLnBrk="1" hangingPunct="1">
              <a:buFontTx/>
              <a:buNone/>
            </a:pPr>
            <a:r>
              <a:rPr lang="da-DK" sz="2000" smtClean="0">
                <a:latin typeface="Garamond" pitchFamily="18" charset="0"/>
              </a:rPr>
              <a:t>					Oprettelse af ti arbejdsgrupper					..og meget, meget mere…!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7B8B77-FDEE-479B-9ED8-3F70E491FC5D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751042-3C13-4DE8-A89F-A2161CAC7060}" type="slidenum">
              <a:rPr lang="da-DK"/>
              <a:pPr>
                <a:defRPr/>
              </a:pPr>
              <a:t>7</a:t>
            </a:fld>
            <a:endParaRPr lang="da-DK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da-DK" smtClean="0"/>
          </a:p>
          <a:p>
            <a:pPr algn="ctr" eaLnBrk="1" hangingPunct="1">
              <a:buFontTx/>
              <a:buNone/>
            </a:pPr>
            <a:r>
              <a:rPr lang="da-DK" sz="2000" b="1" u="sng" smtClean="0">
                <a:latin typeface="Garamond" pitchFamily="18" charset="0"/>
              </a:rPr>
              <a:t>Hverdagen i den centrale dagpleje efter den 1. januar 2012</a:t>
            </a: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TR –strukturen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L-MED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Den røde tråd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Arbejdet i arbejdsgrupperne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Tilsynet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Forældrebestyrelsen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Fælles retningslinjer for 6 forskellige procedurer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Hvem er jeg – hvem er vi – hvad kan vi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Forståelse – fællesskab - anerkendelse 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Samtaler og møder – og flere møder!</a:t>
            </a:r>
          </a:p>
          <a:p>
            <a:pPr eaLnBrk="1" hangingPunct="1"/>
            <a:endParaRPr lang="da-DK" sz="20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612B17-A82E-4695-A882-1E5F73032A21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43C4E-0F2A-459D-BA93-58681C6AC1BB}" type="slidenum">
              <a:rPr lang="da-DK"/>
              <a:pPr>
                <a:defRPr/>
              </a:pPr>
              <a:t>8</a:t>
            </a:fld>
            <a:endParaRPr lang="da-DK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da-DK" sz="2000" b="1" u="sng" smtClean="0">
                <a:latin typeface="Garamond" pitchFamily="18" charset="0"/>
              </a:rPr>
              <a:t>Hvad har vi fået – og hvad får vi?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Fælles vision og mål for dagplejen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Et større fællesskab i pædagogkredsen 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Et bredere funderet og mere fagligt fundament i det pædagogiske arbejde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Et langt større overblik i forhold til den samlede kapacitet i Holstebro kommune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En mere stabil platform i forhold til udnyttelsen af de økonomiske, faglige og menneskelige ressourcer vi har til rådighed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En større økonomi der skaber bedre forudsætninger for at prioriterer ressourcetunge udviklingstiltag – som f.eks. kompetenceudvikling , gæstehuse og specialdagpleje</a:t>
            </a:r>
          </a:p>
          <a:p>
            <a:pPr eaLnBrk="1" hangingPunct="1"/>
            <a:r>
              <a:rPr lang="da-DK" sz="2000" smtClean="0">
                <a:latin typeface="Garamond" pitchFamily="18" charset="0"/>
              </a:rPr>
              <a:t>Administration på Borregårdsvej – som også er med til at skabe ”Helhed i Dagplejen” </a:t>
            </a: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8E6FA4C-86FF-4651-A0C3-7A440AD30189}" type="datetime1">
              <a:rPr lang="da-DK"/>
              <a:pPr>
                <a:defRPr/>
              </a:pPr>
              <a:t>16-05-2013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B41FB-1E46-47A7-BDE3-4084FFDC2D3D}" type="slidenum">
              <a:rPr lang="da-DK"/>
              <a:pPr>
                <a:defRPr/>
              </a:pPr>
              <a:t>9</a:t>
            </a:fld>
            <a:endParaRPr lang="da-DK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a-DK" smtClean="0">
                <a:latin typeface="Garamond" pitchFamily="18" charset="0"/>
              </a:rPr>
              <a:t>Dagplejen Holstebro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da-DK" smtClean="0"/>
          </a:p>
          <a:p>
            <a:pPr algn="ctr" eaLnBrk="1" hangingPunct="1">
              <a:buFontTx/>
              <a:buNone/>
            </a:pPr>
            <a:r>
              <a:rPr lang="da-DK" sz="2000" b="1" u="sng" smtClean="0">
                <a:latin typeface="Garamond" pitchFamily="18" charset="0"/>
              </a:rPr>
              <a:t>Men alt dette får vi jo kun fordi:</a:t>
            </a:r>
          </a:p>
          <a:p>
            <a:pPr algn="ctr" eaLnBrk="1" hangingPunct="1">
              <a:buFontTx/>
              <a:buNone/>
            </a:pPr>
            <a:endParaRPr lang="da-DK" sz="2000" b="1" u="sng" smtClean="0">
              <a:latin typeface="Garamond" pitchFamily="18" charset="0"/>
            </a:endParaRPr>
          </a:p>
          <a:p>
            <a:pPr algn="ctr" eaLnBrk="1" hangingPunct="1">
              <a:buFontTx/>
              <a:buChar char="-"/>
            </a:pPr>
            <a:r>
              <a:rPr lang="da-DK" sz="2000" b="1" smtClean="0">
                <a:latin typeface="Garamond" pitchFamily="18" charset="0"/>
              </a:rPr>
              <a:t>at vi har en masse knalddygtige medarbejdere!</a:t>
            </a:r>
          </a:p>
          <a:p>
            <a:pPr algn="ctr" eaLnBrk="1" hangingPunct="1">
              <a:buFontTx/>
              <a:buChar char="-"/>
            </a:pPr>
            <a:r>
              <a:rPr lang="da-DK" sz="2000" b="1" smtClean="0">
                <a:latin typeface="Garamond" pitchFamily="18" charset="0"/>
              </a:rPr>
              <a:t>medarbejdere som brænder for opgaven !</a:t>
            </a:r>
          </a:p>
          <a:p>
            <a:pPr algn="ctr" eaLnBrk="1" hangingPunct="1">
              <a:buFontTx/>
              <a:buChar char="-"/>
            </a:pPr>
            <a:r>
              <a:rPr lang="da-DK" sz="2000" b="1" smtClean="0">
                <a:latin typeface="Garamond" pitchFamily="18" charset="0"/>
              </a:rPr>
              <a:t>medarbejdere som lige nu ofre ”blod, sved og tårer”!</a:t>
            </a:r>
          </a:p>
          <a:p>
            <a:pPr algn="ctr" eaLnBrk="1" hangingPunct="1">
              <a:buFontTx/>
              <a:buChar char="-"/>
            </a:pPr>
            <a:r>
              <a:rPr lang="da-DK" sz="2000" b="1" smtClean="0">
                <a:latin typeface="Garamond" pitchFamily="18" charset="0"/>
              </a:rPr>
              <a:t>de vil nemlig i mål med planerne om den Centrale Dagpleje!</a:t>
            </a:r>
          </a:p>
          <a:p>
            <a:pPr algn="ctr" eaLnBrk="1" hangingPunct="1">
              <a:buFontTx/>
              <a:buNone/>
            </a:pPr>
            <a:endParaRPr lang="da-DK" sz="2000" b="1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000" b="1" smtClean="0">
                <a:latin typeface="Garamond" pitchFamily="18" charset="0"/>
              </a:rPr>
              <a:t>TAK TIL DEM!</a:t>
            </a:r>
          </a:p>
          <a:p>
            <a:pPr algn="ctr" eaLnBrk="1" hangingPunct="1">
              <a:buFontTx/>
              <a:buNone/>
            </a:pPr>
            <a:endParaRPr lang="da-DK" sz="2000" b="1" smtClean="0"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da-DK" sz="2000" b="1" smtClean="0">
                <a:latin typeface="Garamond" pitchFamily="18" charset="0"/>
              </a:rPr>
              <a:t>Tak for i dag!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366</TotalTime>
  <Words>464</Words>
  <Application>Microsoft Office PowerPoint</Application>
  <PresentationFormat>Skærmshow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Blank</vt:lpstr>
      <vt:lpstr>Dagplejen Holstebro</vt:lpstr>
      <vt:lpstr>Dagplejen Holstebro</vt:lpstr>
      <vt:lpstr>Baggrunden</vt:lpstr>
      <vt:lpstr>Dagplejen Holstebro</vt:lpstr>
      <vt:lpstr>Dagplejen Holstebro</vt:lpstr>
      <vt:lpstr>Dagplejen Holstebro</vt:lpstr>
      <vt:lpstr>Dagplejen Holstebro</vt:lpstr>
      <vt:lpstr>Dagplejen Holstebro</vt:lpstr>
      <vt:lpstr>Dagplejen Holstebro</vt:lpstr>
    </vt:vector>
  </TitlesOfParts>
  <Company>Holstebro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Dagplejen Holstebro</dc:title>
  <dc:creator>Klavs Eg (Holstebro Kommmune)</dc:creator>
  <cp:lastModifiedBy>Carsten Esager Sørensen</cp:lastModifiedBy>
  <cp:revision>10</cp:revision>
  <cp:lastPrinted>2012-10-09T11:20:11Z</cp:lastPrinted>
  <dcterms:created xsi:type="dcterms:W3CDTF">2012-05-23T09:10:09Z</dcterms:created>
  <dcterms:modified xsi:type="dcterms:W3CDTF">2013-05-16T05:56:24Z</dcterms:modified>
</cp:coreProperties>
</file>