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3" r:id="rId2"/>
    <p:sldId id="257" r:id="rId3"/>
    <p:sldId id="259" r:id="rId4"/>
    <p:sldId id="264" r:id="rId5"/>
    <p:sldId id="265" r:id="rId6"/>
    <p:sldId id="267" r:id="rId7"/>
    <p:sldId id="266" r:id="rId8"/>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06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27AC38-63E1-4AF6-9201-F84C86387AF5}" type="datetimeFigureOut">
              <a:rPr lang="da-DK" smtClean="0"/>
              <a:t>18-03-2013</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43B100-6D22-4389-B352-8D9CDE80D4F4}" type="slidenum">
              <a:rPr lang="da-DK" smtClean="0"/>
              <a:t>‹nr.›</a:t>
            </a:fld>
            <a:endParaRPr lang="da-DK"/>
          </a:p>
        </p:txBody>
      </p:sp>
    </p:spTree>
    <p:extLst>
      <p:ext uri="{BB962C8B-B14F-4D97-AF65-F5344CB8AC3E}">
        <p14:creationId xmlns:p14="http://schemas.microsoft.com/office/powerpoint/2010/main" val="3765976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Ikke en hjemmegående mor</a:t>
            </a:r>
            <a:r>
              <a:rPr lang="da-DK" baseline="0" dirty="0" smtClean="0"/>
              <a:t> som står for alle de basale fysiologiske behov og blot kan sende børnene i institution for lidt ekstra stimulering</a:t>
            </a:r>
          </a:p>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I </a:t>
            </a:r>
            <a:r>
              <a:rPr lang="da-DK" dirty="0" err="1" smtClean="0"/>
              <a:t>danmark</a:t>
            </a:r>
            <a:r>
              <a:rPr lang="da-DK" dirty="0" smtClean="0"/>
              <a:t> tilbringer</a:t>
            </a:r>
            <a:r>
              <a:rPr lang="da-DK" baseline="0" dirty="0" smtClean="0"/>
              <a:t> </a:t>
            </a:r>
            <a:r>
              <a:rPr lang="da-DK" dirty="0" smtClean="0"/>
              <a:t>Vuggestuebørn det meste af deres vågne tid i vuggestuen i hverdagen</a:t>
            </a:r>
          </a:p>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En bred vifte af opgaver som simpelthen</a:t>
            </a:r>
            <a:r>
              <a:rPr lang="da-DK" baseline="0" dirty="0" smtClean="0"/>
              <a:t> melder sig, fordi vi har med så små børn at gøre – bare spørg en forældre på barselsorlov, mange projekter, hverdagens gøremål med små børn overtager</a:t>
            </a:r>
          </a:p>
          <a:p>
            <a:pPr marL="0" marR="0" indent="0" algn="l" defTabSz="914400" rtl="0" eaLnBrk="1" fontAlgn="auto" latinLnBrk="0" hangingPunct="1">
              <a:lnSpc>
                <a:spcPct val="100000"/>
              </a:lnSpc>
              <a:spcBef>
                <a:spcPts val="0"/>
              </a:spcBef>
              <a:spcAft>
                <a:spcPts val="0"/>
              </a:spcAft>
              <a:buClrTx/>
              <a:buSzTx/>
              <a:buFontTx/>
              <a:buNone/>
              <a:tabLst/>
              <a:defRPr/>
            </a:pPr>
            <a:r>
              <a:rPr lang="da-DK" baseline="0" dirty="0" smtClean="0"/>
              <a:t>Må rette blikke mod både hvad man formår at udrette i alle disse hverdagssituationer og når de ikke har en tilstrækkelig kvalitet</a:t>
            </a:r>
          </a:p>
          <a:p>
            <a:pPr marL="0" marR="0" indent="0" algn="l" defTabSz="914400" rtl="0" eaLnBrk="1" fontAlgn="auto" latinLnBrk="0" hangingPunct="1">
              <a:lnSpc>
                <a:spcPct val="100000"/>
              </a:lnSpc>
              <a:spcBef>
                <a:spcPts val="0"/>
              </a:spcBef>
              <a:spcAft>
                <a:spcPts val="0"/>
              </a:spcAft>
              <a:buClrTx/>
              <a:buSzTx/>
              <a:buFontTx/>
              <a:buNone/>
              <a:tabLst/>
              <a:defRPr/>
            </a:pPr>
            <a:r>
              <a:rPr lang="da-DK" baseline="0" dirty="0" smtClean="0"/>
              <a:t>Kvalitet ikke bare læring – men også trivsel m.m. Forældrenes spørgsmål, når de afleverer eller henter: hvordan går det, hvad med mad, søvn, osv. vildt dårlig morgen, så lidt roligt i dag, hvem leger mit barn med</a:t>
            </a:r>
            <a:endParaRPr lang="da-DK" dirty="0"/>
          </a:p>
        </p:txBody>
      </p:sp>
      <p:sp>
        <p:nvSpPr>
          <p:cNvPr id="4" name="Pladsholder til diasnummer 3"/>
          <p:cNvSpPr>
            <a:spLocks noGrp="1"/>
          </p:cNvSpPr>
          <p:nvPr>
            <p:ph type="sldNum" sz="quarter" idx="10"/>
          </p:nvPr>
        </p:nvSpPr>
        <p:spPr/>
        <p:txBody>
          <a:bodyPr/>
          <a:lstStyle/>
          <a:p>
            <a:fld id="{4843B100-6D22-4389-B352-8D9CDE80D4F4}" type="slidenum">
              <a:rPr lang="da-DK" smtClean="0"/>
              <a:t>2</a:t>
            </a:fld>
            <a:endParaRPr lang="da-DK"/>
          </a:p>
        </p:txBody>
      </p:sp>
    </p:spTree>
    <p:extLst>
      <p:ext uri="{BB962C8B-B14F-4D97-AF65-F5344CB8AC3E}">
        <p14:creationId xmlns:p14="http://schemas.microsoft.com/office/powerpoint/2010/main" val="2876931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På personalemøder; slides fra kommunen, fremfor hverdagen i institutionen</a:t>
            </a:r>
          </a:p>
          <a:p>
            <a:r>
              <a:rPr lang="da-DK" dirty="0" smtClean="0"/>
              <a:t>Ex, pædagogstuderende – lavede ikke pædagogik, passede bare børn. Dagen i dag – den gode vuggestue</a:t>
            </a:r>
            <a:r>
              <a:rPr lang="da-DK" baseline="0" dirty="0" smtClean="0"/>
              <a:t> , motorik som pædagogiske aktivitet, kan fremvises for forældre som det særlige der er foregået – hvor der udøves pædagogiske faglighed, andet ”kærlighed”</a:t>
            </a:r>
            <a:endParaRPr lang="da-DK" dirty="0" smtClean="0"/>
          </a:p>
          <a:p>
            <a:r>
              <a:rPr lang="da-DK" dirty="0" smtClean="0"/>
              <a:t>Når fokus er på læring som det væsentlige der foregår, bliver det nærliggende ikke at regne resten af dagen som faglig: fri leg</a:t>
            </a:r>
            <a:r>
              <a:rPr lang="da-DK" baseline="0" dirty="0" smtClean="0"/>
              <a:t> noget man tyr til når man mangler personale. Legens selvstændige betydning for børns udvikling. Ex. Fra vuggestue. Børn leger ved siden af hinanden, pædagog på </a:t>
            </a:r>
            <a:endParaRPr lang="da-DK" dirty="0" smtClean="0"/>
          </a:p>
          <a:p>
            <a:r>
              <a:rPr lang="da-DK" dirty="0" smtClean="0"/>
              <a:t>I England – afleverer børn til uuddannet medhjælper – uddannede møder ind og laver ”skole” for børnene. TR-møde; de uddannede lave dokumentation mens medhjælpere skifte ble; - problem,  diskuterer arbejdsdelinger fremfor samarbejde, børnene brug for et samstemt personale,  ex. Skiftesituation i vuggestuen: </a:t>
            </a:r>
            <a:endParaRPr lang="da-DK" dirty="0"/>
          </a:p>
        </p:txBody>
      </p:sp>
      <p:sp>
        <p:nvSpPr>
          <p:cNvPr id="4" name="Pladsholder til diasnummer 3"/>
          <p:cNvSpPr>
            <a:spLocks noGrp="1"/>
          </p:cNvSpPr>
          <p:nvPr>
            <p:ph type="sldNum" sz="quarter" idx="10"/>
          </p:nvPr>
        </p:nvSpPr>
        <p:spPr/>
        <p:txBody>
          <a:bodyPr/>
          <a:lstStyle/>
          <a:p>
            <a:fld id="{4843B100-6D22-4389-B352-8D9CDE80D4F4}" type="slidenum">
              <a:rPr lang="da-DK" smtClean="0"/>
              <a:t>3</a:t>
            </a:fld>
            <a:endParaRPr lang="da-DK"/>
          </a:p>
        </p:txBody>
      </p:sp>
    </p:spTree>
    <p:extLst>
      <p:ext uri="{BB962C8B-B14F-4D97-AF65-F5344CB8AC3E}">
        <p14:creationId xmlns:p14="http://schemas.microsoft.com/office/powerpoint/2010/main" val="2770296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4843B100-6D22-4389-B352-8D9CDE80D4F4}" type="slidenum">
              <a:rPr lang="da-DK" smtClean="0"/>
              <a:t>4</a:t>
            </a:fld>
            <a:endParaRPr lang="da-DK"/>
          </a:p>
        </p:txBody>
      </p:sp>
    </p:spTree>
    <p:extLst>
      <p:ext uri="{BB962C8B-B14F-4D97-AF65-F5344CB8AC3E}">
        <p14:creationId xmlns:p14="http://schemas.microsoft.com/office/powerpoint/2010/main" val="3379718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Gynger, inden i gang med aktivitet nogle pædagoger er i gang med at organisere på stuen: nye børn kommer hele tiden til og vil have en gynge- </a:t>
            </a:r>
            <a:r>
              <a:rPr lang="da-DK" dirty="0" err="1" smtClean="0"/>
              <a:t>pæd</a:t>
            </a:r>
            <a:r>
              <a:rPr lang="da-DK" dirty="0" smtClean="0"/>
              <a:t> gentager hver gang. Ikke ledig lige nu, prøv at se, opmærksom på nu ledig: en barn tilbage, ikke færdig, første barn overlader igen. På kantens sidder mange</a:t>
            </a:r>
            <a:r>
              <a:rPr lang="da-DK" baseline="0" dirty="0" smtClean="0"/>
              <a:t> andre børn, græder fordi sten i sko og strømper. Store drenge slås med sværd – forsigtig eller andet sted.</a:t>
            </a:r>
            <a:endParaRPr lang="da-DK" dirty="0" smtClean="0"/>
          </a:p>
          <a:p>
            <a:r>
              <a:rPr lang="da-DK" dirty="0" smtClean="0"/>
              <a:t>Klar orientering mod den enkelte barn og gruppen af børn som helhed:</a:t>
            </a:r>
          </a:p>
          <a:p>
            <a:r>
              <a:rPr lang="da-DK" dirty="0" smtClean="0"/>
              <a:t>Med fokus på udvikling af socialitet; hvordan forfølge egne lyster med respekt for andre: gynger og sværd, håndtere konflikter</a:t>
            </a:r>
          </a:p>
          <a:p>
            <a:r>
              <a:rPr lang="da-DK" dirty="0" smtClean="0"/>
              <a:t>At støtte barnets eget initiativ og egen udfoldelse, frem for undervisning med udgangspunkt i læringsmål; at gribe situationen</a:t>
            </a:r>
          </a:p>
          <a:p>
            <a:r>
              <a:rPr lang="da-DK" dirty="0" smtClean="0"/>
              <a:t>Mange gentagelser, men med afvigelser og tilpasninger i forhold til det enkelte barn: 3 gange sten-problemer</a:t>
            </a:r>
          </a:p>
          <a:p>
            <a:r>
              <a:rPr lang="da-DK" dirty="0" smtClean="0"/>
              <a:t>Aldrig dokumenteret som fagligt</a:t>
            </a:r>
            <a:r>
              <a:rPr lang="da-DK" baseline="0" dirty="0" smtClean="0"/>
              <a:t> arbejde i institutionen eller som læringssituation for børnene</a:t>
            </a:r>
          </a:p>
          <a:p>
            <a:endParaRPr lang="da-DK" baseline="0" dirty="0" smtClean="0"/>
          </a:p>
          <a:p>
            <a:r>
              <a:rPr lang="da-DK" baseline="0" dirty="0" smtClean="0"/>
              <a:t>2. Situation: overgang fra frokost til </a:t>
            </a:r>
            <a:r>
              <a:rPr lang="da-DK" baseline="0" dirty="0" err="1" smtClean="0"/>
              <a:t>putning</a:t>
            </a:r>
            <a:r>
              <a:rPr lang="da-DK" baseline="0" dirty="0" smtClean="0"/>
              <a:t>: to pædagoger, på skift siger navnet høj på barn der skal puttes, intenst nærvær undervejs, kommunikation via gestik, klap på maven ud at putte, klik, næste barn, løber væk og fanges, andre børn puttes på stuen fortæller vikar forkerte pladser, ligger helt forkerte steder, da faste personale opdager det griner</a:t>
            </a:r>
          </a:p>
          <a:p>
            <a:r>
              <a:rPr lang="da-DK" dirty="0" smtClean="0"/>
              <a:t>Et</a:t>
            </a:r>
            <a:r>
              <a:rPr lang="da-DK" baseline="0" dirty="0" smtClean="0"/>
              <a:t> indforstået samspil mellem pædagoger – et ensemble, fælles forståelse af vigtige og rart situation, opmærksomhed på enkelte barn og på børnegruppen, gestisk kommunikation, </a:t>
            </a:r>
            <a:r>
              <a:rPr lang="da-DK" baseline="0" dirty="0" err="1" smtClean="0"/>
              <a:t>komm</a:t>
            </a:r>
            <a:r>
              <a:rPr lang="da-DK" baseline="0" dirty="0" smtClean="0"/>
              <a:t> med børn ikke bare sprog og bogstaver, men meddelelser og kommunikation.</a:t>
            </a:r>
          </a:p>
          <a:p>
            <a:endParaRPr lang="da-DK" dirty="0"/>
          </a:p>
        </p:txBody>
      </p:sp>
      <p:sp>
        <p:nvSpPr>
          <p:cNvPr id="4" name="Pladsholder til diasnummer 3"/>
          <p:cNvSpPr>
            <a:spLocks noGrp="1"/>
          </p:cNvSpPr>
          <p:nvPr>
            <p:ph type="sldNum" sz="quarter" idx="10"/>
          </p:nvPr>
        </p:nvSpPr>
        <p:spPr/>
        <p:txBody>
          <a:bodyPr/>
          <a:lstStyle/>
          <a:p>
            <a:fld id="{4843B100-6D22-4389-B352-8D9CDE80D4F4}" type="slidenum">
              <a:rPr lang="da-DK" smtClean="0"/>
              <a:t>5</a:t>
            </a:fld>
            <a:endParaRPr lang="da-DK"/>
          </a:p>
        </p:txBody>
      </p:sp>
    </p:spTree>
    <p:extLst>
      <p:ext uri="{BB962C8B-B14F-4D97-AF65-F5344CB8AC3E}">
        <p14:creationId xmlns:p14="http://schemas.microsoft.com/office/powerpoint/2010/main" val="2550865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Leg</a:t>
            </a:r>
            <a:r>
              <a:rPr lang="da-DK" baseline="0" dirty="0" smtClean="0"/>
              <a:t>ens selvstændige betydning</a:t>
            </a:r>
            <a:endParaRPr lang="da-DK" dirty="0"/>
          </a:p>
        </p:txBody>
      </p:sp>
      <p:sp>
        <p:nvSpPr>
          <p:cNvPr id="4" name="Pladsholder til diasnummer 3"/>
          <p:cNvSpPr>
            <a:spLocks noGrp="1"/>
          </p:cNvSpPr>
          <p:nvPr>
            <p:ph type="sldNum" sz="quarter" idx="10"/>
          </p:nvPr>
        </p:nvSpPr>
        <p:spPr/>
        <p:txBody>
          <a:bodyPr/>
          <a:lstStyle/>
          <a:p>
            <a:fld id="{4843B100-6D22-4389-B352-8D9CDE80D4F4}" type="slidenum">
              <a:rPr lang="da-DK" smtClean="0"/>
              <a:t>6</a:t>
            </a:fld>
            <a:endParaRPr lang="da-DK"/>
          </a:p>
        </p:txBody>
      </p:sp>
    </p:spTree>
    <p:extLst>
      <p:ext uri="{BB962C8B-B14F-4D97-AF65-F5344CB8AC3E}">
        <p14:creationId xmlns:p14="http://schemas.microsoft.com/office/powerpoint/2010/main" val="430302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F952039A-9D81-49B6-8D1D-97903DFD2291}" type="datetimeFigureOut">
              <a:rPr lang="da-DK" smtClean="0"/>
              <a:t>18-03-2013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B58576A6-11AF-44A0-A7CB-1666AA433DB5}" type="slidenum">
              <a:rPr lang="da-DK" smtClean="0"/>
              <a:t>‹nr.›</a:t>
            </a:fld>
            <a:endParaRPr lang="da-DK"/>
          </a:p>
        </p:txBody>
      </p:sp>
    </p:spTree>
    <p:extLst>
      <p:ext uri="{BB962C8B-B14F-4D97-AF65-F5344CB8AC3E}">
        <p14:creationId xmlns:p14="http://schemas.microsoft.com/office/powerpoint/2010/main" val="3856994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F952039A-9D81-49B6-8D1D-97903DFD2291}" type="datetimeFigureOut">
              <a:rPr lang="da-DK" smtClean="0"/>
              <a:t>18-03-2013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B58576A6-11AF-44A0-A7CB-1666AA433DB5}" type="slidenum">
              <a:rPr lang="da-DK" smtClean="0"/>
              <a:t>‹nr.›</a:t>
            </a:fld>
            <a:endParaRPr lang="da-DK"/>
          </a:p>
        </p:txBody>
      </p:sp>
    </p:spTree>
    <p:extLst>
      <p:ext uri="{BB962C8B-B14F-4D97-AF65-F5344CB8AC3E}">
        <p14:creationId xmlns:p14="http://schemas.microsoft.com/office/powerpoint/2010/main" val="3333431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F952039A-9D81-49B6-8D1D-97903DFD2291}" type="datetimeFigureOut">
              <a:rPr lang="da-DK" smtClean="0"/>
              <a:t>18-03-2013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B58576A6-11AF-44A0-A7CB-1666AA433DB5}" type="slidenum">
              <a:rPr lang="da-DK" smtClean="0"/>
              <a:t>‹nr.›</a:t>
            </a:fld>
            <a:endParaRPr lang="da-DK"/>
          </a:p>
        </p:txBody>
      </p:sp>
    </p:spTree>
    <p:extLst>
      <p:ext uri="{BB962C8B-B14F-4D97-AF65-F5344CB8AC3E}">
        <p14:creationId xmlns:p14="http://schemas.microsoft.com/office/powerpoint/2010/main" val="3501778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F952039A-9D81-49B6-8D1D-97903DFD2291}" type="datetimeFigureOut">
              <a:rPr lang="da-DK" smtClean="0"/>
              <a:t>18-03-2013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B58576A6-11AF-44A0-A7CB-1666AA433DB5}" type="slidenum">
              <a:rPr lang="da-DK" smtClean="0"/>
              <a:t>‹nr.›</a:t>
            </a:fld>
            <a:endParaRPr lang="da-DK"/>
          </a:p>
        </p:txBody>
      </p:sp>
    </p:spTree>
    <p:extLst>
      <p:ext uri="{BB962C8B-B14F-4D97-AF65-F5344CB8AC3E}">
        <p14:creationId xmlns:p14="http://schemas.microsoft.com/office/powerpoint/2010/main" val="222555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F952039A-9D81-49B6-8D1D-97903DFD2291}" type="datetimeFigureOut">
              <a:rPr lang="da-DK" smtClean="0"/>
              <a:t>18-03-2013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B58576A6-11AF-44A0-A7CB-1666AA433DB5}" type="slidenum">
              <a:rPr lang="da-DK" smtClean="0"/>
              <a:t>‹nr.›</a:t>
            </a:fld>
            <a:endParaRPr lang="da-DK"/>
          </a:p>
        </p:txBody>
      </p:sp>
    </p:spTree>
    <p:extLst>
      <p:ext uri="{BB962C8B-B14F-4D97-AF65-F5344CB8AC3E}">
        <p14:creationId xmlns:p14="http://schemas.microsoft.com/office/powerpoint/2010/main" val="1869254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F952039A-9D81-49B6-8D1D-97903DFD2291}" type="datetimeFigureOut">
              <a:rPr lang="da-DK" smtClean="0"/>
              <a:t>18-03-2013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B58576A6-11AF-44A0-A7CB-1666AA433DB5}" type="slidenum">
              <a:rPr lang="da-DK" smtClean="0"/>
              <a:t>‹nr.›</a:t>
            </a:fld>
            <a:endParaRPr lang="da-DK"/>
          </a:p>
        </p:txBody>
      </p:sp>
    </p:spTree>
    <p:extLst>
      <p:ext uri="{BB962C8B-B14F-4D97-AF65-F5344CB8AC3E}">
        <p14:creationId xmlns:p14="http://schemas.microsoft.com/office/powerpoint/2010/main" val="3761151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F952039A-9D81-49B6-8D1D-97903DFD2291}" type="datetimeFigureOut">
              <a:rPr lang="da-DK" smtClean="0"/>
              <a:t>18-03-2013</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B58576A6-11AF-44A0-A7CB-1666AA433DB5}" type="slidenum">
              <a:rPr lang="da-DK" smtClean="0"/>
              <a:t>‹nr.›</a:t>
            </a:fld>
            <a:endParaRPr lang="da-DK"/>
          </a:p>
        </p:txBody>
      </p:sp>
    </p:spTree>
    <p:extLst>
      <p:ext uri="{BB962C8B-B14F-4D97-AF65-F5344CB8AC3E}">
        <p14:creationId xmlns:p14="http://schemas.microsoft.com/office/powerpoint/2010/main" val="3423627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F952039A-9D81-49B6-8D1D-97903DFD2291}" type="datetimeFigureOut">
              <a:rPr lang="da-DK" smtClean="0"/>
              <a:t>18-03-2013</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B58576A6-11AF-44A0-A7CB-1666AA433DB5}" type="slidenum">
              <a:rPr lang="da-DK" smtClean="0"/>
              <a:t>‹nr.›</a:t>
            </a:fld>
            <a:endParaRPr lang="da-DK"/>
          </a:p>
        </p:txBody>
      </p:sp>
    </p:spTree>
    <p:extLst>
      <p:ext uri="{BB962C8B-B14F-4D97-AF65-F5344CB8AC3E}">
        <p14:creationId xmlns:p14="http://schemas.microsoft.com/office/powerpoint/2010/main" val="1185397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F952039A-9D81-49B6-8D1D-97903DFD2291}" type="datetimeFigureOut">
              <a:rPr lang="da-DK" smtClean="0"/>
              <a:t>18-03-2013</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B58576A6-11AF-44A0-A7CB-1666AA433DB5}" type="slidenum">
              <a:rPr lang="da-DK" smtClean="0"/>
              <a:t>‹nr.›</a:t>
            </a:fld>
            <a:endParaRPr lang="da-DK"/>
          </a:p>
        </p:txBody>
      </p:sp>
    </p:spTree>
    <p:extLst>
      <p:ext uri="{BB962C8B-B14F-4D97-AF65-F5344CB8AC3E}">
        <p14:creationId xmlns:p14="http://schemas.microsoft.com/office/powerpoint/2010/main" val="4111729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F952039A-9D81-49B6-8D1D-97903DFD2291}" type="datetimeFigureOut">
              <a:rPr lang="da-DK" smtClean="0"/>
              <a:t>18-03-2013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B58576A6-11AF-44A0-A7CB-1666AA433DB5}" type="slidenum">
              <a:rPr lang="da-DK" smtClean="0"/>
              <a:t>‹nr.›</a:t>
            </a:fld>
            <a:endParaRPr lang="da-DK"/>
          </a:p>
        </p:txBody>
      </p:sp>
    </p:spTree>
    <p:extLst>
      <p:ext uri="{BB962C8B-B14F-4D97-AF65-F5344CB8AC3E}">
        <p14:creationId xmlns:p14="http://schemas.microsoft.com/office/powerpoint/2010/main" val="2131070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F952039A-9D81-49B6-8D1D-97903DFD2291}" type="datetimeFigureOut">
              <a:rPr lang="da-DK" smtClean="0"/>
              <a:t>18-03-2013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B58576A6-11AF-44A0-A7CB-1666AA433DB5}" type="slidenum">
              <a:rPr lang="da-DK" smtClean="0"/>
              <a:t>‹nr.›</a:t>
            </a:fld>
            <a:endParaRPr lang="da-DK"/>
          </a:p>
        </p:txBody>
      </p:sp>
    </p:spTree>
    <p:extLst>
      <p:ext uri="{BB962C8B-B14F-4D97-AF65-F5344CB8AC3E}">
        <p14:creationId xmlns:p14="http://schemas.microsoft.com/office/powerpoint/2010/main" val="1961813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2039A-9D81-49B6-8D1D-97903DFD2291}" type="datetimeFigureOut">
              <a:rPr lang="da-DK" smtClean="0"/>
              <a:t>18-03-2013</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576A6-11AF-44A0-A7CB-1666AA433DB5}" type="slidenum">
              <a:rPr lang="da-DK" smtClean="0"/>
              <a:t>‹nr.›</a:t>
            </a:fld>
            <a:endParaRPr lang="da-DK"/>
          </a:p>
        </p:txBody>
      </p:sp>
    </p:spTree>
    <p:extLst>
      <p:ext uri="{BB962C8B-B14F-4D97-AF65-F5344CB8AC3E}">
        <p14:creationId xmlns:p14="http://schemas.microsoft.com/office/powerpoint/2010/main" val="2592801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83568" y="908720"/>
            <a:ext cx="7772400" cy="2376263"/>
          </a:xfrm>
        </p:spPr>
        <p:txBody>
          <a:bodyPr>
            <a:normAutofit fontScale="90000"/>
          </a:bodyPr>
          <a:lstStyle/>
          <a:p>
            <a:r>
              <a:rPr lang="da-DK" dirty="0"/>
              <a:t>Hvilken professionalisering ønsker vi?</a:t>
            </a:r>
            <a:br>
              <a:rPr lang="da-DK" dirty="0"/>
            </a:br>
            <a:r>
              <a:rPr lang="da-DK" dirty="0" smtClean="0"/>
              <a:t>Den upåagtede faglighed i </a:t>
            </a:r>
            <a:r>
              <a:rPr lang="da-DK" dirty="0"/>
              <a:t>vuggestuer</a:t>
            </a:r>
          </a:p>
        </p:txBody>
      </p:sp>
      <p:sp>
        <p:nvSpPr>
          <p:cNvPr id="5" name="Undertitel 4"/>
          <p:cNvSpPr>
            <a:spLocks noGrp="1"/>
          </p:cNvSpPr>
          <p:nvPr>
            <p:ph type="subTitle" idx="1"/>
          </p:nvPr>
        </p:nvSpPr>
        <p:spPr>
          <a:xfrm>
            <a:off x="2411760" y="4727108"/>
            <a:ext cx="6400800" cy="1752600"/>
          </a:xfrm>
        </p:spPr>
        <p:txBody>
          <a:bodyPr>
            <a:normAutofit lnSpcReduction="10000"/>
          </a:bodyPr>
          <a:lstStyle/>
          <a:p>
            <a:r>
              <a:rPr lang="da-DK" sz="2600" dirty="0"/>
              <a:t>Annegrethe Ahrenkiel, Birger Steen Nielsen, Camilla Schmidt, Finn Sommer og Niels Warring</a:t>
            </a:r>
          </a:p>
          <a:p>
            <a:r>
              <a:rPr lang="da-DK" sz="2600" dirty="0"/>
              <a:t>Roskilde Universitet - RUC</a:t>
            </a:r>
          </a:p>
          <a:p>
            <a:endParaRPr lang="da-DK" dirty="0"/>
          </a:p>
        </p:txBody>
      </p:sp>
      <p:pic>
        <p:nvPicPr>
          <p:cNvPr id="7" name="Billed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573016"/>
            <a:ext cx="2160240" cy="2726372"/>
          </a:xfrm>
          <a:prstGeom prst="rect">
            <a:avLst/>
          </a:prstGeom>
        </p:spPr>
      </p:pic>
    </p:spTree>
    <p:extLst>
      <p:ext uri="{BB962C8B-B14F-4D97-AF65-F5344CB8AC3E}">
        <p14:creationId xmlns:p14="http://schemas.microsoft.com/office/powerpoint/2010/main" val="3458105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Vi er ikke Sydeuropa</a:t>
            </a:r>
            <a:endParaRPr lang="da-DK" dirty="0"/>
          </a:p>
        </p:txBody>
      </p:sp>
      <p:sp>
        <p:nvSpPr>
          <p:cNvPr id="3" name="Pladsholder til indhold 2"/>
          <p:cNvSpPr>
            <a:spLocks noGrp="1"/>
          </p:cNvSpPr>
          <p:nvPr>
            <p:ph idx="1"/>
          </p:nvPr>
        </p:nvSpPr>
        <p:spPr/>
        <p:txBody>
          <a:bodyPr>
            <a:normAutofit fontScale="85000" lnSpcReduction="10000"/>
          </a:bodyPr>
          <a:lstStyle/>
          <a:p>
            <a:r>
              <a:rPr lang="da-DK" dirty="0" smtClean="0"/>
              <a:t>Vuggestuen er ikke blot et supplement til forældrenes opdragelse</a:t>
            </a:r>
          </a:p>
          <a:p>
            <a:r>
              <a:rPr lang="da-DK" dirty="0" smtClean="0">
                <a:sym typeface="Wingdings" pitchFamily="2" charset="2"/>
              </a:rPr>
              <a:t>Vuggestuer har en bred socialiseringsopgave: hvad fylder i hverdagen?: trøst, mad, søvn, l…, etablering af venskaber, trivsel, udvikling – og læring </a:t>
            </a:r>
          </a:p>
          <a:p>
            <a:r>
              <a:rPr lang="da-DK" dirty="0" smtClean="0">
                <a:sym typeface="Wingdings" pitchFamily="2" charset="2"/>
              </a:rPr>
              <a:t>Vi må sætte fokus på kvaliteten af hele hverdagen, ikke kun særligt tilrettelagte ”pædagogiske” aktiviteter</a:t>
            </a:r>
          </a:p>
          <a:p>
            <a:r>
              <a:rPr lang="da-DK" dirty="0" smtClean="0">
                <a:sym typeface="Wingdings" pitchFamily="2" charset="2"/>
              </a:rPr>
              <a:t>Spørgsmål om læring må ikke udgøre hele fokus for børns liv i daginstitutionerne – og for hvad der tæller som professionelt arbejde</a:t>
            </a:r>
          </a:p>
          <a:p>
            <a:endParaRPr lang="da-DK" dirty="0" smtClean="0">
              <a:sym typeface="Wingdings" pitchFamily="2" charset="2"/>
            </a:endParaRPr>
          </a:p>
          <a:p>
            <a:endParaRPr lang="da-DK" dirty="0"/>
          </a:p>
        </p:txBody>
      </p:sp>
    </p:spTree>
    <p:extLst>
      <p:ext uri="{BB962C8B-B14F-4D97-AF65-F5344CB8AC3E}">
        <p14:creationId xmlns:p14="http://schemas.microsoft.com/office/powerpoint/2010/main" val="2890074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Hvad er problemet?</a:t>
            </a:r>
            <a:endParaRPr lang="da-DK" dirty="0"/>
          </a:p>
        </p:txBody>
      </p:sp>
      <p:sp>
        <p:nvSpPr>
          <p:cNvPr id="3" name="Pladsholder til indhold 2"/>
          <p:cNvSpPr>
            <a:spLocks noGrp="1"/>
          </p:cNvSpPr>
          <p:nvPr>
            <p:ph idx="1"/>
          </p:nvPr>
        </p:nvSpPr>
        <p:spPr/>
        <p:txBody>
          <a:bodyPr>
            <a:normAutofit lnSpcReduction="10000"/>
          </a:bodyPr>
          <a:lstStyle/>
          <a:p>
            <a:r>
              <a:rPr lang="da-DK" dirty="0" smtClean="0"/>
              <a:t>Med dokumentation gennem læreplaner retter fokus sig nemt mod kl. 9.30-11</a:t>
            </a:r>
          </a:p>
          <a:p>
            <a:r>
              <a:rPr lang="da-DK" dirty="0" smtClean="0"/>
              <a:t>Opdeling i ”egentlige pædagogiske aktiviteter” overfor omsorgsopgaver, praktiske opgaver, pasning </a:t>
            </a:r>
          </a:p>
          <a:p>
            <a:r>
              <a:rPr lang="da-DK" dirty="0" smtClean="0"/>
              <a:t>Adskillelse af leg og læring</a:t>
            </a:r>
          </a:p>
          <a:p>
            <a:r>
              <a:rPr lang="da-DK" dirty="0" smtClean="0"/>
              <a:t>Overser unikke læringsmuligheder for børnene</a:t>
            </a:r>
          </a:p>
          <a:p>
            <a:r>
              <a:rPr lang="da-DK" dirty="0" smtClean="0"/>
              <a:t>Børns trivsel og udvikling foregår hele dagen</a:t>
            </a:r>
          </a:p>
          <a:p>
            <a:endParaRPr lang="da-DK" dirty="0"/>
          </a:p>
        </p:txBody>
      </p:sp>
    </p:spTree>
    <p:extLst>
      <p:ext uri="{BB962C8B-B14F-4D97-AF65-F5344CB8AC3E}">
        <p14:creationId xmlns:p14="http://schemas.microsoft.com/office/powerpoint/2010/main" val="9152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Den upåagtede faglighed</a:t>
            </a:r>
            <a:endParaRPr lang="da-DK" dirty="0"/>
          </a:p>
        </p:txBody>
      </p:sp>
      <p:sp>
        <p:nvSpPr>
          <p:cNvPr id="3" name="Pladsholder til indhold 2"/>
          <p:cNvSpPr>
            <a:spLocks noGrp="1"/>
          </p:cNvSpPr>
          <p:nvPr>
            <p:ph idx="1"/>
          </p:nvPr>
        </p:nvSpPr>
        <p:spPr/>
        <p:txBody>
          <a:bodyPr>
            <a:normAutofit fontScale="92500" lnSpcReduction="20000"/>
          </a:bodyPr>
          <a:lstStyle/>
          <a:p>
            <a:r>
              <a:rPr lang="da-DK" dirty="0"/>
              <a:t>Det arbejde, som sjældent dokumenteres som del af det faglige arbejde – som vigtig del af børns liv og læring i daginstitutioner</a:t>
            </a:r>
          </a:p>
          <a:p>
            <a:r>
              <a:rPr lang="da-DK" dirty="0"/>
              <a:t>I rutiner: ved aflevering og </a:t>
            </a:r>
            <a:r>
              <a:rPr lang="da-DK" dirty="0" err="1"/>
              <a:t>hentning</a:t>
            </a:r>
            <a:r>
              <a:rPr lang="da-DK" dirty="0"/>
              <a:t>, ved spisning, </a:t>
            </a:r>
            <a:r>
              <a:rPr lang="da-DK" dirty="0" err="1"/>
              <a:t>putning</a:t>
            </a:r>
            <a:r>
              <a:rPr lang="da-DK" dirty="0"/>
              <a:t>, vaske hænder, garderobe osv.</a:t>
            </a:r>
          </a:p>
          <a:p>
            <a:r>
              <a:rPr lang="da-DK" dirty="0"/>
              <a:t>I overgange mellem aktiviteter, i mellemrum</a:t>
            </a:r>
          </a:p>
          <a:p>
            <a:r>
              <a:rPr lang="da-DK" dirty="0"/>
              <a:t>Som grundlag for planlagte pædagogiske aktiviteter</a:t>
            </a:r>
          </a:p>
          <a:p>
            <a:r>
              <a:rPr lang="da-DK" dirty="0"/>
              <a:t>Fokus på det gentagende, det man ”bare gør” som en </a:t>
            </a:r>
            <a:r>
              <a:rPr lang="da-DK" dirty="0" smtClean="0"/>
              <a:t>selvfølgelighed</a:t>
            </a:r>
            <a:endParaRPr lang="da-DK" dirty="0"/>
          </a:p>
        </p:txBody>
      </p:sp>
    </p:spTree>
    <p:extLst>
      <p:ext uri="{BB962C8B-B14F-4D97-AF65-F5344CB8AC3E}">
        <p14:creationId xmlns:p14="http://schemas.microsoft.com/office/powerpoint/2010/main" val="951546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t>Et par eksempler</a:t>
            </a:r>
            <a:endParaRPr lang="da-DK" dirty="0"/>
          </a:p>
        </p:txBody>
      </p:sp>
      <p:sp>
        <p:nvSpPr>
          <p:cNvPr id="3" name="Pladsholder til indhold 2"/>
          <p:cNvSpPr>
            <a:spLocks noGrp="1"/>
          </p:cNvSpPr>
          <p:nvPr>
            <p:ph idx="1"/>
          </p:nvPr>
        </p:nvSpPr>
        <p:spPr/>
        <p:txBody>
          <a:bodyPr/>
          <a:lstStyle/>
          <a:p>
            <a:endParaRPr lang="da-DK" dirty="0"/>
          </a:p>
        </p:txBody>
      </p:sp>
      <p:pic>
        <p:nvPicPr>
          <p:cNvPr id="717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4058516"/>
            <a:ext cx="2705085"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276872"/>
            <a:ext cx="4752528" cy="1925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069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Kvalitet i hverdagen</a:t>
            </a:r>
            <a:endParaRPr lang="da-DK" dirty="0"/>
          </a:p>
        </p:txBody>
      </p:sp>
      <p:sp>
        <p:nvSpPr>
          <p:cNvPr id="3" name="Pladsholder til indhold 2"/>
          <p:cNvSpPr>
            <a:spLocks noGrp="1"/>
          </p:cNvSpPr>
          <p:nvPr>
            <p:ph idx="1"/>
          </p:nvPr>
        </p:nvSpPr>
        <p:spPr/>
        <p:txBody>
          <a:bodyPr>
            <a:normAutofit fontScale="85000" lnSpcReduction="10000"/>
          </a:bodyPr>
          <a:lstStyle/>
          <a:p>
            <a:r>
              <a:rPr lang="da-DK" dirty="0" smtClean="0"/>
              <a:t>Udvikling af socialitet – demokratisk dannelse</a:t>
            </a:r>
          </a:p>
          <a:p>
            <a:r>
              <a:rPr lang="da-DK" dirty="0"/>
              <a:t>Læring gennem opdagelse: </a:t>
            </a:r>
            <a:r>
              <a:rPr lang="da-DK" dirty="0" smtClean="0"/>
              <a:t>Observerende og improviserende personale, der forfølger børns initiativer</a:t>
            </a:r>
          </a:p>
          <a:p>
            <a:r>
              <a:rPr lang="da-DK" dirty="0" smtClean="0"/>
              <a:t>Rettet mod skabelse af sammenhæng for børnene – kræver et intenst samarbejde med forældre og med hinanden</a:t>
            </a:r>
            <a:endParaRPr lang="da-DK" dirty="0"/>
          </a:p>
          <a:p>
            <a:r>
              <a:rPr lang="da-DK" dirty="0" smtClean="0"/>
              <a:t>Blanding af hjemlige og institutionelle kvaliteter en forudsætning – daginstitutioner som et unikt tredje</a:t>
            </a:r>
          </a:p>
          <a:p>
            <a:r>
              <a:rPr lang="da-DK" dirty="0" smtClean="0"/>
              <a:t>Bestræbelser der ikke altid lykkes – og der bliver mindre plads til det</a:t>
            </a:r>
          </a:p>
          <a:p>
            <a:endParaRPr lang="da-DK" dirty="0"/>
          </a:p>
        </p:txBody>
      </p:sp>
    </p:spTree>
    <p:extLst>
      <p:ext uri="{BB962C8B-B14F-4D97-AF65-F5344CB8AC3E}">
        <p14:creationId xmlns:p14="http://schemas.microsoft.com/office/powerpoint/2010/main" val="337043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En anden professionalisering</a:t>
            </a:r>
            <a:endParaRPr lang="da-DK" dirty="0"/>
          </a:p>
        </p:txBody>
      </p:sp>
      <p:sp>
        <p:nvSpPr>
          <p:cNvPr id="3" name="Pladsholder til indhold 2"/>
          <p:cNvSpPr>
            <a:spLocks noGrp="1"/>
          </p:cNvSpPr>
          <p:nvPr>
            <p:ph idx="1"/>
          </p:nvPr>
        </p:nvSpPr>
        <p:spPr/>
        <p:txBody>
          <a:bodyPr>
            <a:normAutofit fontScale="85000" lnSpcReduction="10000"/>
          </a:bodyPr>
          <a:lstStyle/>
          <a:p>
            <a:r>
              <a:rPr lang="da-DK" dirty="0" smtClean="0"/>
              <a:t>Basere sig på de faktiske opgaver</a:t>
            </a:r>
          </a:p>
          <a:p>
            <a:r>
              <a:rPr lang="da-DK" dirty="0" smtClean="0"/>
              <a:t>Bredere vision for daginstitutionerne end børnenes individuelle </a:t>
            </a:r>
            <a:r>
              <a:rPr lang="da-DK" dirty="0" smtClean="0"/>
              <a:t> </a:t>
            </a:r>
            <a:r>
              <a:rPr lang="da-DK" smtClean="0"/>
              <a:t>og særskilte kompetenceudvikling</a:t>
            </a:r>
            <a:endParaRPr lang="da-DK" dirty="0" smtClean="0"/>
          </a:p>
          <a:p>
            <a:r>
              <a:rPr lang="da-DK" dirty="0" smtClean="0"/>
              <a:t>Det gode børneliv i et samfund som vores</a:t>
            </a:r>
          </a:p>
          <a:p>
            <a:r>
              <a:rPr lang="da-DK" dirty="0" smtClean="0"/>
              <a:t>Dokumentation ikke bare pga. fremvisning, men som udviklingsredskab; hvad sker der egentlig og hvordan lykkes vi med at skabe de ønskede kvaliteter i disse situationer?</a:t>
            </a:r>
          </a:p>
          <a:p>
            <a:r>
              <a:rPr lang="da-DK" dirty="0" smtClean="0"/>
              <a:t>Rum til planlægning – og refleksion</a:t>
            </a:r>
          </a:p>
          <a:p>
            <a:r>
              <a:rPr lang="da-DK" dirty="0" smtClean="0"/>
              <a:t>Indbefatte samtlige medarbejdere</a:t>
            </a:r>
            <a:endParaRPr lang="da-DK" dirty="0"/>
          </a:p>
        </p:txBody>
      </p:sp>
    </p:spTree>
    <p:extLst>
      <p:ext uri="{BB962C8B-B14F-4D97-AF65-F5344CB8AC3E}">
        <p14:creationId xmlns:p14="http://schemas.microsoft.com/office/powerpoint/2010/main" val="2382465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2046</TotalTime>
  <Words>956</Words>
  <Application>Microsoft Office PowerPoint</Application>
  <PresentationFormat>Skærmshow (4:3)</PresentationFormat>
  <Paragraphs>58</Paragraphs>
  <Slides>7</Slides>
  <Notes>5</Notes>
  <HiddenSlides>0</HiddenSlides>
  <MMClips>0</MMClips>
  <ScaleCrop>false</ScaleCrop>
  <HeadingPairs>
    <vt:vector size="4" baseType="variant">
      <vt:variant>
        <vt:lpstr>Tema</vt:lpstr>
      </vt:variant>
      <vt:variant>
        <vt:i4>1</vt:i4>
      </vt:variant>
      <vt:variant>
        <vt:lpstr>Diastitler</vt:lpstr>
      </vt:variant>
      <vt:variant>
        <vt:i4>7</vt:i4>
      </vt:variant>
    </vt:vector>
  </HeadingPairs>
  <TitlesOfParts>
    <vt:vector size="8" baseType="lpstr">
      <vt:lpstr>Kontortema</vt:lpstr>
      <vt:lpstr>Hvilken professionalisering ønsker vi? Den upåagtede faglighed i vuggestuer</vt:lpstr>
      <vt:lpstr>Vi er ikke Sydeuropa</vt:lpstr>
      <vt:lpstr>Hvad er problemet?</vt:lpstr>
      <vt:lpstr>Den upåagtede faglighed</vt:lpstr>
      <vt:lpstr>Et par eksempler</vt:lpstr>
      <vt:lpstr>Kvalitet i hverdagen</vt:lpstr>
      <vt:lpstr>En anden professionalisering</vt:lpstr>
    </vt:vector>
  </TitlesOfParts>
  <Company>Roskilde Universitet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Børns liv og læring i vuggestuer</dc:title>
  <dc:creator>annegrah</dc:creator>
  <cp:lastModifiedBy>annegrah</cp:lastModifiedBy>
  <cp:revision>37</cp:revision>
  <dcterms:created xsi:type="dcterms:W3CDTF">2013-02-15T07:30:20Z</dcterms:created>
  <dcterms:modified xsi:type="dcterms:W3CDTF">2013-03-18T08:25:08Z</dcterms:modified>
</cp:coreProperties>
</file>