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7" r:id="rId2"/>
    <p:sldId id="280" r:id="rId3"/>
    <p:sldId id="279" r:id="rId4"/>
    <p:sldId id="281" r:id="rId5"/>
    <p:sldId id="282" r:id="rId6"/>
    <p:sldId id="278" r:id="rId7"/>
    <p:sldId id="263" r:id="rId8"/>
    <p:sldId id="283" r:id="rId9"/>
    <p:sldId id="275" r:id="rId10"/>
    <p:sldId id="276" r:id="rId11"/>
    <p:sldId id="284" r:id="rId12"/>
  </p:sldIdLst>
  <p:sldSz cx="9144000" cy="6858000" type="screen4x3"/>
  <p:notesSz cx="6794500" cy="99314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492" y="-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7FCD2E7-67AA-47F8-8E5A-07163EBE71E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574B3-77C2-4A1B-B411-123D6B01D7F3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1E4FE-076E-4186-9907-580CC704D8B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5A408-47E7-42E7-93FA-D2867E930657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6ADBF-1B1A-4B2A-A99C-EF48BD6DB4F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607E9-A5C0-4495-BEAA-37BFCEA780E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8F469-FD40-4560-8793-00606E70DF6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2B0F6-E024-4FF1-A7AD-239F6A3E614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71D7C-C7AA-4BD6-ABF3-35ED8C5927F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F3205-FD5B-474F-BF0E-D1AC6D4AD17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452C4-B696-4B40-ABA0-9E64F8EF6B43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A3FA0-0830-4A12-9359-1C2D721350E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+mn-lt"/>
              </a:defRPr>
            </a:lvl1pPr>
          </a:lstStyle>
          <a:p>
            <a:pPr>
              <a:defRPr/>
            </a:pPr>
            <a:fld id="{96A43F2E-2DC5-413A-800D-47EE3B68719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ChangeArrowheads="1"/>
          </p:cNvSpPr>
          <p:nvPr/>
        </p:nvSpPr>
        <p:spPr bwMode="auto">
          <a:xfrm>
            <a:off x="0" y="0"/>
            <a:ext cx="9144000" cy="110331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da-DK"/>
          </a:p>
        </p:txBody>
      </p:sp>
      <p:sp>
        <p:nvSpPr>
          <p:cNvPr id="3075" name="Text box 1"/>
          <p:cNvSpPr>
            <a:spLocks noGrp="1" noChangeArrowheads="1"/>
          </p:cNvSpPr>
          <p:nvPr>
            <p:ph type="ctrTitle"/>
          </p:nvPr>
        </p:nvSpPr>
        <p:spPr>
          <a:xfrm>
            <a:off x="611188" y="1916113"/>
            <a:ext cx="5541962" cy="2233612"/>
          </a:xfrm>
        </p:spPr>
        <p:txBody>
          <a:bodyPr/>
          <a:lstStyle/>
          <a:p>
            <a:pPr algn="l" eaLnBrk="1" hangingPunct="1">
              <a:defRPr/>
            </a:pPr>
            <a:r>
              <a:rPr lang="da-DK" sz="48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Kvalitet i Dagplejen</a:t>
            </a:r>
            <a:r>
              <a:rPr lang="da-DK" sz="4800" dirty="0">
                <a:latin typeface="Verdana" pitchFamily="34" charset="0"/>
              </a:rPr>
              <a:t/>
            </a:r>
            <a:br>
              <a:rPr lang="da-DK" sz="4800" dirty="0">
                <a:latin typeface="Verdana" pitchFamily="34" charset="0"/>
              </a:rPr>
            </a:br>
            <a:r>
              <a:rPr lang="da-DK" sz="1200" dirty="0">
                <a:latin typeface="Verdana" pitchFamily="34" charset="0"/>
              </a:rPr>
              <a:t/>
            </a:r>
            <a:br>
              <a:rPr lang="da-DK" sz="1200" dirty="0">
                <a:latin typeface="Verdana" pitchFamily="34" charset="0"/>
              </a:rPr>
            </a:br>
            <a:r>
              <a:rPr lang="da-DK" sz="1200" dirty="0" smtClean="0">
                <a:latin typeface="Verdana" pitchFamily="34" charset="0"/>
              </a:rPr>
              <a:t>Christina </a:t>
            </a:r>
            <a:r>
              <a:rPr lang="da-DK" sz="1200" dirty="0">
                <a:latin typeface="Verdana" pitchFamily="34" charset="0"/>
              </a:rPr>
              <a:t>Barfoed-Høj, </a:t>
            </a:r>
            <a:r>
              <a:rPr lang="da-DK" sz="1200" dirty="0" smtClean="0">
                <a:latin typeface="Verdana" pitchFamily="34" charset="0"/>
              </a:rPr>
              <a:t>specialkonsulent, Socialministeriet. </a:t>
            </a:r>
            <a:endParaRPr lang="da-DK" sz="1200" dirty="0">
              <a:latin typeface="Verdana" pitchFamily="34" charset="0"/>
            </a:endParaRPr>
          </a:p>
        </p:txBody>
      </p:sp>
      <p:sp>
        <p:nvSpPr>
          <p:cNvPr id="14339" name="TitelDato"/>
          <p:cNvSpPr txBox="1">
            <a:spLocks noChangeArrowheads="1"/>
          </p:cNvSpPr>
          <p:nvPr/>
        </p:nvSpPr>
        <p:spPr bwMode="auto">
          <a:xfrm>
            <a:off x="755650" y="1484313"/>
            <a:ext cx="3816350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da-DK" sz="1700"/>
              <a:t>18. maj 2010</a:t>
            </a:r>
          </a:p>
        </p:txBody>
      </p:sp>
      <p:pic>
        <p:nvPicPr>
          <p:cNvPr id="14340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0" y="4203700"/>
            <a:ext cx="5857875" cy="1990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4341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8250" y="1595438"/>
            <a:ext cx="2438400" cy="3843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4342" name="Billede 13" descr="C:\Users\AA\Pictures\20100401\01042010316.jpg"/>
          <p:cNvPicPr>
            <a:picLocks noChangeAspect="1" noChangeArrowheads="1"/>
          </p:cNvPicPr>
          <p:nvPr/>
        </p:nvPicPr>
        <p:blipFill>
          <a:blip r:embed="rId4"/>
          <a:srcRect l="29549" r="29860" b="15732"/>
          <a:stretch>
            <a:fillRect/>
          </a:stretch>
        </p:blipFill>
        <p:spPr bwMode="auto">
          <a:xfrm>
            <a:off x="6286500" y="1571625"/>
            <a:ext cx="248602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484313"/>
            <a:ext cx="6926262" cy="347662"/>
          </a:xfrm>
        </p:spPr>
        <p:txBody>
          <a:bodyPr/>
          <a:lstStyle/>
          <a:p>
            <a:pPr algn="l" eaLnBrk="1" hangingPunct="1">
              <a:defRPr/>
            </a:pPr>
            <a:r>
              <a:rPr lang="da-DK" sz="24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Færre og mere enkle regler på dagtilbudsområdet - fortsat</a:t>
            </a:r>
            <a:endParaRPr lang="da-DK" sz="24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214563"/>
            <a:ext cx="8229600" cy="4238625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endParaRPr lang="da-DK" sz="1600" smtClean="0">
              <a:latin typeface="Verdana" pitchFamily="34" charset="0"/>
            </a:endParaRPr>
          </a:p>
          <a:p>
            <a:pPr lvl="1" eaLnBrk="1" hangingPunct="1">
              <a:lnSpc>
                <a:spcPct val="80000"/>
              </a:lnSpc>
            </a:pPr>
            <a:endParaRPr lang="da-DK" sz="1600" smtClean="0">
              <a:latin typeface="Verdana" pitchFamily="34" charset="0"/>
            </a:endParaRPr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</a:pPr>
            <a:r>
              <a:rPr lang="da-DK" sz="2000" u="sng" smtClean="0">
                <a:latin typeface="Verdana" pitchFamily="34" charset="0"/>
              </a:rPr>
              <a:t>De pædagogiske læreplaner </a:t>
            </a:r>
            <a:r>
              <a:rPr lang="da-DK" sz="2000" smtClean="0">
                <a:latin typeface="Verdana" pitchFamily="34" charset="0"/>
              </a:rPr>
              <a:t>skal fremover evalueres hvert 2. år og kommunalbestyrelsen skal drøfte evalueringerne af læreplanerne hvert 2. år.</a:t>
            </a:r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</a:pPr>
            <a:endParaRPr lang="da-DK" sz="2000" smtClean="0">
              <a:latin typeface="Verdana" pitchFamily="34" charset="0"/>
            </a:endParaRPr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</a:pPr>
            <a:r>
              <a:rPr lang="da-DK" sz="2000" smtClean="0">
                <a:latin typeface="Verdana" pitchFamily="34" charset="0"/>
              </a:rPr>
              <a:t>Der skal ikke længere udarbejdes en børnemiljøvurdering hvert 3. år. I stedet skal arbejdet med </a:t>
            </a:r>
            <a:r>
              <a:rPr lang="da-DK" sz="2000" u="sng" smtClean="0">
                <a:latin typeface="Verdana" pitchFamily="34" charset="0"/>
              </a:rPr>
              <a:t>børnemiljø</a:t>
            </a:r>
            <a:r>
              <a:rPr lang="da-DK" sz="2000" smtClean="0">
                <a:latin typeface="Verdana" pitchFamily="34" charset="0"/>
              </a:rPr>
              <a:t> integreres i arbejdet med den pædagogiske læreplan.</a:t>
            </a:r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</a:pPr>
            <a:endParaRPr lang="da-DK" sz="2000" smtClean="0">
              <a:latin typeface="Verdana" pitchFamily="34" charset="0"/>
            </a:endParaRPr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</a:pPr>
            <a:r>
              <a:rPr lang="da-DK" sz="2000" smtClean="0">
                <a:latin typeface="Verdana" pitchFamily="34" charset="0"/>
              </a:rPr>
              <a:t>Og </a:t>
            </a:r>
            <a:r>
              <a:rPr lang="da-DK" sz="2000" u="sng" smtClean="0">
                <a:latin typeface="Verdana" pitchFamily="34" charset="0"/>
              </a:rPr>
              <a:t>afbureaukratisering lokalt </a:t>
            </a:r>
            <a:r>
              <a:rPr lang="da-DK" sz="2000" smtClean="0">
                <a:latin typeface="Verdana" pitchFamily="34" charset="0"/>
              </a:rPr>
              <a:t>er selvfølgelig ligeså væsentligt som den centrale afbureaukratisering.</a:t>
            </a:r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51275" cy="1308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3"/>
          <a:srcRect t="14291" b="52003"/>
          <a:stretch>
            <a:fillRect/>
          </a:stretch>
        </p:blipFill>
        <p:spPr bwMode="auto">
          <a:xfrm>
            <a:off x="3779838" y="0"/>
            <a:ext cx="2438400" cy="1295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3557" name="Picture 6"/>
          <p:cNvPicPr>
            <a:picLocks noChangeAspect="1" noChangeArrowheads="1"/>
          </p:cNvPicPr>
          <p:nvPr/>
        </p:nvPicPr>
        <p:blipFill>
          <a:blip r:embed="rId4"/>
          <a:srcRect l="48914" t="14238" r="13701" b="61563"/>
          <a:stretch>
            <a:fillRect/>
          </a:stretch>
        </p:blipFill>
        <p:spPr bwMode="auto">
          <a:xfrm>
            <a:off x="6156325" y="-1588"/>
            <a:ext cx="3016250" cy="1304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Billede 8" descr="C:\Users\AA\Pictures\20100404\0404201037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8" y="0"/>
            <a:ext cx="23717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484313"/>
            <a:ext cx="6926262" cy="347662"/>
          </a:xfrm>
        </p:spPr>
        <p:txBody>
          <a:bodyPr/>
          <a:lstStyle/>
          <a:p>
            <a:pPr algn="l" eaLnBrk="1" hangingPunct="1">
              <a:defRPr/>
            </a:pPr>
            <a:r>
              <a:rPr lang="da-DK" sz="24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Altså…</a:t>
            </a:r>
            <a:endParaRPr lang="da-DK" sz="24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214563"/>
            <a:ext cx="8229600" cy="4238625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endParaRPr lang="da-DK" sz="1600" smtClean="0">
              <a:latin typeface="Verdana" pitchFamily="34" charset="0"/>
            </a:endParaRPr>
          </a:p>
          <a:p>
            <a:pPr lvl="1" eaLnBrk="1" hangingPunct="1">
              <a:lnSpc>
                <a:spcPct val="80000"/>
              </a:lnSpc>
            </a:pPr>
            <a:endParaRPr lang="da-DK" sz="1600" smtClean="0">
              <a:latin typeface="Verdana" pitchFamily="34" charset="0"/>
            </a:endParaRPr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</a:pPr>
            <a:r>
              <a:rPr lang="da-DK" sz="2000" smtClean="0">
                <a:latin typeface="Verdana" pitchFamily="34" charset="0"/>
              </a:rPr>
              <a:t>Høj kvalitet i dagplejen og andre dagtilbud er vigtig – for børnenes og samfundets skyld.</a:t>
            </a:r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</a:pPr>
            <a:endParaRPr lang="da-DK" sz="2000" smtClean="0">
              <a:latin typeface="Verdana" pitchFamily="34" charset="0"/>
            </a:endParaRPr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</a:pPr>
            <a:r>
              <a:rPr lang="da-DK" sz="2000" smtClean="0">
                <a:latin typeface="Verdana" pitchFamily="34" charset="0"/>
              </a:rPr>
              <a:t>Der kommer ikke umiddelbart flere penge.</a:t>
            </a:r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</a:pPr>
            <a:endParaRPr lang="da-DK" sz="2000" smtClean="0">
              <a:latin typeface="Verdana" pitchFamily="34" charset="0"/>
            </a:endParaRPr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</a:pPr>
            <a:r>
              <a:rPr lang="da-DK" sz="2000" smtClean="0">
                <a:latin typeface="Verdana" pitchFamily="34" charset="0"/>
              </a:rPr>
              <a:t>Høj kvalitet skal sikres og videreudvikles via</a:t>
            </a:r>
          </a:p>
          <a:p>
            <a:pPr lvl="2" eaLnBrk="1" hangingPunct="1">
              <a:lnSpc>
                <a:spcPct val="80000"/>
              </a:lnSpc>
            </a:pPr>
            <a:r>
              <a:rPr lang="da-DK" sz="1600" smtClean="0">
                <a:latin typeface="Verdana" pitchFamily="34" charset="0"/>
              </a:rPr>
              <a:t>Dygtige medarbejdere – derfor fokus på ledelse og initiativer, der videreudvikler og opkvalificerer.</a:t>
            </a:r>
          </a:p>
          <a:p>
            <a:pPr lvl="2" eaLnBrk="1" hangingPunct="1">
              <a:lnSpc>
                <a:spcPct val="80000"/>
              </a:lnSpc>
            </a:pPr>
            <a:endParaRPr lang="da-DK" sz="1600" smtClean="0">
              <a:latin typeface="Verdana" pitchFamily="34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da-DK" sz="1600" smtClean="0">
                <a:latin typeface="Verdana" pitchFamily="34" charset="0"/>
              </a:rPr>
              <a:t>Forskning, der kan dokumentere, hvad der virker.</a:t>
            </a:r>
          </a:p>
          <a:p>
            <a:pPr lvl="2" eaLnBrk="1" hangingPunct="1">
              <a:lnSpc>
                <a:spcPct val="80000"/>
              </a:lnSpc>
            </a:pPr>
            <a:endParaRPr lang="da-DK" sz="1600" smtClean="0">
              <a:latin typeface="Verdana" pitchFamily="34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da-DK" sz="1600" smtClean="0">
                <a:latin typeface="Verdana" pitchFamily="34" charset="0"/>
              </a:rPr>
              <a:t>Digitalisering, effektivisering og afbureaukratisering.</a:t>
            </a:r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</a:pPr>
            <a:endParaRPr lang="da-DK" sz="2000" smtClean="0">
              <a:latin typeface="Verdana" pitchFamily="34" charset="0"/>
            </a:endParaRPr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51275" cy="1308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3"/>
          <a:srcRect t="14291" b="52003"/>
          <a:stretch>
            <a:fillRect/>
          </a:stretch>
        </p:blipFill>
        <p:spPr bwMode="auto">
          <a:xfrm>
            <a:off x="3779838" y="0"/>
            <a:ext cx="2438400" cy="1295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4"/>
          <a:srcRect l="48914" t="14238" r="13701" b="61563"/>
          <a:stretch>
            <a:fillRect/>
          </a:stretch>
        </p:blipFill>
        <p:spPr bwMode="auto">
          <a:xfrm>
            <a:off x="6156325" y="-1588"/>
            <a:ext cx="3016250" cy="1304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Billede 8" descr="C:\Users\AA\Pictures\20100404\0404201037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8" y="0"/>
            <a:ext cx="23717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484313"/>
            <a:ext cx="6926262" cy="347662"/>
          </a:xfrm>
        </p:spPr>
        <p:txBody>
          <a:bodyPr/>
          <a:lstStyle/>
          <a:p>
            <a:pPr algn="l" eaLnBrk="1" hangingPunct="1">
              <a:defRPr/>
            </a:pPr>
            <a:r>
              <a:rPr lang="da-DK" sz="2800" b="1" dirty="0" smtClean="0">
                <a:latin typeface="Verdana" pitchFamily="34" charset="0"/>
              </a:rPr>
              <a:t> </a:t>
            </a:r>
            <a:r>
              <a:rPr lang="da-DK" sz="28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Udfordringer for dagplejen</a:t>
            </a:r>
            <a:endParaRPr lang="da-DK" sz="28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229600" cy="46085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da-DK" sz="1600" i="1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a-DK" sz="1600" i="1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da-DK" sz="2000" smtClean="0">
                <a:latin typeface="Verdana" pitchFamily="34" charset="0"/>
              </a:rPr>
              <a:t>Forventninger om høj indholdsmæssig kvalitet og gode rammer</a:t>
            </a:r>
          </a:p>
          <a:p>
            <a:pPr eaLnBrk="1" hangingPunct="1">
              <a:lnSpc>
                <a:spcPct val="80000"/>
              </a:lnSpc>
            </a:pPr>
            <a:endParaRPr lang="da-DK" sz="2000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da-DK" sz="2000" smtClean="0">
                <a:latin typeface="Verdana" pitchFamily="34" charset="0"/>
              </a:rPr>
              <a:t>Færre offentlige udgifter. Øget grad af prioritering af midler og mere kvalitet for de eksisterende midler.</a:t>
            </a:r>
          </a:p>
          <a:p>
            <a:pPr eaLnBrk="1" hangingPunct="1">
              <a:lnSpc>
                <a:spcPct val="80000"/>
              </a:lnSpc>
            </a:pPr>
            <a:endParaRPr lang="da-DK" sz="2000" i="1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da-DK" sz="2000" smtClean="0">
                <a:latin typeface="Verdana" pitchFamily="34" charset="0"/>
              </a:rPr>
              <a:t>Afbureaukratisering – færre centrale regler.</a:t>
            </a:r>
            <a:r>
              <a:rPr lang="da-DK" sz="2000" i="1" smtClean="0">
                <a:latin typeface="Verdana" pitchFamily="34" charset="0"/>
              </a:rPr>
              <a:t>  </a:t>
            </a:r>
          </a:p>
          <a:p>
            <a:pPr eaLnBrk="1" hangingPunct="1">
              <a:lnSpc>
                <a:spcPct val="80000"/>
              </a:lnSpc>
            </a:pPr>
            <a:endParaRPr lang="da-DK" sz="1600" i="1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a-DK" sz="1600" i="1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a-DK" sz="1600" i="1" smtClean="0">
              <a:latin typeface="Verdana" pitchFamily="34" charset="0"/>
            </a:endParaRPr>
          </a:p>
          <a:p>
            <a:pPr lvl="1" eaLnBrk="1" hangingPunct="1">
              <a:lnSpc>
                <a:spcPct val="80000"/>
              </a:lnSpc>
            </a:pPr>
            <a:endParaRPr lang="da-DK" sz="1600" smtClean="0">
              <a:latin typeface="Verdana" pitchFamily="34" charset="0"/>
            </a:endParaRP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51275" cy="1308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3"/>
          <a:srcRect t="14291" b="52003"/>
          <a:stretch>
            <a:fillRect/>
          </a:stretch>
        </p:blipFill>
        <p:spPr bwMode="auto">
          <a:xfrm>
            <a:off x="3779838" y="0"/>
            <a:ext cx="2438400" cy="1295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4"/>
          <a:srcRect l="48914" t="14238" r="13701" b="61563"/>
          <a:stretch>
            <a:fillRect/>
          </a:stretch>
        </p:blipFill>
        <p:spPr bwMode="auto">
          <a:xfrm>
            <a:off x="6156325" y="-1588"/>
            <a:ext cx="3016250" cy="1304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Billede 8" descr="C:\Users\AA\Pictures\20100404\0404201037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8" y="0"/>
            <a:ext cx="23717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ktangel 9"/>
          <p:cNvSpPr/>
          <p:nvPr/>
        </p:nvSpPr>
        <p:spPr>
          <a:xfrm>
            <a:off x="-642938" y="919163"/>
            <a:ext cx="34607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sz="2000" i="1" kern="0" dirty="0">
                <a:solidFill>
                  <a:srgbClr val="000000"/>
                </a:solidFill>
              </a:rPr>
              <a:t>u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484313"/>
            <a:ext cx="6926262" cy="347662"/>
          </a:xfrm>
        </p:spPr>
        <p:txBody>
          <a:bodyPr/>
          <a:lstStyle/>
          <a:p>
            <a:pPr algn="l" eaLnBrk="1" hangingPunct="1">
              <a:defRPr/>
            </a:pPr>
            <a:r>
              <a:rPr lang="da-DK" sz="28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Danmark skal være et godt land at leve i</a:t>
            </a:r>
            <a:endParaRPr lang="da-DK" sz="28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229600" cy="46085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da-DK" sz="1600" i="1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a-DK" sz="1600" i="1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da-DK" sz="2400" smtClean="0">
                <a:latin typeface="Verdana" pitchFamily="34" charset="0"/>
              </a:rPr>
              <a:t>Af regeringsgrundlaget fremgår det, at Danmark skal være blandt de 10 rigeste lande, at vi skal være innovative, have en høj levealder og tage masser af uddannelse.</a:t>
            </a:r>
          </a:p>
          <a:p>
            <a:pPr eaLnBrk="1" hangingPunct="1">
              <a:lnSpc>
                <a:spcPct val="80000"/>
              </a:lnSpc>
            </a:pPr>
            <a:endParaRPr lang="da-DK" sz="2400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da-DK" sz="2400" smtClean="0">
                <a:latin typeface="Verdana" pitchFamily="34" charset="0"/>
              </a:rPr>
              <a:t>Hvordan når vi det?</a:t>
            </a:r>
          </a:p>
          <a:p>
            <a:pPr eaLnBrk="1" hangingPunct="1">
              <a:lnSpc>
                <a:spcPct val="80000"/>
              </a:lnSpc>
            </a:pPr>
            <a:endParaRPr lang="da-DK" sz="2000" i="1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da-DK" sz="1600" i="1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a-DK" sz="1600" i="1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a-DK" sz="1600" i="1" smtClean="0">
              <a:latin typeface="Verdana" pitchFamily="34" charset="0"/>
            </a:endParaRPr>
          </a:p>
          <a:p>
            <a:pPr lvl="1" eaLnBrk="1" hangingPunct="1">
              <a:lnSpc>
                <a:spcPct val="80000"/>
              </a:lnSpc>
            </a:pPr>
            <a:endParaRPr lang="da-DK" sz="1600" smtClean="0">
              <a:latin typeface="Verdana" pitchFamily="34" charset="0"/>
            </a:endParaRP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51275" cy="1308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/>
          <a:srcRect t="14291" b="52003"/>
          <a:stretch>
            <a:fillRect/>
          </a:stretch>
        </p:blipFill>
        <p:spPr bwMode="auto">
          <a:xfrm>
            <a:off x="3779838" y="0"/>
            <a:ext cx="2438400" cy="1295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4"/>
          <a:srcRect l="48914" t="14238" r="13701" b="61563"/>
          <a:stretch>
            <a:fillRect/>
          </a:stretch>
        </p:blipFill>
        <p:spPr bwMode="auto">
          <a:xfrm>
            <a:off x="6156325" y="-1588"/>
            <a:ext cx="3016250" cy="1304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Billede 8" descr="C:\Users\AA\Pictures\20100404\0404201037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8" y="0"/>
            <a:ext cx="23717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ktangel 9"/>
          <p:cNvSpPr/>
          <p:nvPr/>
        </p:nvSpPr>
        <p:spPr>
          <a:xfrm>
            <a:off x="-642938" y="919163"/>
            <a:ext cx="34607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sz="2000" i="1" kern="0" dirty="0">
                <a:solidFill>
                  <a:srgbClr val="000000"/>
                </a:solidFill>
              </a:rPr>
              <a:t>u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484313"/>
            <a:ext cx="6926262" cy="347662"/>
          </a:xfrm>
        </p:spPr>
        <p:txBody>
          <a:bodyPr/>
          <a:lstStyle/>
          <a:p>
            <a:pPr algn="l" eaLnBrk="1" hangingPunct="1">
              <a:defRPr/>
            </a:pPr>
            <a:r>
              <a:rPr lang="da-DK" sz="2800" b="1" dirty="0" smtClean="0">
                <a:latin typeface="Verdana" pitchFamily="34" charset="0"/>
              </a:rPr>
              <a:t> </a:t>
            </a:r>
            <a:r>
              <a:rPr lang="da-DK" sz="28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Høj kvalitet i dagtilbud er vigtig </a:t>
            </a:r>
            <a:endParaRPr lang="da-DK" sz="28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229600" cy="46085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da-DK" sz="1600" i="1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a-DK" sz="1600" i="1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da-DK" sz="2400" smtClean="0">
                <a:latin typeface="Verdana" pitchFamily="34" charset="0"/>
              </a:rPr>
              <a:t>Al forskning peger på at en tidlig indsats er fundamental.</a:t>
            </a:r>
          </a:p>
          <a:p>
            <a:pPr eaLnBrk="1" hangingPunct="1">
              <a:lnSpc>
                <a:spcPct val="80000"/>
              </a:lnSpc>
            </a:pPr>
            <a:endParaRPr lang="da-DK" sz="2400" i="1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da-DK" sz="2000" i="1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da-DK" sz="1600" i="1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a-DK" sz="1400" i="1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a-DK" sz="1600" i="1" smtClean="0">
              <a:latin typeface="Verdana" pitchFamily="34" charset="0"/>
            </a:endParaRPr>
          </a:p>
          <a:p>
            <a:pPr lvl="1" eaLnBrk="1" hangingPunct="1">
              <a:lnSpc>
                <a:spcPct val="80000"/>
              </a:lnSpc>
            </a:pPr>
            <a:endParaRPr lang="da-DK" sz="1600" smtClean="0">
              <a:latin typeface="Verdana" pitchFamily="34" charset="0"/>
            </a:endParaRP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51275" cy="1308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3"/>
          <a:srcRect t="14291" b="52003"/>
          <a:stretch>
            <a:fillRect/>
          </a:stretch>
        </p:blipFill>
        <p:spPr bwMode="auto">
          <a:xfrm>
            <a:off x="3779838" y="0"/>
            <a:ext cx="2438400" cy="1295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4"/>
          <a:srcRect l="48914" t="14238" r="13701" b="61563"/>
          <a:stretch>
            <a:fillRect/>
          </a:stretch>
        </p:blipFill>
        <p:spPr bwMode="auto">
          <a:xfrm>
            <a:off x="6156325" y="-1588"/>
            <a:ext cx="3016250" cy="1304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Billede 8" descr="C:\Users\AA\Pictures\20100404\0404201037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8" y="0"/>
            <a:ext cx="23717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ktangel 9"/>
          <p:cNvSpPr/>
          <p:nvPr/>
        </p:nvSpPr>
        <p:spPr>
          <a:xfrm>
            <a:off x="-642938" y="919163"/>
            <a:ext cx="34607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sz="2000" i="1" kern="0" dirty="0">
                <a:solidFill>
                  <a:srgbClr val="000000"/>
                </a:solidFill>
              </a:rPr>
              <a:t>u</a:t>
            </a:r>
            <a:endParaRPr lang="da-DK" dirty="0"/>
          </a:p>
        </p:txBody>
      </p:sp>
      <p:pic>
        <p:nvPicPr>
          <p:cNvPr id="1741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4500" y="3071813"/>
            <a:ext cx="57150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484313"/>
            <a:ext cx="6926262" cy="347662"/>
          </a:xfrm>
        </p:spPr>
        <p:txBody>
          <a:bodyPr/>
          <a:lstStyle/>
          <a:p>
            <a:pPr algn="l" eaLnBrk="1" hangingPunct="1">
              <a:defRPr/>
            </a:pPr>
            <a:r>
              <a:rPr lang="da-DK" sz="28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Hvordan får vi mere kvalitet for pengene?</a:t>
            </a:r>
            <a:endParaRPr lang="da-DK" sz="28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229600" cy="46085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da-DK" sz="1600" i="1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da-DK" sz="2000" b="1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a-DK" sz="2400" b="1" smtClean="0">
                <a:latin typeface="Verdana" pitchFamily="34" charset="0"/>
              </a:rPr>
              <a:t>Principper:</a:t>
            </a:r>
          </a:p>
          <a:p>
            <a:pPr eaLnBrk="1" hangingPunct="1">
              <a:lnSpc>
                <a:spcPct val="80000"/>
              </a:lnSpc>
            </a:pPr>
            <a:r>
              <a:rPr lang="da-DK" sz="2400" smtClean="0">
                <a:latin typeface="Verdana" pitchFamily="34" charset="0"/>
              </a:rPr>
              <a:t>Dygtige medarbejdere og derfor fokus på ledelse og initiativer, der videreudvikler og opkvalificerer.</a:t>
            </a:r>
          </a:p>
          <a:p>
            <a:pPr eaLnBrk="1" hangingPunct="1">
              <a:lnSpc>
                <a:spcPct val="80000"/>
              </a:lnSpc>
            </a:pPr>
            <a:endParaRPr lang="da-DK" sz="2400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da-DK" sz="2400" smtClean="0">
                <a:latin typeface="Verdana" pitchFamily="34" charset="0"/>
              </a:rPr>
              <a:t>Forskning, der kan dokumentere, hvad der virker.</a:t>
            </a:r>
          </a:p>
          <a:p>
            <a:pPr eaLnBrk="1" hangingPunct="1">
              <a:lnSpc>
                <a:spcPct val="80000"/>
              </a:lnSpc>
            </a:pPr>
            <a:endParaRPr lang="da-DK" sz="2400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da-DK" sz="2400" smtClean="0">
                <a:latin typeface="Verdana" pitchFamily="34" charset="0"/>
              </a:rPr>
              <a:t>Digitalisering, effektivisering og afbureaukratisering.</a:t>
            </a:r>
          </a:p>
          <a:p>
            <a:pPr lvl="1" eaLnBrk="1" hangingPunct="1">
              <a:lnSpc>
                <a:spcPct val="80000"/>
              </a:lnSpc>
            </a:pPr>
            <a:endParaRPr lang="da-DK" sz="1600" smtClean="0">
              <a:latin typeface="Verdana" pitchFamily="34" charset="0"/>
            </a:endParaRPr>
          </a:p>
          <a:p>
            <a:pPr lvl="1" eaLnBrk="1" hangingPunct="1">
              <a:lnSpc>
                <a:spcPct val="80000"/>
              </a:lnSpc>
            </a:pPr>
            <a:endParaRPr lang="da-DK" sz="1600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da-DK" sz="2000" i="1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da-DK" sz="1600" i="1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a-DK" sz="1600" i="1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a-DK" sz="1600" i="1" smtClean="0">
              <a:latin typeface="Verdana" pitchFamily="34" charset="0"/>
            </a:endParaRPr>
          </a:p>
          <a:p>
            <a:pPr lvl="1" eaLnBrk="1" hangingPunct="1">
              <a:lnSpc>
                <a:spcPct val="80000"/>
              </a:lnSpc>
            </a:pPr>
            <a:endParaRPr lang="da-DK" sz="1600" smtClean="0">
              <a:latin typeface="Verdana" pitchFamily="34" charset="0"/>
            </a:endParaRP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51275" cy="1308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3"/>
          <a:srcRect t="14291" b="52003"/>
          <a:stretch>
            <a:fillRect/>
          </a:stretch>
        </p:blipFill>
        <p:spPr bwMode="auto">
          <a:xfrm>
            <a:off x="3779838" y="0"/>
            <a:ext cx="2438400" cy="1295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4"/>
          <a:srcRect l="48914" t="14238" r="13701" b="61563"/>
          <a:stretch>
            <a:fillRect/>
          </a:stretch>
        </p:blipFill>
        <p:spPr bwMode="auto">
          <a:xfrm>
            <a:off x="6156325" y="-1588"/>
            <a:ext cx="3016250" cy="1304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Billede 8" descr="C:\Users\AA\Pictures\20100404\0404201037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8" y="0"/>
            <a:ext cx="23717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ktangel 9"/>
          <p:cNvSpPr/>
          <p:nvPr/>
        </p:nvSpPr>
        <p:spPr>
          <a:xfrm>
            <a:off x="-642938" y="919163"/>
            <a:ext cx="34607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sz="2000" i="1" kern="0" dirty="0">
                <a:solidFill>
                  <a:srgbClr val="000000"/>
                </a:solidFill>
              </a:rPr>
              <a:t>u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484313"/>
            <a:ext cx="6926262" cy="347662"/>
          </a:xfrm>
        </p:spPr>
        <p:txBody>
          <a:bodyPr/>
          <a:lstStyle/>
          <a:p>
            <a:pPr algn="l" eaLnBrk="1" hangingPunct="1">
              <a:defRPr/>
            </a:pPr>
            <a:r>
              <a:rPr lang="da-DK" sz="2800" b="1" dirty="0" smtClean="0">
                <a:latin typeface="Verdana" pitchFamily="34" charset="0"/>
              </a:rPr>
              <a:t> </a:t>
            </a:r>
            <a:r>
              <a:rPr lang="da-DK" sz="28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Konkrete kvalitetsinitiativer 1</a:t>
            </a:r>
            <a:endParaRPr lang="da-DK" sz="28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229600" cy="46085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da-DK" sz="1600" i="1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da-DK" sz="2000" b="1" smtClean="0">
                <a:latin typeface="Verdana" pitchFamily="34" charset="0"/>
              </a:rPr>
              <a:t>Mere kvalitet i sprogarbejdet:</a:t>
            </a:r>
          </a:p>
          <a:p>
            <a:pPr lvl="1" eaLnBrk="1" hangingPunct="1">
              <a:lnSpc>
                <a:spcPct val="80000"/>
              </a:lnSpc>
            </a:pPr>
            <a:r>
              <a:rPr lang="da-DK" sz="2000" smtClean="0">
                <a:latin typeface="Verdana" pitchFamily="34" charset="0"/>
              </a:rPr>
              <a:t>Massiv informations- og efteruddannelsesindsats af det pædagogiske personale i forhold til arbejdet med sprogvurderinger og sprogstimulering i kommuner - 34,5 mio. kr.</a:t>
            </a:r>
          </a:p>
          <a:p>
            <a:pPr lvl="1" eaLnBrk="1" hangingPunct="1">
              <a:lnSpc>
                <a:spcPct val="80000"/>
              </a:lnSpc>
            </a:pPr>
            <a:endParaRPr lang="da-DK" sz="2000" smtClean="0">
              <a:latin typeface="Verdana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da-DK" sz="2000" smtClean="0">
                <a:latin typeface="Verdana" pitchFamily="34" charset="0"/>
              </a:rPr>
              <a:t>3-årigt forskningsprojekt om den sproglige udvikling hos børn i dagtilbudsalderen samt effektfulde indsatser over for børn med forskellige sproglige vanskeligheder 8 mio. kr.</a:t>
            </a:r>
          </a:p>
          <a:p>
            <a:pPr lvl="1" eaLnBrk="1" hangingPunct="1">
              <a:lnSpc>
                <a:spcPct val="80000"/>
              </a:lnSpc>
            </a:pPr>
            <a:endParaRPr lang="da-DK" sz="2000" smtClean="0">
              <a:latin typeface="Verdana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da-DK" sz="2000" smtClean="0">
                <a:latin typeface="Verdana" pitchFamily="34" charset="0"/>
              </a:rPr>
              <a:t>Udvikling af sprogvurderingsmateriale i forhold til 3-årige, 5½-årige og børn i børnehaveklassen samt støttematerialer ift. hvordan omsættes viden til handling</a:t>
            </a:r>
          </a:p>
          <a:p>
            <a:pPr lvl="1" eaLnBrk="1" hangingPunct="1">
              <a:lnSpc>
                <a:spcPct val="80000"/>
              </a:lnSpc>
            </a:pPr>
            <a:endParaRPr lang="da-DK" sz="1600" smtClean="0">
              <a:latin typeface="Verdana" pitchFamily="34" charset="0"/>
            </a:endParaRPr>
          </a:p>
          <a:p>
            <a:pPr lvl="1" eaLnBrk="1" hangingPunct="1">
              <a:lnSpc>
                <a:spcPct val="80000"/>
              </a:lnSpc>
            </a:pPr>
            <a:endParaRPr lang="da-DK" sz="1600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da-DK" sz="2000" i="1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da-DK" sz="1600" i="1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a-DK" sz="1600" i="1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a-DK" sz="1600" i="1" smtClean="0">
              <a:latin typeface="Verdana" pitchFamily="34" charset="0"/>
            </a:endParaRPr>
          </a:p>
          <a:p>
            <a:pPr lvl="1" eaLnBrk="1" hangingPunct="1">
              <a:lnSpc>
                <a:spcPct val="80000"/>
              </a:lnSpc>
            </a:pPr>
            <a:endParaRPr lang="da-DK" sz="1600" smtClean="0">
              <a:latin typeface="Verdana" pitchFamily="34" charset="0"/>
            </a:endParaRP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51275" cy="1308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3"/>
          <a:srcRect t="14291" b="52003"/>
          <a:stretch>
            <a:fillRect/>
          </a:stretch>
        </p:blipFill>
        <p:spPr bwMode="auto">
          <a:xfrm>
            <a:off x="3779838" y="0"/>
            <a:ext cx="2438400" cy="1295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4"/>
          <a:srcRect l="48914" t="14238" r="13701" b="61563"/>
          <a:stretch>
            <a:fillRect/>
          </a:stretch>
        </p:blipFill>
        <p:spPr bwMode="auto">
          <a:xfrm>
            <a:off x="6156325" y="-1588"/>
            <a:ext cx="3016250" cy="1304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Billede 8" descr="C:\Users\AA\Pictures\20100404\0404201037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8" y="0"/>
            <a:ext cx="23717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ktangel 9"/>
          <p:cNvSpPr/>
          <p:nvPr/>
        </p:nvSpPr>
        <p:spPr>
          <a:xfrm>
            <a:off x="-642938" y="919163"/>
            <a:ext cx="34607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sz="2000" i="1" kern="0" dirty="0">
                <a:solidFill>
                  <a:srgbClr val="000000"/>
                </a:solidFill>
              </a:rPr>
              <a:t>u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484313"/>
            <a:ext cx="6926262" cy="347662"/>
          </a:xfrm>
        </p:spPr>
        <p:txBody>
          <a:bodyPr/>
          <a:lstStyle/>
          <a:p>
            <a:pPr algn="l" eaLnBrk="1" hangingPunct="1">
              <a:defRPr/>
            </a:pPr>
            <a:r>
              <a:rPr lang="da-DK" sz="2800" b="1" dirty="0" smtClean="0">
                <a:latin typeface="Verdana" pitchFamily="34" charset="0"/>
              </a:rPr>
              <a:t> </a:t>
            </a:r>
            <a:r>
              <a:rPr lang="da-DK" sz="28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Konkrete kvalitetsinitiativer 2</a:t>
            </a:r>
            <a:endParaRPr lang="da-DK" sz="28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229600" cy="46085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da-DK" sz="1600" i="1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a-DK" sz="1600" i="1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da-DK" sz="2000" b="1" smtClean="0">
                <a:latin typeface="Verdana" pitchFamily="34" charset="0"/>
              </a:rPr>
              <a:t>Fokus på kvalitet i dagplejen:</a:t>
            </a:r>
          </a:p>
          <a:p>
            <a:pPr lvl="1" eaLnBrk="1" hangingPunct="1">
              <a:lnSpc>
                <a:spcPct val="80000"/>
              </a:lnSpc>
            </a:pPr>
            <a:r>
              <a:rPr lang="da-DK" sz="2000" smtClean="0">
                <a:latin typeface="Verdana" pitchFamily="34" charset="0"/>
              </a:rPr>
              <a:t>Disse dage!</a:t>
            </a:r>
          </a:p>
          <a:p>
            <a:pPr lvl="1" eaLnBrk="1" hangingPunct="1">
              <a:lnSpc>
                <a:spcPct val="80000"/>
              </a:lnSpc>
            </a:pPr>
            <a:endParaRPr lang="da-DK" sz="2000" smtClean="0">
              <a:latin typeface="Verdana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da-DK" sz="2000" smtClean="0">
                <a:latin typeface="Verdana" pitchFamily="34" charset="0"/>
              </a:rPr>
              <a:t>Undersøgelse af dagplejens vilkår, herunder rekruttering, vikardækning mv. Undersøgelsen munder ud i et best practise-katalog, der skal bidrage til at sprede viden om gode måder at udvikle og løfte kvaliteten i dagplejen gennem f.eks. organiseringen af dagplejen, rekrutteringskampagner mv. </a:t>
            </a:r>
          </a:p>
          <a:p>
            <a:pPr lvl="1" eaLnBrk="1" hangingPunct="1">
              <a:lnSpc>
                <a:spcPct val="80000"/>
              </a:lnSpc>
            </a:pPr>
            <a:endParaRPr lang="da-DK" sz="2000" smtClean="0">
              <a:latin typeface="Verdana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da-DK" sz="2000" smtClean="0">
                <a:latin typeface="Verdana" pitchFamily="34" charset="0"/>
              </a:rPr>
              <a:t>Danmarks Evalueringsinstitut (EVA) undersøger, hvordan kommunerne arbejder med udvikle den indholdsmæssige kvalitet i dagplejen – for derigennem at bidrage til at styrke kommunernes arbejde med at sikre og udvikle kvalitet i dagplejen. </a:t>
            </a:r>
          </a:p>
          <a:p>
            <a:pPr eaLnBrk="1" hangingPunct="1">
              <a:lnSpc>
                <a:spcPct val="80000"/>
              </a:lnSpc>
            </a:pPr>
            <a:endParaRPr lang="da-DK" sz="1600" i="1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a-DK" sz="1600" i="1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a-DK" sz="1600" i="1" smtClean="0">
              <a:latin typeface="Verdana" pitchFamily="34" charset="0"/>
            </a:endParaRPr>
          </a:p>
          <a:p>
            <a:pPr lvl="1" eaLnBrk="1" hangingPunct="1">
              <a:lnSpc>
                <a:spcPct val="80000"/>
              </a:lnSpc>
            </a:pPr>
            <a:endParaRPr lang="da-DK" sz="1600" smtClean="0">
              <a:latin typeface="Verdana" pitchFamily="34" charset="0"/>
            </a:endParaRP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51275" cy="1308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/>
          <a:srcRect t="14291" b="52003"/>
          <a:stretch>
            <a:fillRect/>
          </a:stretch>
        </p:blipFill>
        <p:spPr bwMode="auto">
          <a:xfrm>
            <a:off x="3779838" y="0"/>
            <a:ext cx="2438400" cy="1295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4"/>
          <a:srcRect l="48914" t="14238" r="13701" b="61563"/>
          <a:stretch>
            <a:fillRect/>
          </a:stretch>
        </p:blipFill>
        <p:spPr bwMode="auto">
          <a:xfrm>
            <a:off x="6156325" y="-1588"/>
            <a:ext cx="3016250" cy="1304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Billede 8" descr="C:\Users\AA\Pictures\20100404\0404201037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8" y="0"/>
            <a:ext cx="23717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ktangel 9"/>
          <p:cNvSpPr/>
          <p:nvPr/>
        </p:nvSpPr>
        <p:spPr>
          <a:xfrm>
            <a:off x="-642938" y="919163"/>
            <a:ext cx="34607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sz="2000" i="1" kern="0" dirty="0">
                <a:solidFill>
                  <a:srgbClr val="000000"/>
                </a:solidFill>
              </a:rPr>
              <a:t>u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484313"/>
            <a:ext cx="6926262" cy="347662"/>
          </a:xfrm>
        </p:spPr>
        <p:txBody>
          <a:bodyPr/>
          <a:lstStyle/>
          <a:p>
            <a:pPr algn="l" eaLnBrk="1" hangingPunct="1">
              <a:defRPr/>
            </a:pPr>
            <a:r>
              <a:rPr lang="da-DK" sz="2800" b="1" dirty="0" smtClean="0">
                <a:latin typeface="Verdana" pitchFamily="34" charset="0"/>
              </a:rPr>
              <a:t> </a:t>
            </a:r>
            <a:r>
              <a:rPr lang="da-DK" sz="28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Konkrete kvalitetsinitiativer 3</a:t>
            </a:r>
            <a:endParaRPr lang="da-DK" sz="28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229600" cy="46085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da-DK" sz="1600" i="1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da-DK" sz="2000" b="1" smtClean="0">
                <a:latin typeface="Verdana" pitchFamily="34" charset="0"/>
              </a:rPr>
              <a:t>Mere viden giver kvalitet</a:t>
            </a:r>
          </a:p>
          <a:p>
            <a:pPr lvl="1" eaLnBrk="1" hangingPunct="1">
              <a:lnSpc>
                <a:spcPct val="80000"/>
              </a:lnSpc>
            </a:pPr>
            <a:r>
              <a:rPr lang="da-DK" sz="2000" smtClean="0">
                <a:latin typeface="Verdana" pitchFamily="34" charset="0"/>
              </a:rPr>
              <a:t>Stort forskningsprogram om hvilke metoder og organiseringer, der virker i forhold til børns læring, herunder især udsatte børn. </a:t>
            </a:r>
          </a:p>
          <a:p>
            <a:pPr lvl="1" eaLnBrk="1" hangingPunct="1">
              <a:lnSpc>
                <a:spcPct val="80000"/>
              </a:lnSpc>
            </a:pPr>
            <a:r>
              <a:rPr lang="da-DK" sz="2000" smtClean="0">
                <a:latin typeface="Verdana" pitchFamily="34" charset="0"/>
              </a:rPr>
              <a:t>Forskellige metoder og kontrolgrupper bliver effektvurderet i forhold til hinanden.</a:t>
            </a:r>
          </a:p>
          <a:p>
            <a:pPr eaLnBrk="1" hangingPunct="1">
              <a:lnSpc>
                <a:spcPct val="80000"/>
              </a:lnSpc>
            </a:pPr>
            <a:endParaRPr lang="da-DK" sz="2000" b="1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da-DK" sz="2000" b="1" smtClean="0">
                <a:latin typeface="Verdana" pitchFamily="34" charset="0"/>
              </a:rPr>
              <a:t>Dokumentation af faglig kvalitet - nye refleksioner </a:t>
            </a:r>
          </a:p>
          <a:p>
            <a:pPr lvl="1" eaLnBrk="1" hangingPunct="1">
              <a:lnSpc>
                <a:spcPct val="80000"/>
              </a:lnSpc>
            </a:pPr>
            <a:r>
              <a:rPr lang="da-DK" sz="2000" smtClean="0">
                <a:latin typeface="Verdana" pitchFamily="34" charset="0"/>
              </a:rPr>
              <a:t>Udvikling af 7 forskellige redskaber som dagtilbud kan bruge til at vurdere faglig kvalitet.</a:t>
            </a:r>
          </a:p>
          <a:p>
            <a:pPr lvl="1" eaLnBrk="1" hangingPunct="1">
              <a:lnSpc>
                <a:spcPct val="80000"/>
              </a:lnSpc>
            </a:pPr>
            <a:r>
              <a:rPr lang="da-DK" sz="2000" smtClean="0">
                <a:latin typeface="Verdana" pitchFamily="34" charset="0"/>
              </a:rPr>
              <a:t>26 kommuner, forskere, KL og ministerier deltager i dette fælles projekt ”Faglige Kvalitetsoplysninger”.</a:t>
            </a:r>
          </a:p>
          <a:p>
            <a:pPr lvl="1" eaLnBrk="1" hangingPunct="1">
              <a:lnSpc>
                <a:spcPct val="80000"/>
              </a:lnSpc>
            </a:pPr>
            <a:r>
              <a:rPr lang="da-DK" sz="2000" smtClean="0">
                <a:latin typeface="Verdana" pitchFamily="34" charset="0"/>
              </a:rPr>
              <a:t>Redskaberne bidrager til at vurdere f.eks. børnemiljøet, børnenes sociale, personlige, kognitive eller sproglige kompetencer.</a:t>
            </a:r>
          </a:p>
          <a:p>
            <a:pPr lvl="1" eaLnBrk="1" hangingPunct="1">
              <a:lnSpc>
                <a:spcPct val="80000"/>
              </a:lnSpc>
            </a:pPr>
            <a:r>
              <a:rPr lang="da-DK" sz="2000" smtClean="0">
                <a:latin typeface="Verdana" pitchFamily="34" charset="0"/>
              </a:rPr>
              <a:t>Støttematerialer giver ideer til, hvordan man kan gå fra dokumentation til handling</a:t>
            </a:r>
          </a:p>
          <a:p>
            <a:pPr eaLnBrk="1" hangingPunct="1">
              <a:lnSpc>
                <a:spcPct val="80000"/>
              </a:lnSpc>
            </a:pPr>
            <a:endParaRPr lang="da-DK" sz="1600" i="1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a-DK" sz="1600" i="1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a-DK" sz="1600" i="1" smtClean="0">
              <a:latin typeface="Verdana" pitchFamily="34" charset="0"/>
            </a:endParaRPr>
          </a:p>
          <a:p>
            <a:pPr lvl="1" eaLnBrk="1" hangingPunct="1">
              <a:lnSpc>
                <a:spcPct val="80000"/>
              </a:lnSpc>
            </a:pPr>
            <a:endParaRPr lang="da-DK" sz="1600" smtClean="0">
              <a:latin typeface="Verdana" pitchFamily="34" charset="0"/>
            </a:endParaRP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51275" cy="1308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3"/>
          <a:srcRect t="14291" b="52003"/>
          <a:stretch>
            <a:fillRect/>
          </a:stretch>
        </p:blipFill>
        <p:spPr bwMode="auto">
          <a:xfrm>
            <a:off x="3779838" y="0"/>
            <a:ext cx="2438400" cy="1295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4"/>
          <a:srcRect l="48914" t="14238" r="13701" b="61563"/>
          <a:stretch>
            <a:fillRect/>
          </a:stretch>
        </p:blipFill>
        <p:spPr bwMode="auto">
          <a:xfrm>
            <a:off x="6156325" y="-1588"/>
            <a:ext cx="3016250" cy="1304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Billede 8" descr="C:\Users\AA\Pictures\20100404\0404201037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8" y="0"/>
            <a:ext cx="23717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ktangel 9"/>
          <p:cNvSpPr/>
          <p:nvPr/>
        </p:nvSpPr>
        <p:spPr>
          <a:xfrm>
            <a:off x="-642938" y="919163"/>
            <a:ext cx="34607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sz="2000" i="1" kern="0" dirty="0">
                <a:solidFill>
                  <a:srgbClr val="000000"/>
                </a:solidFill>
              </a:rPr>
              <a:t>u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484313"/>
            <a:ext cx="6926262" cy="347662"/>
          </a:xfrm>
        </p:spPr>
        <p:txBody>
          <a:bodyPr/>
          <a:lstStyle/>
          <a:p>
            <a:pPr algn="l" eaLnBrk="1" hangingPunct="1">
              <a:defRPr/>
            </a:pPr>
            <a:r>
              <a:rPr lang="da-DK" sz="24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Færre og mere enkle regler på dagtilbudsområdet </a:t>
            </a:r>
            <a:endParaRPr lang="da-DK" sz="2400" b="1" dirty="0">
              <a:latin typeface="Verdana" pitchFamily="34" charset="0"/>
            </a:endParaRP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286000"/>
            <a:ext cx="8229600" cy="4167188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 typeface="Arial" charset="0"/>
              <a:buChar char="•"/>
            </a:pPr>
            <a:r>
              <a:rPr lang="da-DK" sz="2000" smtClean="0">
                <a:latin typeface="Verdana" pitchFamily="34" charset="0"/>
              </a:rPr>
              <a:t>Reglerne om sprogvurderinger af 3-årige børn samles i dagtilbudsloven.</a:t>
            </a:r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</a:pPr>
            <a:endParaRPr lang="da-DK" sz="2000" smtClean="0">
              <a:latin typeface="Verdana" pitchFamily="34" charset="0"/>
            </a:endParaRPr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</a:pPr>
            <a:r>
              <a:rPr lang="da-DK" sz="2000" smtClean="0">
                <a:latin typeface="Verdana" pitchFamily="34" charset="0"/>
              </a:rPr>
              <a:t>Sprogvurderinger skal fremover målrettes </a:t>
            </a:r>
          </a:p>
          <a:p>
            <a:pPr lvl="2" eaLnBrk="1" hangingPunct="1">
              <a:lnSpc>
                <a:spcPct val="80000"/>
              </a:lnSpc>
            </a:pPr>
            <a:r>
              <a:rPr lang="da-DK" sz="2000" smtClean="0">
                <a:latin typeface="Verdana" pitchFamily="34" charset="0"/>
              </a:rPr>
              <a:t>de 3-årige børn i dagtilbud, hvor personalet formoder at der er behov for sprogstimulering </a:t>
            </a:r>
          </a:p>
          <a:p>
            <a:pPr lvl="2" eaLnBrk="1" hangingPunct="1">
              <a:lnSpc>
                <a:spcPct val="80000"/>
              </a:lnSpc>
            </a:pPr>
            <a:r>
              <a:rPr lang="da-DK" sz="2000" smtClean="0">
                <a:latin typeface="Verdana" pitchFamily="34" charset="0"/>
              </a:rPr>
              <a:t>og de 3-årige børn der ikke er i dagtilbud.</a:t>
            </a:r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</a:pPr>
            <a:endParaRPr lang="da-DK" sz="1600" smtClean="0">
              <a:latin typeface="Verdana" pitchFamily="34" charset="0"/>
            </a:endParaRPr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</a:pPr>
            <a:r>
              <a:rPr lang="da-DK" sz="2000" smtClean="0">
                <a:latin typeface="Verdana" pitchFamily="34" charset="0"/>
              </a:rPr>
              <a:t>De børn, der vurderes at have behov for sprogunderstøttende aktiviteter, skal tilbydes sprogstimulering.</a:t>
            </a:r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</a:pPr>
            <a:endParaRPr lang="da-DK" sz="2000" smtClean="0">
              <a:latin typeface="Verdana" pitchFamily="34" charset="0"/>
            </a:endParaRPr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</a:pPr>
            <a:r>
              <a:rPr lang="da-DK" sz="2000" smtClean="0">
                <a:latin typeface="Verdana" pitchFamily="34" charset="0"/>
              </a:rPr>
              <a:t>Forældre er pligtige i forhold til at lade deres barn modtage sprogvurdering og sprogstimulering, såfremt det vurderes nødvendigt.</a:t>
            </a: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51275" cy="1308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3"/>
          <a:srcRect t="14291" b="52003"/>
          <a:stretch>
            <a:fillRect/>
          </a:stretch>
        </p:blipFill>
        <p:spPr bwMode="auto">
          <a:xfrm>
            <a:off x="3779838" y="0"/>
            <a:ext cx="2438400" cy="1295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2533" name="Picture 6"/>
          <p:cNvPicPr>
            <a:picLocks noChangeAspect="1" noChangeArrowheads="1"/>
          </p:cNvPicPr>
          <p:nvPr/>
        </p:nvPicPr>
        <p:blipFill>
          <a:blip r:embed="rId4"/>
          <a:srcRect l="48914" t="14238" r="13701" b="61563"/>
          <a:stretch>
            <a:fillRect/>
          </a:stretch>
        </p:blipFill>
        <p:spPr bwMode="auto">
          <a:xfrm>
            <a:off x="6156325" y="-1588"/>
            <a:ext cx="3016250" cy="1304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Billede 8" descr="C:\Users\AA\Pictures\20100404\0404201037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8" y="0"/>
            <a:ext cx="23717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568</Words>
  <Application>Microsoft Office PowerPoint</Application>
  <PresentationFormat>Skærmshow (4:3)</PresentationFormat>
  <Paragraphs>118</Paragraphs>
  <Slides>11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Designskabeloner</vt:lpstr>
      </vt:variant>
      <vt:variant>
        <vt:i4>1</vt:i4>
      </vt:variant>
      <vt:variant>
        <vt:lpstr>Diastitler</vt:lpstr>
      </vt:variant>
      <vt:variant>
        <vt:i4>11</vt:i4>
      </vt:variant>
    </vt:vector>
  </HeadingPairs>
  <TitlesOfParts>
    <vt:vector size="15" baseType="lpstr">
      <vt:lpstr>Verdana</vt:lpstr>
      <vt:lpstr>Arial</vt:lpstr>
      <vt:lpstr>Calibri</vt:lpstr>
      <vt:lpstr>Standarddesign</vt:lpstr>
      <vt:lpstr>Kvalitet i Dagplejen  Christina Barfoed-Høj, specialkonsulent, Socialministeriet. </vt:lpstr>
      <vt:lpstr> Udfordringer for dagplejen</vt:lpstr>
      <vt:lpstr>Danmark skal være et godt land at leve i</vt:lpstr>
      <vt:lpstr> Høj kvalitet i dagtilbud er vigtig </vt:lpstr>
      <vt:lpstr>Hvordan får vi mere kvalitet for pengene?</vt:lpstr>
      <vt:lpstr> Konkrete kvalitetsinitiativer 1</vt:lpstr>
      <vt:lpstr> Konkrete kvalitetsinitiativer 2</vt:lpstr>
      <vt:lpstr> Konkrete kvalitetsinitiativer 3</vt:lpstr>
      <vt:lpstr>Færre og mere enkle regler på dagtilbudsområdet </vt:lpstr>
      <vt:lpstr>Færre og mere enkle regler på dagtilbudsområdet - fortsat</vt:lpstr>
      <vt:lpstr>Altså…</vt:lpstr>
    </vt:vector>
  </TitlesOfParts>
  <Company>Finansministeriet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Faglige kvalitets-oplysninger</dc:title>
  <dc:creator>SIB</dc:creator>
  <cp:lastModifiedBy>Sine Søe</cp:lastModifiedBy>
  <cp:revision>37</cp:revision>
  <dcterms:created xsi:type="dcterms:W3CDTF">2009-12-14T09:45:56Z</dcterms:created>
  <dcterms:modified xsi:type="dcterms:W3CDTF">2010-05-25T12:03:49Z</dcterms:modified>
</cp:coreProperties>
</file>