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8" r:id="rId4"/>
    <p:sldId id="276" r:id="rId5"/>
    <p:sldId id="267" r:id="rId6"/>
    <p:sldId id="271" r:id="rId7"/>
    <p:sldId id="272" r:id="rId8"/>
    <p:sldId id="260" r:id="rId9"/>
    <p:sldId id="284" r:id="rId10"/>
    <p:sldId id="285" r:id="rId11"/>
    <p:sldId id="264" r:id="rId12"/>
    <p:sldId id="279" r:id="rId13"/>
    <p:sldId id="282" r:id="rId14"/>
    <p:sldId id="283" r:id="rId15"/>
    <p:sldId id="289" r:id="rId16"/>
    <p:sldId id="287" r:id="rId17"/>
    <p:sldId id="290" r:id="rId18"/>
  </p:sldIdLst>
  <p:sldSz cx="9144000" cy="6858000" type="screen4x3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9" autoAdjust="0"/>
    <p:restoredTop sz="86330" autoAdjust="0"/>
  </p:normalViewPr>
  <p:slideViewPr>
    <p:cSldViewPr>
      <p:cViewPr>
        <p:scale>
          <a:sx n="82" d="100"/>
          <a:sy n="82" d="100"/>
        </p:scale>
        <p:origin x="-63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32E5-1F0F-43B2-9FE3-61BAE59D2A66}" type="datetimeFigureOut">
              <a:rPr lang="da-DK" smtClean="0"/>
              <a:pPr/>
              <a:t>14-09-2010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9960-1D0E-48C7-ABC7-59300245418D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357826"/>
            <a:ext cx="5686118" cy="80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boks 7"/>
          <p:cNvSpPr txBox="1"/>
          <p:nvPr/>
        </p:nvSpPr>
        <p:spPr>
          <a:xfrm>
            <a:off x="1428728" y="1643050"/>
            <a:ext cx="65008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500" b="1" dirty="0" smtClean="0"/>
              <a:t>Kolding Kommunale </a:t>
            </a:r>
          </a:p>
          <a:p>
            <a:pPr algn="ctr"/>
            <a:r>
              <a:rPr lang="da-DK" sz="5500" b="1" dirty="0" smtClean="0"/>
              <a:t>dagpleje</a:t>
            </a:r>
            <a:endParaRPr lang="da-DK" sz="5500" b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Hvordan kommer vi fra A til B?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500" u="sng" dirty="0" smtClean="0"/>
              <a:t>Dagplejere</a:t>
            </a:r>
          </a:p>
          <a:p>
            <a:r>
              <a:rPr lang="da-DK" sz="2500" dirty="0" smtClean="0"/>
              <a:t>Kompetenceudviklingsuddannelse, børns udvikling (observationer) og samspil og relationer (kommunikation)</a:t>
            </a:r>
          </a:p>
          <a:p>
            <a:r>
              <a:rPr lang="da-DK" sz="2500" dirty="0" smtClean="0"/>
              <a:t>Funktionsopdeling i forhold til faglige områder i dagplejen 	- </a:t>
            </a:r>
            <a:r>
              <a:rPr lang="da-DK" sz="2500" dirty="0" smtClean="0"/>
              <a:t>f.eks</a:t>
            </a:r>
            <a:r>
              <a:rPr lang="da-DK" sz="2500" dirty="0" smtClean="0"/>
              <a:t>. kost/måltidet, bevægelse og trivsel</a:t>
            </a:r>
          </a:p>
          <a:p>
            <a:pPr>
              <a:buNone/>
            </a:pPr>
            <a:r>
              <a:rPr lang="da-DK" sz="2500" dirty="0" smtClean="0"/>
              <a:t>     	- 1 dagplejer er ansvarlig for et område, mødes 1 gang 	  om året </a:t>
            </a:r>
          </a:p>
          <a:p>
            <a:r>
              <a:rPr lang="da-DK" sz="2500" dirty="0" smtClean="0"/>
              <a:t>Medindflydelse</a:t>
            </a:r>
          </a:p>
          <a:p>
            <a:r>
              <a:rPr lang="da-DK" sz="2500" dirty="0" smtClean="0"/>
              <a:t>Individuel vurdering  ( her er retfærdighed ikke at alle får det sammen, men at alle får det de har behov for) </a:t>
            </a:r>
            <a:endParaRPr lang="da-DK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sz="3600" b="1" dirty="0" smtClean="0"/>
              <a:t>Overordnet </a:t>
            </a:r>
            <a:r>
              <a:rPr lang="da-DK" sz="3600" b="1" dirty="0"/>
              <a:t>tids- og handleplan for procesorienteret </a:t>
            </a:r>
            <a:r>
              <a:rPr lang="da-DK" sz="3600" b="1" dirty="0" smtClean="0"/>
              <a:t>organisationsudviklingsprojekt</a:t>
            </a:r>
            <a:r>
              <a:rPr lang="da-DK" sz="3600" dirty="0"/>
              <a:t/>
            </a:r>
            <a:br>
              <a:rPr lang="da-DK" sz="3600" dirty="0"/>
            </a:b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a-DK" u="sng" dirty="0" smtClean="0"/>
              <a:t>Dagplejerne:</a:t>
            </a:r>
          </a:p>
          <a:p>
            <a:r>
              <a:rPr lang="da-DK" dirty="0" smtClean="0"/>
              <a:t>Orientering </a:t>
            </a:r>
            <a:r>
              <a:rPr lang="da-DK" dirty="0"/>
              <a:t>om </a:t>
            </a:r>
            <a:r>
              <a:rPr lang="da-DK" dirty="0" smtClean="0"/>
              <a:t>ny organisation og uddeling af materiale herom på </a:t>
            </a:r>
            <a:r>
              <a:rPr lang="da-DK" dirty="0"/>
              <a:t>stormøde for alle dagplejere, </a:t>
            </a:r>
            <a:r>
              <a:rPr lang="da-DK" dirty="0" smtClean="0"/>
              <a:t> 2. marts 2010</a:t>
            </a:r>
          </a:p>
          <a:p>
            <a:r>
              <a:rPr lang="da-DK" dirty="0" smtClean="0"/>
              <a:t>Debat ud fra omdelt materiale i alle legestuegrupper, marts 2010</a:t>
            </a:r>
          </a:p>
          <a:p>
            <a:r>
              <a:rPr lang="da-DK" dirty="0" smtClean="0"/>
              <a:t>Indsendelse af svar fra alle legestuegrupper, ultimo marts 2010</a:t>
            </a:r>
          </a:p>
          <a:p>
            <a:r>
              <a:rPr lang="da-DK" dirty="0" smtClean="0"/>
              <a:t>4 aftenmøder  for dagplejere med workshops og caféborde ud fra indsendte svar,  maj/juni 2010  (den 3.5, 25.5, 27.5 og 2.6)</a:t>
            </a:r>
          </a:p>
          <a:p>
            <a:r>
              <a:rPr lang="da-DK" dirty="0" smtClean="0"/>
              <a:t>Status  på organisationsudviklingsprocessen formidles til  børneudvalget, forvaltning, forældrebestyrelse, dagplejepædagoger  og dagplejere, juni 2010</a:t>
            </a:r>
          </a:p>
          <a:p>
            <a:r>
              <a:rPr lang="da-DK" dirty="0" smtClean="0"/>
              <a:t>Kontaktpersonerne fra legestuegrupperne samles og drøfter udvikling af ny organisation,  6. september 2010</a:t>
            </a:r>
          </a:p>
          <a:p>
            <a:r>
              <a:rPr lang="da-DK" dirty="0" smtClean="0"/>
              <a:t>Status på ny organisationsstruktur, oktober 2010</a:t>
            </a:r>
          </a:p>
          <a:p>
            <a:r>
              <a:rPr lang="da-DK" dirty="0" smtClean="0"/>
              <a:t>Dagplejens nye organisation er en realitet, januar 2011</a:t>
            </a:r>
          </a:p>
          <a:p>
            <a:pPr>
              <a:buFont typeface="Wingdings" pitchFamily="2" charset="2"/>
              <a:buChar char="ü"/>
            </a:pPr>
            <a:endParaRPr lang="da-DK" dirty="0" smtClean="0"/>
          </a:p>
          <a:p>
            <a:pPr>
              <a:buFont typeface="Wingdings" pitchFamily="2" charset="2"/>
              <a:buChar char="ü"/>
            </a:pPr>
            <a:endParaRPr lang="da-DK" dirty="0" smtClean="0"/>
          </a:p>
          <a:p>
            <a:pPr>
              <a:buFont typeface="Wingdings" pitchFamily="2" charset="2"/>
              <a:buChar char="ü"/>
            </a:pPr>
            <a:endParaRPr lang="da-DK" dirty="0" smtClean="0"/>
          </a:p>
          <a:p>
            <a:pPr>
              <a:buFont typeface="Wingdings" pitchFamily="2" charset="2"/>
              <a:buChar char="ü"/>
            </a:pPr>
            <a:endParaRPr lang="da-DK" dirty="0" smtClean="0"/>
          </a:p>
          <a:p>
            <a:pPr>
              <a:buFont typeface="Wingdings" pitchFamily="2" charset="2"/>
              <a:buChar char="ü"/>
            </a:pPr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b="1" dirty="0" smtClean="0"/>
              <a:t>Overordnet tids- og handleplan for procesorienteret organisationsudviklingsprojekt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da-DK" sz="5500" u="sng" dirty="0" smtClean="0"/>
              <a:t>Dagplejepædagogerne:</a:t>
            </a:r>
          </a:p>
          <a:p>
            <a:r>
              <a:rPr lang="da-DK" sz="5500" dirty="0" smtClean="0"/>
              <a:t>Kommissorium for ny struktur</a:t>
            </a:r>
          </a:p>
          <a:p>
            <a:r>
              <a:rPr lang="da-DK" sz="5500" dirty="0" smtClean="0"/>
              <a:t>Dannelse af projektgruppe bestående af ledelse, dagplejepædagoger og dagplejernes FTR</a:t>
            </a:r>
          </a:p>
          <a:p>
            <a:r>
              <a:rPr lang="da-DK" sz="5500" dirty="0" smtClean="0"/>
              <a:t>Overordnet tids- og handleplan planlægges ledelse</a:t>
            </a:r>
          </a:p>
          <a:p>
            <a:r>
              <a:rPr lang="da-DK" sz="5500" dirty="0" smtClean="0"/>
              <a:t>Procesdage med dagplejepædagoger og ledelse </a:t>
            </a:r>
          </a:p>
          <a:p>
            <a:r>
              <a:rPr lang="da-DK" sz="5500" dirty="0" smtClean="0"/>
              <a:t>Vidensdelingsdag med andre kommuner</a:t>
            </a:r>
          </a:p>
          <a:p>
            <a:r>
              <a:rPr lang="da-DK" sz="5500" dirty="0" smtClean="0"/>
              <a:t>Oplæg udarbejdes af projektgruppen (fordele/ulemper, konsekvenser), feb. 2010</a:t>
            </a:r>
          </a:p>
          <a:p>
            <a:r>
              <a:rPr lang="da-DK" sz="5500" dirty="0" smtClean="0"/>
              <a:t>Oplæg  fremføres på P-møde </a:t>
            </a:r>
          </a:p>
          <a:p>
            <a:r>
              <a:rPr lang="da-DK" sz="5500" dirty="0" smtClean="0"/>
              <a:t>Organisationsudviklingsprojekt til politisk behandling, feb. 2010</a:t>
            </a:r>
          </a:p>
          <a:p>
            <a:r>
              <a:rPr lang="da-DK" sz="5500" dirty="0" smtClean="0"/>
              <a:t>Arbejde med indhold og form for pædagogteams/lederteam, herunder kriterier for teamdannelse april/maj/juni 2010</a:t>
            </a:r>
          </a:p>
          <a:p>
            <a:r>
              <a:rPr lang="da-DK" sz="5500" dirty="0" smtClean="0"/>
              <a:t>Belbins test og individuel samtale gennemføres, juni  2010</a:t>
            </a:r>
          </a:p>
          <a:p>
            <a:r>
              <a:rPr lang="da-DK" sz="5500" dirty="0" smtClean="0"/>
              <a:t>Ledelsen etablerer teams ud fra opstillede kriterier og melder dette ud til pædagoggruppen, august 2010</a:t>
            </a:r>
          </a:p>
          <a:p>
            <a:r>
              <a:rPr lang="da-DK" sz="5500" dirty="0" smtClean="0"/>
              <a:t>Procesdage vedr. struktur, værdier og normer i de nye teams, </a:t>
            </a:r>
            <a:r>
              <a:rPr lang="da-DK" sz="5500" dirty="0" smtClean="0"/>
              <a:t>oktober </a:t>
            </a:r>
            <a:r>
              <a:rPr lang="da-DK" sz="5500" dirty="0" smtClean="0"/>
              <a:t>2010</a:t>
            </a:r>
          </a:p>
          <a:p>
            <a:r>
              <a:rPr lang="da-DK" sz="5500" dirty="0" smtClean="0"/>
              <a:t>Offentliggørelse af ny organisationsstruktur, oktober 2010</a:t>
            </a:r>
          </a:p>
          <a:p>
            <a:r>
              <a:rPr lang="da-DK" sz="5500" dirty="0" smtClean="0"/>
              <a:t>Dagplejens nye organisation er en realitet, januar 2011</a:t>
            </a:r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Ny struktur, model 1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a-DK" b="1" dirty="0" smtClean="0"/>
              <a:t>2 pædagoger pr. dagplejer og 1 pædagog eller flere pr. legestue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Der er 2 ”primær” pædagoger, som kommer i hjemmet og tager sig af dagplejerens forhold og børnenes forhold. Pædagogerne deler dagplejere på tværs, så man ikke har én fast makker.</a:t>
            </a:r>
          </a:p>
          <a:p>
            <a:endParaRPr lang="da-DK" dirty="0" smtClean="0"/>
          </a:p>
          <a:p>
            <a:r>
              <a:rPr lang="da-DK" dirty="0" smtClean="0"/>
              <a:t>Kontaktbesøg: en af </a:t>
            </a:r>
            <a:r>
              <a:rPr lang="da-DK" dirty="0" smtClean="0"/>
              <a:t>teamets 5 pædagoger.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I legestuen kan det være forskellige pædagoger der kommer. </a:t>
            </a:r>
          </a:p>
          <a:p>
            <a:endParaRPr lang="da-DK" dirty="0" smtClean="0"/>
          </a:p>
          <a:p>
            <a:pPr>
              <a:buNone/>
            </a:pPr>
            <a:r>
              <a:rPr lang="da-DK" dirty="0" smtClean="0"/>
              <a:t> 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Ny struktur, model 2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5892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da-DK" sz="3500" b="1" dirty="0" smtClean="0"/>
              <a:t>3 pædagoger pr. dagplejer og 2 pædagoger pr. legestue</a:t>
            </a:r>
            <a:endParaRPr lang="da-DK" sz="3500" dirty="0" smtClean="0"/>
          </a:p>
          <a:p>
            <a:pPr>
              <a:buNone/>
            </a:pPr>
            <a:r>
              <a:rPr lang="da-DK" sz="3500" dirty="0" smtClean="0"/>
              <a:t> </a:t>
            </a:r>
          </a:p>
          <a:p>
            <a:pPr>
              <a:buNone/>
            </a:pPr>
            <a:r>
              <a:rPr lang="da-DK" sz="3500" dirty="0" smtClean="0"/>
              <a:t>Der er 3 pædagoger, som kommer i hjemmet og tager sig af dagplejerens forhold og børnenes forhold: </a:t>
            </a:r>
          </a:p>
          <a:p>
            <a:pPr lvl="0"/>
            <a:r>
              <a:rPr lang="da-DK" sz="3500" dirty="0" smtClean="0"/>
              <a:t>Børns trivsel og udvikling                  </a:t>
            </a:r>
          </a:p>
          <a:p>
            <a:pPr lvl="0"/>
            <a:r>
              <a:rPr lang="da-DK" sz="3500" dirty="0" smtClean="0"/>
              <a:t>Forældresamarbejde                          </a:t>
            </a:r>
          </a:p>
          <a:p>
            <a:pPr lvl="0"/>
            <a:r>
              <a:rPr lang="da-DK" sz="3500" dirty="0" smtClean="0"/>
              <a:t>MUS og Lønsamtaler </a:t>
            </a:r>
          </a:p>
          <a:p>
            <a:pPr lvl="0"/>
            <a:r>
              <a:rPr lang="da-DK" sz="3500" dirty="0" smtClean="0"/>
              <a:t>Læreplaner/bmv</a:t>
            </a:r>
          </a:p>
          <a:p>
            <a:pPr lvl="0"/>
            <a:r>
              <a:rPr lang="da-DK" sz="3500" dirty="0" smtClean="0"/>
              <a:t>Trivsel på arbejdspladsen</a:t>
            </a:r>
          </a:p>
          <a:p>
            <a:pPr lvl="0"/>
            <a:r>
              <a:rPr lang="da-DK" sz="3500" dirty="0" smtClean="0"/>
              <a:t>Omsorg/arbejdsglæde</a:t>
            </a:r>
          </a:p>
          <a:p>
            <a:pPr>
              <a:buNone/>
            </a:pPr>
            <a:endParaRPr lang="da-DK" sz="3500" dirty="0" smtClean="0"/>
          </a:p>
          <a:p>
            <a:pPr>
              <a:buNone/>
            </a:pPr>
            <a:r>
              <a:rPr lang="da-DK" sz="3500" dirty="0" smtClean="0"/>
              <a:t>Der er 2 pædagoger der kommer i legestuerne</a:t>
            </a:r>
          </a:p>
          <a:p>
            <a:pPr lvl="0"/>
            <a:r>
              <a:rPr lang="da-DK" sz="3500" dirty="0" smtClean="0"/>
              <a:t>Udadvendt arbejde f.eks. informere og gøre dagplejen tydeligere i </a:t>
            </a:r>
          </a:p>
          <a:p>
            <a:pPr lvl="0"/>
            <a:r>
              <a:rPr lang="da-DK" sz="3500" dirty="0" smtClean="0"/>
              <a:t>Lokalområdet (forældrecafe, institutioner, sundhedspleje, tværs o.a.</a:t>
            </a:r>
          </a:p>
          <a:p>
            <a:endParaRPr lang="da-DK" sz="3500" dirty="0" smtClean="0"/>
          </a:p>
          <a:p>
            <a:pPr>
              <a:buNone/>
            </a:pPr>
            <a:r>
              <a:rPr lang="da-DK" sz="3500" dirty="0" smtClean="0"/>
              <a:t>Kontaktbesøg varetages af alle 5 pædagoger.</a:t>
            </a:r>
          </a:p>
          <a:p>
            <a:pPr>
              <a:buNone/>
            </a:pPr>
            <a:r>
              <a:rPr lang="da-DK" sz="3500" dirty="0" smtClean="0"/>
              <a:t> </a:t>
            </a:r>
          </a:p>
          <a:p>
            <a:pPr>
              <a:buNone/>
            </a:pPr>
            <a:r>
              <a:rPr lang="da-DK" sz="3500" b="1" dirty="0" smtClean="0"/>
              <a:t>Sikkerhedstilsyn 1 gang årligt: </a:t>
            </a:r>
            <a:endParaRPr lang="da-DK" sz="3500" dirty="0" smtClean="0"/>
          </a:p>
          <a:p>
            <a:pPr lvl="0"/>
            <a:r>
              <a:rPr lang="da-DK" sz="3500" dirty="0" smtClean="0"/>
              <a:t>Evaluering af læreplaner/bmv</a:t>
            </a:r>
          </a:p>
          <a:p>
            <a:pPr lvl="0"/>
            <a:r>
              <a:rPr lang="da-DK" sz="3500" dirty="0" smtClean="0"/>
              <a:t>Fysisk arbejdsmiljø</a:t>
            </a:r>
          </a:p>
          <a:p>
            <a:pPr lvl="0"/>
            <a:r>
              <a:rPr lang="da-DK" sz="3500" dirty="0" smtClean="0"/>
              <a:t>Børns sikkerhed</a:t>
            </a:r>
          </a:p>
          <a:p>
            <a:pPr>
              <a:buNone/>
            </a:pPr>
            <a:r>
              <a:rPr lang="da-DK" sz="3500" dirty="0" smtClean="0"/>
              <a:t> </a:t>
            </a:r>
          </a:p>
          <a:p>
            <a:pPr>
              <a:buNone/>
            </a:pPr>
            <a:r>
              <a:rPr lang="da-DK" sz="3500" u="sng" dirty="0" smtClean="0"/>
              <a:t>Alle 5 pædagoger aftaler hvem der skal tage sig af:</a:t>
            </a:r>
            <a:r>
              <a:rPr lang="da-DK" sz="3500" dirty="0" smtClean="0"/>
              <a:t> Børn med særlige behov, orlov og barsel, raskmeldinger og </a:t>
            </a:r>
          </a:p>
          <a:p>
            <a:pPr>
              <a:buNone/>
            </a:pPr>
            <a:r>
              <a:rPr lang="da-DK" sz="3500" dirty="0" smtClean="0"/>
              <a:t>træffetider.</a:t>
            </a:r>
          </a:p>
          <a:p>
            <a:pPr>
              <a:buNone/>
            </a:pPr>
            <a:r>
              <a:rPr lang="da-DK" sz="3500" dirty="0" smtClean="0"/>
              <a:t> 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sker der så?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Forventningsafstemning </a:t>
            </a:r>
          </a:p>
          <a:p>
            <a:pPr>
              <a:buNone/>
            </a:pPr>
            <a:r>
              <a:rPr lang="da-DK" dirty="0" smtClean="0"/>
              <a:t>      - team – leder</a:t>
            </a:r>
          </a:p>
          <a:p>
            <a:pPr>
              <a:buNone/>
            </a:pPr>
            <a:r>
              <a:rPr lang="da-DK" dirty="0" smtClean="0"/>
              <a:t>      - </a:t>
            </a:r>
            <a:r>
              <a:rPr lang="da-DK" dirty="0" err="1" smtClean="0"/>
              <a:t>dagplejepæd</a:t>
            </a:r>
            <a:r>
              <a:rPr lang="da-DK" dirty="0" smtClean="0"/>
              <a:t>. – dagplejer</a:t>
            </a:r>
          </a:p>
          <a:p>
            <a:pPr>
              <a:buNone/>
            </a:pPr>
            <a:r>
              <a:rPr lang="da-DK" dirty="0" smtClean="0"/>
              <a:t>      - </a:t>
            </a:r>
            <a:r>
              <a:rPr lang="da-DK" dirty="0" err="1" smtClean="0"/>
              <a:t>dagplejepæd</a:t>
            </a:r>
            <a:r>
              <a:rPr lang="da-DK" dirty="0" smtClean="0"/>
              <a:t>. - legestuegruppe</a:t>
            </a:r>
          </a:p>
          <a:p>
            <a:r>
              <a:rPr lang="da-DK" dirty="0" smtClean="0"/>
              <a:t>Nysgerrighed på hinanden</a:t>
            </a:r>
          </a:p>
          <a:p>
            <a:r>
              <a:rPr lang="da-DK" dirty="0" smtClean="0"/>
              <a:t>Den anerkendende tilgang</a:t>
            </a:r>
          </a:p>
          <a:p>
            <a:r>
              <a:rPr lang="da-DK" dirty="0" smtClean="0"/>
              <a:t>En professionel relation til dagplejerne (slut med </a:t>
            </a:r>
            <a:r>
              <a:rPr lang="da-DK" dirty="0" err="1" smtClean="0"/>
              <a:t>veninderi</a:t>
            </a:r>
            <a:r>
              <a:rPr lang="da-DK" dirty="0" smtClean="0"/>
              <a:t>)</a:t>
            </a:r>
          </a:p>
          <a:p>
            <a:r>
              <a:rPr lang="da-DK" dirty="0" smtClean="0"/>
              <a:t>Hele tiden sørge for at undersøge, hvad der er den bedst mulige udnyttelse af vores ressourcer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Hvad vil vi gerne sige om os selv</a:t>
            </a:r>
            <a:endParaRPr lang="da-DK" sz="36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da-DK" sz="2800" dirty="0" smtClean="0"/>
              <a:t>I vores organisation er der plads til at fejle – bare vi lærer af det!</a:t>
            </a:r>
            <a:br>
              <a:rPr lang="da-DK" sz="2800" dirty="0" smtClean="0"/>
            </a:br>
            <a:endParaRPr lang="da-DK" sz="2800" dirty="0" smtClean="0"/>
          </a:p>
          <a:p>
            <a:r>
              <a:rPr lang="da-DK" sz="2800" dirty="0" smtClean="0"/>
              <a:t>I vores organisation bygger vi båden mens vi sejler- uden at synke eller miste lasten!</a:t>
            </a:r>
            <a:br>
              <a:rPr lang="da-DK" sz="2800" dirty="0" smtClean="0"/>
            </a:br>
            <a:endParaRPr lang="da-DK" sz="2800" dirty="0" smtClean="0"/>
          </a:p>
          <a:p>
            <a:r>
              <a:rPr lang="da-DK" sz="2800" dirty="0" smtClean="0"/>
              <a:t>I vores organisation bygger vi vindmøller og ikke læhegn – uden at miste fodfæste!</a:t>
            </a:r>
          </a:p>
          <a:p>
            <a:r>
              <a:rPr lang="da-DK" sz="2800" dirty="0" smtClean="0"/>
              <a:t>I vores organisation er retfærdighed er ikke at alle får det sammen - men at alle får det de har behov for!</a:t>
            </a:r>
          </a:p>
          <a:p>
            <a:r>
              <a:rPr lang="da-DK" sz="2800" dirty="0" smtClean="0"/>
              <a:t>I vores organisation er der plads til forskellighed – vi er alle originaler!</a:t>
            </a:r>
          </a:p>
          <a:p>
            <a:r>
              <a:rPr lang="da-DK" sz="2800" dirty="0" smtClean="0"/>
              <a:t>I vores organisation er der udvikling og arbejdsglæde – pas på det smitter!</a:t>
            </a:r>
          </a:p>
          <a:p>
            <a:endParaRPr lang="da-DK" sz="2800" dirty="0" smtClean="0"/>
          </a:p>
          <a:p>
            <a:endParaRPr lang="da-DK" sz="2800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>
              <a:buNone/>
            </a:pPr>
            <a:r>
              <a:rPr lang="da-DK" dirty="0" smtClean="0"/>
              <a:t> </a:t>
            </a:r>
            <a:r>
              <a:rPr lang="da-DK" dirty="0" smtClean="0"/>
              <a:t>                                                       Joan Lindskov</a:t>
            </a:r>
          </a:p>
          <a:p>
            <a:pPr>
              <a:buNone/>
            </a:pPr>
            <a:r>
              <a:rPr lang="da-DK" dirty="0" smtClean="0"/>
              <a:t> </a:t>
            </a:r>
            <a:r>
              <a:rPr lang="da-DK" dirty="0" smtClean="0"/>
              <a:t>                                                       Kolding dagpleje</a:t>
            </a:r>
          </a:p>
          <a:p>
            <a:pPr>
              <a:buNone/>
            </a:pPr>
            <a:r>
              <a:rPr lang="da-DK" dirty="0" smtClean="0"/>
              <a:t> </a:t>
            </a:r>
            <a:r>
              <a:rPr lang="da-DK" dirty="0" smtClean="0"/>
              <a:t>                                                       </a:t>
            </a:r>
            <a:r>
              <a:rPr lang="da-DK" dirty="0" err="1" smtClean="0"/>
              <a:t>joli@kolding.dk</a:t>
            </a:r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 smtClean="0"/>
              <a:t>Dagplejen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sz="3600" b="1" dirty="0" smtClean="0"/>
              <a:t>- Nuværende organisation </a:t>
            </a:r>
            <a:endParaRPr lang="da-DK" sz="36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228145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Kort om Kolding dagpleje</a:t>
            </a:r>
            <a:endParaRPr lang="da-DK" sz="3200" b="1" dirty="0"/>
          </a:p>
        </p:txBody>
      </p:sp>
      <p:sp>
        <p:nvSpPr>
          <p:cNvPr id="3" name="Rektangel 2"/>
          <p:cNvSpPr/>
          <p:nvPr/>
        </p:nvSpPr>
        <p:spPr>
          <a:xfrm>
            <a:off x="539552" y="1268760"/>
            <a:ext cx="7992888" cy="528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3200" dirty="0" smtClean="0"/>
              <a:t>   </a:t>
            </a:r>
            <a:r>
              <a:rPr lang="da-DK" sz="2800" dirty="0" smtClean="0"/>
              <a:t>Vi passer 1800 børn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   Vi er normeret til 510 dagplejere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   Vi har 25 gæsteplejere og 4 gæstehuse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   Vi har 4 ”flyvere”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   Vi er 28 dagplejepædagoger inkl. ledelse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   Vi har 2 sekretærer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   Vi har en overordnet dagplejeleder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/>
              <a:t>   Vi har et stort fælles kontor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857356" y="1428736"/>
            <a:ext cx="5429288" cy="4857784"/>
          </a:xfrm>
          <a:prstGeom prst="flowChart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endParaRPr kumimoji="0" lang="da-D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563888" y="1643050"/>
            <a:ext cx="1944216" cy="571504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Ledelse: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Funktionsopdelt</a:t>
            </a:r>
            <a:endParaRPr kumimoji="0" lang="da-DK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292080" y="2348880"/>
            <a:ext cx="1047750" cy="35719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Administration</a:t>
            </a:r>
            <a:endParaRPr kumimoji="0" lang="da-DK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979712" y="3429000"/>
            <a:ext cx="1285884" cy="500066"/>
          </a:xfrm>
          <a:prstGeom prst="flowChartConnec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Team: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Fælles ansvar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851920" y="2420888"/>
            <a:ext cx="1357321" cy="500066"/>
          </a:xfrm>
          <a:prstGeom prst="flowChartConnec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Team: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Fælles ansvar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da-DK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5724128" y="3356992"/>
            <a:ext cx="1357322" cy="500066"/>
          </a:xfrm>
          <a:prstGeom prst="flowChartConnec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Team: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Fælles ansvar</a:t>
            </a:r>
            <a:r>
              <a:rPr kumimoji="0" lang="da-DK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da-DK" sz="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da-DK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267744" y="4653136"/>
            <a:ext cx="1428760" cy="500066"/>
          </a:xfrm>
          <a:prstGeom prst="flowChartConnec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Team: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Fælles ansvar</a:t>
            </a:r>
            <a:r>
              <a:rPr kumimoji="0" lang="da-DK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6804248" y="4581128"/>
            <a:ext cx="1643074" cy="135732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Videnscenter: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Sundhedsplejen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Familieafdelingen</a:t>
            </a:r>
            <a:endParaRPr kumimoji="0" lang="da-DK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PPR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Psykolog</a:t>
            </a:r>
            <a:endParaRPr kumimoji="0" lang="da-DK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Udv. konsulent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Løn/personale </a:t>
            </a:r>
            <a:r>
              <a:rPr kumimoji="0" lang="da-DK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763688" y="2492896"/>
            <a:ext cx="1500198" cy="64294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Interne supervisionsgrupper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 fra hvert team</a:t>
            </a:r>
            <a:endParaRPr kumimoji="0" lang="da-DK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142976" y="5500702"/>
            <a:ext cx="1104900" cy="5429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Pladsanvisning</a:t>
            </a:r>
            <a:endParaRPr kumimoji="0" lang="da-DK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347864" y="2996952"/>
            <a:ext cx="2360874" cy="2016224"/>
          </a:xfrm>
          <a:prstGeom prst="pentagon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Dagplejerne: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Fælles ansvar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Selvstyrende</a:t>
            </a:r>
            <a:endParaRPr kumimoji="0" lang="da-DK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 flipV="1">
            <a:off x="2285984" y="5286388"/>
            <a:ext cx="376238" cy="28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 sz="3600" dirty="0" smtClean="0">
                <a:latin typeface="Arial" pitchFamily="34" charset="0"/>
              </a:rPr>
              <a:t/>
            </a:r>
            <a:br>
              <a:rPr lang="da-DK" sz="3600" dirty="0" smtClean="0">
                <a:latin typeface="Arial" pitchFamily="34" charset="0"/>
              </a:rPr>
            </a:br>
            <a:r>
              <a:rPr lang="da-DK" sz="3600" b="1" dirty="0" smtClean="0"/>
              <a:t>Dagplejen</a:t>
            </a:r>
            <a:br>
              <a:rPr lang="da-DK" sz="3600" b="1" dirty="0" smtClean="0"/>
            </a:br>
            <a:r>
              <a:rPr lang="da-DK" sz="3600" b="1" dirty="0" smtClean="0"/>
              <a:t>– Ny organisation 2011</a:t>
            </a:r>
            <a:r>
              <a:rPr lang="da-DK" dirty="0" smtClean="0">
                <a:latin typeface="Arial" pitchFamily="34" charset="0"/>
              </a:rPr>
              <a:t/>
            </a:r>
            <a:br>
              <a:rPr lang="da-DK" dirty="0" smtClean="0">
                <a:latin typeface="Arial" pitchFamily="34" charset="0"/>
              </a:rPr>
            </a:br>
            <a:endParaRPr lang="da-DK" dirty="0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076056" y="5013176"/>
            <a:ext cx="1428760" cy="500066"/>
          </a:xfrm>
          <a:prstGeom prst="flowChartConnector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Team: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Fælles ansvar</a:t>
            </a:r>
            <a:br>
              <a:rPr kumimoji="0" lang="da-DK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da-DK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" name="Beslutning 19"/>
          <p:cNvSpPr/>
          <p:nvPr/>
        </p:nvSpPr>
        <p:spPr>
          <a:xfrm>
            <a:off x="3714744" y="5286388"/>
            <a:ext cx="1571636" cy="642942"/>
          </a:xfrm>
          <a:prstGeom prst="flowChartDecis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900" dirty="0" smtClean="0">
                <a:latin typeface="Arial" pitchFamily="34" charset="0"/>
                <a:cs typeface="Arial" pitchFamily="34" charset="0"/>
              </a:rPr>
              <a:t>Forældre-bestyrelsen</a:t>
            </a:r>
            <a:endParaRPr lang="da-DK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Organisationsudvikling</a:t>
            </a:r>
            <a:r>
              <a:rPr lang="da-DK" sz="3200" dirty="0" smtClean="0"/>
              <a:t> </a:t>
            </a:r>
            <a:r>
              <a:rPr lang="da-DK" sz="3200" b="1" dirty="0" smtClean="0"/>
              <a:t>i dagplejen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a-DK" sz="2800" u="sng" dirty="0" smtClean="0"/>
              <a:t>Formål med ny struktur</a:t>
            </a:r>
          </a:p>
          <a:p>
            <a:pPr>
              <a:lnSpc>
                <a:spcPct val="150000"/>
              </a:lnSpc>
            </a:pPr>
            <a:r>
              <a:rPr lang="da-DK" sz="2800" dirty="0" smtClean="0"/>
              <a:t>Fremtidssikring ud fra samfundskrav</a:t>
            </a:r>
          </a:p>
          <a:p>
            <a:pPr>
              <a:lnSpc>
                <a:spcPct val="150000"/>
              </a:lnSpc>
            </a:pPr>
            <a:r>
              <a:rPr lang="da-DK" sz="2800" dirty="0" smtClean="0"/>
              <a:t>Opkvalificering af det faglige og pædagogiske niveau på alle arbejdsfelter</a:t>
            </a:r>
          </a:p>
          <a:p>
            <a:pPr>
              <a:lnSpc>
                <a:spcPct val="150000"/>
              </a:lnSpc>
            </a:pPr>
            <a:r>
              <a:rPr lang="da-DK" sz="2800" dirty="0" smtClean="0"/>
              <a:t>Bedst mulig udnyttelse af viden, erfaringer og ressourcer i ledelse, dagplejepædagogstab og dagplejestab</a:t>
            </a:r>
          </a:p>
          <a:p>
            <a:pPr>
              <a:lnSpc>
                <a:spcPct val="150000"/>
              </a:lnSpc>
            </a:pPr>
            <a:r>
              <a:rPr lang="da-DK" sz="2800" dirty="0" smtClean="0"/>
              <a:t>Mindre sårbarhed i forhold til fravær</a:t>
            </a:r>
            <a:endParaRPr lang="da-D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Dagplejepædagogen som konsulent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a-DK" sz="3300" dirty="0" smtClean="0"/>
              <a:t>Fra primærpædagog til teamkonsulent</a:t>
            </a:r>
          </a:p>
          <a:p>
            <a:pPr>
              <a:lnSpc>
                <a:spcPct val="120000"/>
              </a:lnSpc>
              <a:buNone/>
            </a:pPr>
            <a:r>
              <a:rPr lang="da-DK" sz="3300" dirty="0" smtClean="0"/>
              <a:t>	- primærpædagog i sin nuværende form skal ændres!</a:t>
            </a:r>
          </a:p>
          <a:p>
            <a:pPr>
              <a:lnSpc>
                <a:spcPct val="120000"/>
              </a:lnSpc>
            </a:pPr>
            <a:r>
              <a:rPr lang="da-DK" sz="3300" dirty="0" smtClean="0"/>
              <a:t>Fra individuel opgaveløsning til fælles opgaveløsning</a:t>
            </a:r>
          </a:p>
          <a:p>
            <a:pPr>
              <a:lnSpc>
                <a:spcPct val="120000"/>
              </a:lnSpc>
              <a:buNone/>
            </a:pPr>
            <a:r>
              <a:rPr lang="da-DK" sz="3300" dirty="0" smtClean="0"/>
              <a:t>	- ved arbejdsdeling i teams</a:t>
            </a:r>
          </a:p>
          <a:p>
            <a:pPr>
              <a:lnSpc>
                <a:spcPct val="120000"/>
              </a:lnSpc>
            </a:pPr>
            <a:r>
              <a:rPr lang="da-DK" sz="3300" dirty="0" smtClean="0"/>
              <a:t>Fra ressourcebinding til ressourceudnyttelse</a:t>
            </a:r>
          </a:p>
          <a:p>
            <a:pPr>
              <a:lnSpc>
                <a:spcPct val="120000"/>
              </a:lnSpc>
              <a:buNone/>
            </a:pPr>
            <a:r>
              <a:rPr lang="da-DK" sz="3300" dirty="0" smtClean="0"/>
              <a:t>	- udnyttelse af specialviden, erfaringer og ressourcer</a:t>
            </a:r>
          </a:p>
          <a:p>
            <a:pPr>
              <a:lnSpc>
                <a:spcPct val="110000"/>
              </a:lnSpc>
            </a:pPr>
            <a:r>
              <a:rPr lang="da-DK" sz="3300" dirty="0" smtClean="0"/>
              <a:t>Fra eget ansvar til fælles ansvar</a:t>
            </a:r>
          </a:p>
          <a:p>
            <a:pPr>
              <a:lnSpc>
                <a:spcPct val="110000"/>
              </a:lnSpc>
              <a:buNone/>
            </a:pPr>
            <a:r>
              <a:rPr lang="da-DK" sz="3300" dirty="0" smtClean="0"/>
              <a:t>	- sikre bedst mulig støtte og vejledning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Dagplejerne, selvstyrende teams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a-DK" u="sng" dirty="0" smtClean="0"/>
              <a:t>Formål</a:t>
            </a:r>
          </a:p>
          <a:p>
            <a:r>
              <a:rPr lang="da-DK" dirty="0" smtClean="0"/>
              <a:t>Medansvar for eget arbejdsliv</a:t>
            </a:r>
          </a:p>
          <a:p>
            <a:r>
              <a:rPr lang="da-DK" dirty="0" smtClean="0"/>
              <a:t>Medbestemmelse gennem arbejdsgrupper</a:t>
            </a:r>
          </a:p>
          <a:p>
            <a:r>
              <a:rPr lang="da-DK" dirty="0" smtClean="0"/>
              <a:t>Øget faglighed</a:t>
            </a:r>
          </a:p>
          <a:p>
            <a:pPr>
              <a:buNone/>
            </a:pPr>
            <a:endParaRPr lang="da-DK" u="sng" dirty="0" smtClean="0"/>
          </a:p>
          <a:p>
            <a:pPr>
              <a:buNone/>
            </a:pPr>
            <a:r>
              <a:rPr lang="da-DK" u="sng" dirty="0" smtClean="0"/>
              <a:t>Opgaver</a:t>
            </a:r>
          </a:p>
          <a:p>
            <a:r>
              <a:rPr lang="da-DK" dirty="0" smtClean="0"/>
              <a:t>Sikre trivsel for det enkelte dagplejebarn</a:t>
            </a:r>
          </a:p>
          <a:p>
            <a:r>
              <a:rPr lang="da-DK" dirty="0" smtClean="0"/>
              <a:t>Observationer og udførelse af handleplaner for børn med særlige behov</a:t>
            </a:r>
          </a:p>
          <a:p>
            <a:r>
              <a:rPr lang="da-DK" dirty="0" smtClean="0"/>
              <a:t>Arbejde med de pædagogiske læreplaner i dagligdagen</a:t>
            </a:r>
          </a:p>
          <a:p>
            <a:r>
              <a:rPr lang="da-DK" dirty="0" smtClean="0"/>
              <a:t>Kontaktpersoner på niveau 2, hvor der opnås tæt samarbejde med gæsteplejer i.f.t. gæsteplacering </a:t>
            </a:r>
          </a:p>
          <a:p>
            <a:r>
              <a:rPr lang="da-DK" dirty="0" smtClean="0"/>
              <a:t>Forældresamarbejde og mestring af den svære samtale</a:t>
            </a:r>
          </a:p>
          <a:p>
            <a:r>
              <a:rPr lang="da-DK" dirty="0" smtClean="0"/>
              <a:t>Evt. morgentelefon ud til dagplejerne i enkelte områder</a:t>
            </a:r>
          </a:p>
          <a:p>
            <a:r>
              <a:rPr lang="da-DK" dirty="0" smtClean="0"/>
              <a:t>Dagplejere som ambassadører for kost, bevægelse, trivsel o.l.</a:t>
            </a:r>
          </a:p>
          <a:p>
            <a:endParaRPr lang="da-DK" dirty="0" smtClean="0"/>
          </a:p>
          <a:p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Hvordan kommer vi fra A til </a:t>
            </a:r>
            <a:r>
              <a:rPr lang="da-DK" sz="3200" b="1" dirty="0" smtClean="0"/>
              <a:t>B?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da-DK" u="sng" dirty="0" smtClean="0"/>
              <a:t>Ledelse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Master uddannelse, Læreprocesser - ledelse og organisationspsykologi</a:t>
            </a:r>
          </a:p>
          <a:p>
            <a:pPr>
              <a:lnSpc>
                <a:spcPct val="170000"/>
              </a:lnSpc>
            </a:pPr>
            <a:r>
              <a:rPr lang="da-DK" dirty="0" smtClean="0"/>
              <a:t>Diplomuddannelse, personligt lederskab og voksenunderviser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Funktionsopdelt ledelse: administrativ, pædagogisk og overordnet leder</a:t>
            </a:r>
          </a:p>
          <a:p>
            <a:pPr>
              <a:lnSpc>
                <a:spcPct val="170000"/>
              </a:lnSpc>
            </a:pPr>
            <a:r>
              <a:rPr lang="da-DK" dirty="0" smtClean="0"/>
              <a:t>Effektivitet, fokus på eget lederskab! Projekt gennem Forebyggelsesfonden som skal give os bedre udnyttelse af vores ressourcer.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Hvordan kommer vi fra A til B?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a-DK" u="sng" dirty="0" smtClean="0"/>
              <a:t>Dagplejepædagoger</a:t>
            </a:r>
          </a:p>
          <a:p>
            <a:pPr>
              <a:lnSpc>
                <a:spcPct val="110000"/>
              </a:lnSpc>
            </a:pPr>
            <a:r>
              <a:rPr lang="da-DK" dirty="0" smtClean="0"/>
              <a:t>Diplomuddannelse, personligt lederskab og voksenunderviser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Lean-projekt for at finde de områder, hvor vi skal gøre tingene anderledes, så vi kan tage gode vaner med ind i den nye organisation </a:t>
            </a:r>
          </a:p>
          <a:p>
            <a:pPr>
              <a:lnSpc>
                <a:spcPct val="170000"/>
              </a:lnSpc>
            </a:pPr>
            <a:r>
              <a:rPr lang="da-DK" dirty="0" smtClean="0"/>
              <a:t>Trivsel og kvalitet gennem medindflydelse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KTO projekt med fokus på forventningsafstemning, opgavefordeling og ressourceudnyttelse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779</Words>
  <Application>Microsoft Office PowerPoint</Application>
  <PresentationFormat>Skærmshow (4:3)</PresentationFormat>
  <Paragraphs>173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Dias nummer 1</vt:lpstr>
      <vt:lpstr>Dagplejen - Nuværende organisation </vt:lpstr>
      <vt:lpstr>Kort om Kolding dagpleje</vt:lpstr>
      <vt:lpstr> Dagplejen – Ny organisation 2011 </vt:lpstr>
      <vt:lpstr>Organisationsudvikling i dagplejen</vt:lpstr>
      <vt:lpstr>Dagplejepædagogen som konsulent</vt:lpstr>
      <vt:lpstr>Dagplejerne, selvstyrende teams</vt:lpstr>
      <vt:lpstr>Hvordan kommer vi fra A til B?</vt:lpstr>
      <vt:lpstr>Hvordan kommer vi fra A til B?</vt:lpstr>
      <vt:lpstr>Hvordan kommer vi fra A til B?</vt:lpstr>
      <vt:lpstr> Overordnet tids- og handleplan for procesorienteret organisationsudviklingsprojekt </vt:lpstr>
      <vt:lpstr>Overordnet tids- og handleplan for procesorienteret organisationsudviklingsprojekt</vt:lpstr>
      <vt:lpstr>Ny struktur, model 1</vt:lpstr>
      <vt:lpstr>Ny struktur, model 2</vt:lpstr>
      <vt:lpstr>Hvad sker der så? </vt:lpstr>
      <vt:lpstr>Hvad vil vi gerne sige om os selv</vt:lpstr>
      <vt:lpstr>Dias nummer 17</vt:lpstr>
    </vt:vector>
  </TitlesOfParts>
  <Company>Kolding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Birgitte Vistesen Henriksen</dc:creator>
  <cp:lastModifiedBy>Joan Lindskov</cp:lastModifiedBy>
  <cp:revision>121</cp:revision>
  <dcterms:created xsi:type="dcterms:W3CDTF">2010-01-04T10:53:15Z</dcterms:created>
  <dcterms:modified xsi:type="dcterms:W3CDTF">2010-09-14T12:37:59Z</dcterms:modified>
</cp:coreProperties>
</file>