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5"/>
  </p:notesMasterIdLst>
  <p:handoutMasterIdLst>
    <p:handoutMasterId r:id="rId16"/>
  </p:handoutMasterIdLst>
  <p:sldIdLst>
    <p:sldId id="259" r:id="rId2"/>
    <p:sldId id="272" r:id="rId3"/>
    <p:sldId id="260" r:id="rId4"/>
    <p:sldId id="256" r:id="rId5"/>
    <p:sldId id="271" r:id="rId6"/>
    <p:sldId id="258" r:id="rId7"/>
    <p:sldId id="262" r:id="rId8"/>
    <p:sldId id="263" r:id="rId9"/>
    <p:sldId id="265" r:id="rId10"/>
    <p:sldId id="257" r:id="rId11"/>
    <p:sldId id="261" r:id="rId12"/>
    <p:sldId id="264" r:id="rId13"/>
    <p:sldId id="268" r:id="rId14"/>
  </p:sldIdLst>
  <p:sldSz cx="9144000" cy="6858000" type="screen4x3"/>
  <p:notesSz cx="6669088" cy="9926638"/>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36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84"/>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a-DK"/>
          </a:p>
        </p:txBody>
      </p:sp>
      <p:sp>
        <p:nvSpPr>
          <p:cNvPr id="3" name="Pladsholder til dato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159DECEA-8A16-4227-8D42-0194FC2E047F}" type="datetimeFigureOut">
              <a:rPr lang="da-DK"/>
              <a:pPr>
                <a:defRPr/>
              </a:pPr>
              <a:t>16-02-2010</a:t>
            </a:fld>
            <a:endParaRPr lang="da-DK"/>
          </a:p>
        </p:txBody>
      </p:sp>
      <p:sp>
        <p:nvSpPr>
          <p:cNvPr id="4" name="Pladsholder til sidefod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a-DK"/>
          </a:p>
        </p:txBody>
      </p:sp>
      <p:sp>
        <p:nvSpPr>
          <p:cNvPr id="5" name="Pladsholder til diasnumm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9064A238-77E2-49CC-B9C9-B6CB04147CD3}" type="slidenum">
              <a:rPr lang="da-DK"/>
              <a:pPr>
                <a:defRPr/>
              </a:pPr>
              <a:t>‹nr.›</a:t>
            </a:fld>
            <a:endParaRPr lang="da-DK"/>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da-DK"/>
          </a:p>
        </p:txBody>
      </p:sp>
      <p:sp>
        <p:nvSpPr>
          <p:cNvPr id="3" name="Pladsholder til dato 2"/>
          <p:cNvSpPr>
            <a:spLocks noGrp="1"/>
          </p:cNvSpPr>
          <p:nvPr>
            <p:ph type="dt"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01250F0-CBF5-4D14-A459-9910FD52478C}" type="datetimeFigureOut">
              <a:rPr lang="da-DK"/>
              <a:pPr>
                <a:defRPr/>
              </a:pPr>
              <a:t>16-02-2010</a:t>
            </a:fld>
            <a:endParaRPr lang="da-DK" dirty="0"/>
          </a:p>
        </p:txBody>
      </p:sp>
      <p:sp>
        <p:nvSpPr>
          <p:cNvPr id="4" name="Pladsholder til diasbillede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da-DK" noProof="0" dirty="0"/>
          </a:p>
        </p:txBody>
      </p:sp>
      <p:sp>
        <p:nvSpPr>
          <p:cNvPr id="5" name="Pladsholder til noter 4"/>
          <p:cNvSpPr>
            <a:spLocks noGrp="1"/>
          </p:cNvSpPr>
          <p:nvPr>
            <p:ph type="body" sz="quarter" idx="3"/>
          </p:nvPr>
        </p:nvSpPr>
        <p:spPr>
          <a:xfrm>
            <a:off x="666750" y="4714875"/>
            <a:ext cx="5335588" cy="4467225"/>
          </a:xfrm>
          <a:prstGeom prst="rect">
            <a:avLst/>
          </a:prstGeom>
        </p:spPr>
        <p:txBody>
          <a:bodyPr vert="horz" lIns="91440" tIns="45720" rIns="91440" bIns="45720" rtlCol="0">
            <a:normAutofit/>
          </a:bodyPr>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6" name="Pladsholder til sidefod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da-DK"/>
          </a:p>
        </p:txBody>
      </p:sp>
      <p:sp>
        <p:nvSpPr>
          <p:cNvPr id="7" name="Pladsholder til diasnumm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9C4AB4E-A654-4482-8640-0E946C022825}" type="slidenum">
              <a:rPr lang="da-DK"/>
              <a:pPr>
                <a:defRPr/>
              </a:pPr>
              <a:t>‹nr.›</a:t>
            </a:fld>
            <a:endParaRPr lang="da-DK"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Pladsholder til diasbillede 1"/>
          <p:cNvSpPr>
            <a:spLocks noGrp="1" noRot="1" noChangeAspect="1"/>
          </p:cNvSpPr>
          <p:nvPr>
            <p:ph type="sldImg"/>
          </p:nvPr>
        </p:nvSpPr>
        <p:spPr bwMode="auto">
          <a:noFill/>
          <a:ln>
            <a:solidFill>
              <a:srgbClr val="000000"/>
            </a:solidFill>
            <a:miter lim="800000"/>
            <a:headEnd/>
            <a:tailEnd/>
          </a:ln>
        </p:spPr>
      </p:sp>
      <p:sp>
        <p:nvSpPr>
          <p:cNvPr id="17410"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da-DK" smtClean="0"/>
          </a:p>
        </p:txBody>
      </p:sp>
      <p:sp>
        <p:nvSpPr>
          <p:cNvPr id="17411"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5C5C0BC-2A78-427D-931A-7A5CD8806A50}" type="slidenum">
              <a:rPr lang="da-DK"/>
              <a:pPr fontAlgn="base">
                <a:spcBef>
                  <a:spcPct val="0"/>
                </a:spcBef>
                <a:spcAft>
                  <a:spcPct val="0"/>
                </a:spcAft>
              </a:pPr>
              <a:t>2</a:t>
            </a:fld>
            <a:endParaRPr lang="da-D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Pladsholder til diasbillede 1"/>
          <p:cNvSpPr>
            <a:spLocks noGrp="1" noRot="1" noChangeAspect="1"/>
          </p:cNvSpPr>
          <p:nvPr>
            <p:ph type="sldImg"/>
          </p:nvPr>
        </p:nvSpPr>
        <p:spPr bwMode="auto">
          <a:noFill/>
          <a:ln>
            <a:solidFill>
              <a:srgbClr val="000000"/>
            </a:solidFill>
            <a:miter lim="800000"/>
            <a:headEnd/>
            <a:tailEnd/>
          </a:ln>
        </p:spPr>
      </p:sp>
      <p:sp>
        <p:nvSpPr>
          <p:cNvPr id="21506"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da-DK" smtClean="0"/>
          </a:p>
        </p:txBody>
      </p:sp>
      <p:sp>
        <p:nvSpPr>
          <p:cNvPr id="21507"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D7B679-A967-4FA8-8FB9-D7EF7366E7F5}" type="slidenum">
              <a:rPr lang="da-DK"/>
              <a:pPr fontAlgn="base">
                <a:spcBef>
                  <a:spcPct val="0"/>
                </a:spcBef>
                <a:spcAft>
                  <a:spcPct val="0"/>
                </a:spcAft>
              </a:pPr>
              <a:t>5</a:t>
            </a:fld>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bg>
      <p:bgRef idx="1002">
        <a:schemeClr val="bg2"/>
      </p:bgRef>
    </p:bg>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da-DK" smtClean="0"/>
              <a:t>Klik for at redigere titeltypografi i masteren</a:t>
            </a:r>
            <a:endParaRPr lang="en-US"/>
          </a:p>
        </p:txBody>
      </p:sp>
      <p:sp>
        <p:nvSpPr>
          <p:cNvPr id="17" name="Und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da-DK" smtClean="0"/>
              <a:t>Klik for at redigere undertiteltypografien i masteren</a:t>
            </a:r>
            <a:endParaRPr lang="en-US"/>
          </a:p>
        </p:txBody>
      </p:sp>
      <p:sp>
        <p:nvSpPr>
          <p:cNvPr id="4" name="Pladsholder til dato 29"/>
          <p:cNvSpPr>
            <a:spLocks noGrp="1"/>
          </p:cNvSpPr>
          <p:nvPr>
            <p:ph type="dt" sz="half" idx="10"/>
          </p:nvPr>
        </p:nvSpPr>
        <p:spPr/>
        <p:txBody>
          <a:bodyPr/>
          <a:lstStyle>
            <a:lvl1pPr>
              <a:defRPr/>
            </a:lvl1pPr>
          </a:lstStyle>
          <a:p>
            <a:pPr>
              <a:defRPr/>
            </a:pPr>
            <a:fld id="{6A5FFB96-2833-47E9-9540-64C3F9264776}" type="datetime1">
              <a:rPr lang="da-DK"/>
              <a:pPr>
                <a:defRPr/>
              </a:pPr>
              <a:t>16-02-2010</a:t>
            </a:fld>
            <a:endParaRPr lang="da-DK" dirty="0"/>
          </a:p>
        </p:txBody>
      </p:sp>
      <p:sp>
        <p:nvSpPr>
          <p:cNvPr id="5" name="Pladsholder til sidefod 18"/>
          <p:cNvSpPr>
            <a:spLocks noGrp="1"/>
          </p:cNvSpPr>
          <p:nvPr>
            <p:ph type="ftr" sz="quarter" idx="11"/>
          </p:nvPr>
        </p:nvSpPr>
        <p:spPr/>
        <p:txBody>
          <a:bodyPr/>
          <a:lstStyle>
            <a:lvl1pPr>
              <a:defRPr/>
            </a:lvl1pPr>
          </a:lstStyle>
          <a:p>
            <a:pPr>
              <a:defRPr/>
            </a:pPr>
            <a:r>
              <a:rPr lang="da-DK"/>
              <a:t>Jeppe Ellis Christensen</a:t>
            </a:r>
          </a:p>
        </p:txBody>
      </p:sp>
      <p:sp>
        <p:nvSpPr>
          <p:cNvPr id="6" name="Pladsholder til diasnummer 26"/>
          <p:cNvSpPr>
            <a:spLocks noGrp="1"/>
          </p:cNvSpPr>
          <p:nvPr>
            <p:ph type="sldNum" sz="quarter" idx="12"/>
          </p:nvPr>
        </p:nvSpPr>
        <p:spPr/>
        <p:txBody>
          <a:bodyPr/>
          <a:lstStyle>
            <a:lvl1pPr>
              <a:defRPr/>
            </a:lvl1pPr>
          </a:lstStyle>
          <a:p>
            <a:pPr>
              <a:defRPr/>
            </a:pPr>
            <a:fld id="{CE78A5D5-610A-4499-A1CE-9559BA7D32E0}" type="slidenum">
              <a:rPr lang="da-DK"/>
              <a:pPr>
                <a:defRPr/>
              </a:pPr>
              <a:t>‹nr.›</a:t>
            </a:fld>
            <a:endParaRPr lang="da-DK"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en-US"/>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dato 9"/>
          <p:cNvSpPr>
            <a:spLocks noGrp="1"/>
          </p:cNvSpPr>
          <p:nvPr>
            <p:ph type="dt" sz="half" idx="10"/>
          </p:nvPr>
        </p:nvSpPr>
        <p:spPr/>
        <p:txBody>
          <a:bodyPr/>
          <a:lstStyle>
            <a:lvl1pPr>
              <a:defRPr/>
            </a:lvl1pPr>
          </a:lstStyle>
          <a:p>
            <a:pPr>
              <a:defRPr/>
            </a:pPr>
            <a:fld id="{0A2DD906-B166-4DA4-9BCC-2C1A1622AAE0}" type="datetime1">
              <a:rPr lang="da-DK"/>
              <a:pPr>
                <a:defRPr/>
              </a:pPr>
              <a:t>16-02-2010</a:t>
            </a:fld>
            <a:endParaRPr lang="da-DK" dirty="0"/>
          </a:p>
        </p:txBody>
      </p:sp>
      <p:sp>
        <p:nvSpPr>
          <p:cNvPr id="5" name="Pladsholder til sidefod 21"/>
          <p:cNvSpPr>
            <a:spLocks noGrp="1"/>
          </p:cNvSpPr>
          <p:nvPr>
            <p:ph type="ftr" sz="quarter" idx="11"/>
          </p:nvPr>
        </p:nvSpPr>
        <p:spPr/>
        <p:txBody>
          <a:bodyPr/>
          <a:lstStyle>
            <a:lvl1pPr>
              <a:defRPr/>
            </a:lvl1pPr>
          </a:lstStyle>
          <a:p>
            <a:pPr>
              <a:defRPr/>
            </a:pPr>
            <a:r>
              <a:rPr lang="da-DK"/>
              <a:t>Jeppe Ellis Christensen</a:t>
            </a:r>
          </a:p>
        </p:txBody>
      </p:sp>
      <p:sp>
        <p:nvSpPr>
          <p:cNvPr id="6" name="Pladsholder til diasnummer 17"/>
          <p:cNvSpPr>
            <a:spLocks noGrp="1"/>
          </p:cNvSpPr>
          <p:nvPr>
            <p:ph type="sldNum" sz="quarter" idx="12"/>
          </p:nvPr>
        </p:nvSpPr>
        <p:spPr/>
        <p:txBody>
          <a:bodyPr/>
          <a:lstStyle>
            <a:lvl1pPr>
              <a:defRPr/>
            </a:lvl1pPr>
          </a:lstStyle>
          <a:p>
            <a:pPr>
              <a:defRPr/>
            </a:pPr>
            <a:fld id="{C52BBD89-CED6-4B66-85D8-D18D4D2D961D}" type="slidenum">
              <a:rPr lang="da-DK"/>
              <a:pPr>
                <a:defRPr/>
              </a:pPr>
              <a:t>‹nr.›</a:t>
            </a:fld>
            <a:endParaRPr lang="da-DK"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914401"/>
            <a:ext cx="2057400" cy="5211763"/>
          </a:xfrm>
        </p:spPr>
        <p:txBody>
          <a:bodyPr vert="eaVert"/>
          <a:lstStyle/>
          <a:p>
            <a:r>
              <a:rPr lang="da-DK" smtClean="0"/>
              <a:t>Klik for at redigere titeltypografi i masteren</a:t>
            </a:r>
            <a:endParaRPr lang="en-US"/>
          </a:p>
        </p:txBody>
      </p:sp>
      <p:sp>
        <p:nvSpPr>
          <p:cNvPr id="3" name="Pladsholder til lodret titel 2"/>
          <p:cNvSpPr>
            <a:spLocks noGrp="1"/>
          </p:cNvSpPr>
          <p:nvPr>
            <p:ph type="body" orient="vert" idx="1"/>
          </p:nvPr>
        </p:nvSpPr>
        <p:spPr>
          <a:xfrm>
            <a:off x="457200" y="914401"/>
            <a:ext cx="6019800" cy="5211763"/>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dato 9"/>
          <p:cNvSpPr>
            <a:spLocks noGrp="1"/>
          </p:cNvSpPr>
          <p:nvPr>
            <p:ph type="dt" sz="half" idx="10"/>
          </p:nvPr>
        </p:nvSpPr>
        <p:spPr/>
        <p:txBody>
          <a:bodyPr/>
          <a:lstStyle>
            <a:lvl1pPr>
              <a:defRPr/>
            </a:lvl1pPr>
          </a:lstStyle>
          <a:p>
            <a:pPr>
              <a:defRPr/>
            </a:pPr>
            <a:fld id="{FE4C26F7-F274-489F-A2E4-7CE5D52DB639}" type="datetime1">
              <a:rPr lang="da-DK"/>
              <a:pPr>
                <a:defRPr/>
              </a:pPr>
              <a:t>16-02-2010</a:t>
            </a:fld>
            <a:endParaRPr lang="da-DK" dirty="0"/>
          </a:p>
        </p:txBody>
      </p:sp>
      <p:sp>
        <p:nvSpPr>
          <p:cNvPr id="5" name="Pladsholder til sidefod 21"/>
          <p:cNvSpPr>
            <a:spLocks noGrp="1"/>
          </p:cNvSpPr>
          <p:nvPr>
            <p:ph type="ftr" sz="quarter" idx="11"/>
          </p:nvPr>
        </p:nvSpPr>
        <p:spPr/>
        <p:txBody>
          <a:bodyPr/>
          <a:lstStyle>
            <a:lvl1pPr>
              <a:defRPr/>
            </a:lvl1pPr>
          </a:lstStyle>
          <a:p>
            <a:pPr>
              <a:defRPr/>
            </a:pPr>
            <a:r>
              <a:rPr lang="da-DK"/>
              <a:t>Jeppe Ellis Christensen</a:t>
            </a:r>
          </a:p>
        </p:txBody>
      </p:sp>
      <p:sp>
        <p:nvSpPr>
          <p:cNvPr id="6" name="Pladsholder til diasnummer 17"/>
          <p:cNvSpPr>
            <a:spLocks noGrp="1"/>
          </p:cNvSpPr>
          <p:nvPr>
            <p:ph type="sldNum" sz="quarter" idx="12"/>
          </p:nvPr>
        </p:nvSpPr>
        <p:spPr/>
        <p:txBody>
          <a:bodyPr/>
          <a:lstStyle>
            <a:lvl1pPr>
              <a:defRPr/>
            </a:lvl1pPr>
          </a:lstStyle>
          <a:p>
            <a:pPr>
              <a:defRPr/>
            </a:pPr>
            <a:fld id="{4875EDC5-355B-4BF2-9D56-0BD55628DC82}" type="slidenum">
              <a:rPr lang="da-DK"/>
              <a:pPr>
                <a:defRPr/>
              </a:pPr>
              <a:t>‹nr.›</a:t>
            </a:fld>
            <a:endParaRPr lang="da-DK"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en-US"/>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dato 9"/>
          <p:cNvSpPr>
            <a:spLocks noGrp="1"/>
          </p:cNvSpPr>
          <p:nvPr>
            <p:ph type="dt" sz="half" idx="10"/>
          </p:nvPr>
        </p:nvSpPr>
        <p:spPr/>
        <p:txBody>
          <a:bodyPr/>
          <a:lstStyle>
            <a:lvl1pPr>
              <a:defRPr/>
            </a:lvl1pPr>
          </a:lstStyle>
          <a:p>
            <a:pPr>
              <a:defRPr/>
            </a:pPr>
            <a:fld id="{E73BC819-B1FC-400C-B483-A53EAD13C13F}" type="datetime1">
              <a:rPr lang="da-DK"/>
              <a:pPr>
                <a:defRPr/>
              </a:pPr>
              <a:t>16-02-2010</a:t>
            </a:fld>
            <a:endParaRPr lang="da-DK" dirty="0"/>
          </a:p>
        </p:txBody>
      </p:sp>
      <p:sp>
        <p:nvSpPr>
          <p:cNvPr id="5" name="Pladsholder til sidefod 21"/>
          <p:cNvSpPr>
            <a:spLocks noGrp="1"/>
          </p:cNvSpPr>
          <p:nvPr>
            <p:ph type="ftr" sz="quarter" idx="11"/>
          </p:nvPr>
        </p:nvSpPr>
        <p:spPr/>
        <p:txBody>
          <a:bodyPr/>
          <a:lstStyle>
            <a:lvl1pPr>
              <a:defRPr/>
            </a:lvl1pPr>
          </a:lstStyle>
          <a:p>
            <a:pPr>
              <a:defRPr/>
            </a:pPr>
            <a:r>
              <a:rPr lang="da-DK"/>
              <a:t>Jeppe Ellis Christensen</a:t>
            </a:r>
          </a:p>
        </p:txBody>
      </p:sp>
      <p:sp>
        <p:nvSpPr>
          <p:cNvPr id="6" name="Pladsholder til diasnummer 17"/>
          <p:cNvSpPr>
            <a:spLocks noGrp="1"/>
          </p:cNvSpPr>
          <p:nvPr>
            <p:ph type="sldNum" sz="quarter" idx="12"/>
          </p:nvPr>
        </p:nvSpPr>
        <p:spPr/>
        <p:txBody>
          <a:bodyPr/>
          <a:lstStyle>
            <a:lvl1pPr>
              <a:defRPr/>
            </a:lvl1pPr>
          </a:lstStyle>
          <a:p>
            <a:pPr>
              <a:defRPr/>
            </a:pPr>
            <a:fld id="{39BCD68C-4212-4A98-83E0-203B580D1D14}" type="slidenum">
              <a:rPr lang="da-DK"/>
              <a:pPr>
                <a:defRPr/>
              </a:pPr>
              <a:t>‹nr.›</a:t>
            </a:fld>
            <a:endParaRPr lang="da-DK"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da-DK" smtClean="0"/>
              <a:t>Klik for at redigere titeltypografi i masteren</a:t>
            </a:r>
            <a:endParaRPr lang="en-US"/>
          </a:p>
        </p:txBody>
      </p:sp>
      <p:sp>
        <p:nvSpPr>
          <p:cNvPr id="3" name="Pladsholder til tekst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da-DK" smtClean="0"/>
              <a:t>Klik for at redigere typografi i masteren</a:t>
            </a:r>
          </a:p>
        </p:txBody>
      </p:sp>
      <p:sp>
        <p:nvSpPr>
          <p:cNvPr id="4" name="Pladsholder til dato 3"/>
          <p:cNvSpPr>
            <a:spLocks noGrp="1"/>
          </p:cNvSpPr>
          <p:nvPr>
            <p:ph type="dt" sz="half" idx="10"/>
          </p:nvPr>
        </p:nvSpPr>
        <p:spPr/>
        <p:txBody>
          <a:bodyPr/>
          <a:lstStyle>
            <a:lvl1pPr>
              <a:defRPr/>
            </a:lvl1pPr>
          </a:lstStyle>
          <a:p>
            <a:pPr>
              <a:defRPr/>
            </a:pPr>
            <a:fld id="{635830ED-DD11-40EB-899E-532647003332}" type="datetime1">
              <a:rPr lang="da-DK"/>
              <a:pPr>
                <a:defRPr/>
              </a:pPr>
              <a:t>16-02-2010</a:t>
            </a:fld>
            <a:endParaRPr lang="da-DK" dirty="0"/>
          </a:p>
        </p:txBody>
      </p:sp>
      <p:sp>
        <p:nvSpPr>
          <p:cNvPr id="5" name="Pladsholder til sidefod 4"/>
          <p:cNvSpPr>
            <a:spLocks noGrp="1"/>
          </p:cNvSpPr>
          <p:nvPr>
            <p:ph type="ftr" sz="quarter" idx="11"/>
          </p:nvPr>
        </p:nvSpPr>
        <p:spPr/>
        <p:txBody>
          <a:bodyPr/>
          <a:lstStyle>
            <a:lvl1pPr>
              <a:defRPr/>
            </a:lvl1pPr>
          </a:lstStyle>
          <a:p>
            <a:pPr>
              <a:defRPr/>
            </a:pPr>
            <a:r>
              <a:rPr lang="da-DK"/>
              <a:t>Jeppe Ellis Christensen</a:t>
            </a:r>
          </a:p>
        </p:txBody>
      </p:sp>
      <p:sp>
        <p:nvSpPr>
          <p:cNvPr id="6" name="Pladsholder til diasnummer 5"/>
          <p:cNvSpPr>
            <a:spLocks noGrp="1"/>
          </p:cNvSpPr>
          <p:nvPr>
            <p:ph type="sldNum" sz="quarter" idx="12"/>
          </p:nvPr>
        </p:nvSpPr>
        <p:spPr/>
        <p:txBody>
          <a:bodyPr/>
          <a:lstStyle>
            <a:lvl1pPr>
              <a:defRPr/>
            </a:lvl1pPr>
          </a:lstStyle>
          <a:p>
            <a:pPr>
              <a:defRPr/>
            </a:pPr>
            <a:fld id="{4800C602-0B96-4354-B7D7-ABE7D8DB747F}" type="slidenum">
              <a:rPr lang="da-DK"/>
              <a:pPr>
                <a:defRPr/>
              </a:pPr>
              <a:t>‹nr.›</a:t>
            </a:fld>
            <a:endParaRPr lang="da-DK"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lang="da-DK" smtClean="0"/>
              <a:t>Klik for at redigere titeltypografi i masteren</a:t>
            </a:r>
            <a:endParaRPr lang="en-US"/>
          </a:p>
        </p:txBody>
      </p:sp>
      <p:sp>
        <p:nvSpPr>
          <p:cNvPr id="3" name="Pladsholder til indhold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Pladsholder til indhold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5" name="Pladsholder til dato 9"/>
          <p:cNvSpPr>
            <a:spLocks noGrp="1"/>
          </p:cNvSpPr>
          <p:nvPr>
            <p:ph type="dt" sz="half" idx="10"/>
          </p:nvPr>
        </p:nvSpPr>
        <p:spPr/>
        <p:txBody>
          <a:bodyPr/>
          <a:lstStyle>
            <a:lvl1pPr>
              <a:defRPr/>
            </a:lvl1pPr>
          </a:lstStyle>
          <a:p>
            <a:pPr>
              <a:defRPr/>
            </a:pPr>
            <a:fld id="{5B9B1AB8-EABA-4FEB-B585-57F0529FAD45}" type="datetime1">
              <a:rPr lang="da-DK"/>
              <a:pPr>
                <a:defRPr/>
              </a:pPr>
              <a:t>16-02-2010</a:t>
            </a:fld>
            <a:endParaRPr lang="da-DK" dirty="0"/>
          </a:p>
        </p:txBody>
      </p:sp>
      <p:sp>
        <p:nvSpPr>
          <p:cNvPr id="6" name="Pladsholder til sidefod 21"/>
          <p:cNvSpPr>
            <a:spLocks noGrp="1"/>
          </p:cNvSpPr>
          <p:nvPr>
            <p:ph type="ftr" sz="quarter" idx="11"/>
          </p:nvPr>
        </p:nvSpPr>
        <p:spPr/>
        <p:txBody>
          <a:bodyPr/>
          <a:lstStyle>
            <a:lvl1pPr>
              <a:defRPr/>
            </a:lvl1pPr>
          </a:lstStyle>
          <a:p>
            <a:pPr>
              <a:defRPr/>
            </a:pPr>
            <a:r>
              <a:rPr lang="da-DK"/>
              <a:t>Jeppe Ellis Christensen</a:t>
            </a:r>
          </a:p>
        </p:txBody>
      </p:sp>
      <p:sp>
        <p:nvSpPr>
          <p:cNvPr id="7" name="Pladsholder til diasnummer 17"/>
          <p:cNvSpPr>
            <a:spLocks noGrp="1"/>
          </p:cNvSpPr>
          <p:nvPr>
            <p:ph type="sldNum" sz="quarter" idx="12"/>
          </p:nvPr>
        </p:nvSpPr>
        <p:spPr/>
        <p:txBody>
          <a:bodyPr/>
          <a:lstStyle>
            <a:lvl1pPr>
              <a:defRPr/>
            </a:lvl1pPr>
          </a:lstStyle>
          <a:p>
            <a:pPr>
              <a:defRPr/>
            </a:pPr>
            <a:fld id="{EC311640-E5F2-4705-9252-21229C34707C}" type="slidenum">
              <a:rPr lang="da-DK"/>
              <a:pPr>
                <a:defRPr/>
              </a:pPr>
              <a:t>‹nr.›</a:t>
            </a:fld>
            <a:endParaRPr lang="da-DK"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lvl1pPr>
              <a:defRPr/>
            </a:lvl1pPr>
          </a:lstStyle>
          <a:p>
            <a:r>
              <a:rPr lang="da-DK" smtClean="0"/>
              <a:t>Klik for at redigere titeltypografi i masteren</a:t>
            </a:r>
            <a:endParaRPr lang="en-US"/>
          </a:p>
        </p:txBody>
      </p:sp>
      <p:sp>
        <p:nvSpPr>
          <p:cNvPr id="3" name="Pladsholder til teks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da-DK" smtClean="0"/>
              <a:t>Klik for at redigere typografi i masteren</a:t>
            </a:r>
          </a:p>
        </p:txBody>
      </p:sp>
      <p:sp>
        <p:nvSpPr>
          <p:cNvPr id="4" name="Pladsholder til teks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da-DK" smtClean="0"/>
              <a:t>Klik for at redigere typografi i masteren</a:t>
            </a:r>
          </a:p>
        </p:txBody>
      </p:sp>
      <p:sp>
        <p:nvSpPr>
          <p:cNvPr id="5" name="Pladsholder til indhold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indhold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7" name="Pladsholder til dato 9"/>
          <p:cNvSpPr>
            <a:spLocks noGrp="1"/>
          </p:cNvSpPr>
          <p:nvPr>
            <p:ph type="dt" sz="half" idx="10"/>
          </p:nvPr>
        </p:nvSpPr>
        <p:spPr/>
        <p:txBody>
          <a:bodyPr/>
          <a:lstStyle>
            <a:lvl1pPr>
              <a:defRPr/>
            </a:lvl1pPr>
          </a:lstStyle>
          <a:p>
            <a:pPr>
              <a:defRPr/>
            </a:pPr>
            <a:fld id="{AC4C45A8-AC2E-4282-A1CA-61EF6EA57EA2}" type="datetime1">
              <a:rPr lang="da-DK"/>
              <a:pPr>
                <a:defRPr/>
              </a:pPr>
              <a:t>16-02-2010</a:t>
            </a:fld>
            <a:endParaRPr lang="da-DK" dirty="0"/>
          </a:p>
        </p:txBody>
      </p:sp>
      <p:sp>
        <p:nvSpPr>
          <p:cNvPr id="8" name="Pladsholder til sidefod 21"/>
          <p:cNvSpPr>
            <a:spLocks noGrp="1"/>
          </p:cNvSpPr>
          <p:nvPr>
            <p:ph type="ftr" sz="quarter" idx="11"/>
          </p:nvPr>
        </p:nvSpPr>
        <p:spPr/>
        <p:txBody>
          <a:bodyPr/>
          <a:lstStyle>
            <a:lvl1pPr>
              <a:defRPr/>
            </a:lvl1pPr>
          </a:lstStyle>
          <a:p>
            <a:pPr>
              <a:defRPr/>
            </a:pPr>
            <a:r>
              <a:rPr lang="da-DK"/>
              <a:t>Jeppe Ellis Christensen</a:t>
            </a:r>
          </a:p>
        </p:txBody>
      </p:sp>
      <p:sp>
        <p:nvSpPr>
          <p:cNvPr id="9" name="Pladsholder til diasnummer 17"/>
          <p:cNvSpPr>
            <a:spLocks noGrp="1"/>
          </p:cNvSpPr>
          <p:nvPr>
            <p:ph type="sldNum" sz="quarter" idx="12"/>
          </p:nvPr>
        </p:nvSpPr>
        <p:spPr/>
        <p:txBody>
          <a:bodyPr/>
          <a:lstStyle>
            <a:lvl1pPr>
              <a:defRPr/>
            </a:lvl1pPr>
          </a:lstStyle>
          <a:p>
            <a:pPr>
              <a:defRPr/>
            </a:pPr>
            <a:fld id="{56395430-A5D1-4492-B9D6-42A29ABE1AC8}" type="slidenum">
              <a:rPr lang="da-DK"/>
              <a:pPr>
                <a:defRPr/>
              </a:pPr>
              <a:t>‹nr.›</a:t>
            </a:fld>
            <a:endParaRPr lang="da-DK"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da-DK" smtClean="0"/>
              <a:t>Klik for at redigere titeltypografi i masteren</a:t>
            </a:r>
            <a:endParaRPr lang="en-US"/>
          </a:p>
        </p:txBody>
      </p:sp>
      <p:sp>
        <p:nvSpPr>
          <p:cNvPr id="3" name="Pladsholder til dato 9"/>
          <p:cNvSpPr>
            <a:spLocks noGrp="1"/>
          </p:cNvSpPr>
          <p:nvPr>
            <p:ph type="dt" sz="half" idx="10"/>
          </p:nvPr>
        </p:nvSpPr>
        <p:spPr/>
        <p:txBody>
          <a:bodyPr/>
          <a:lstStyle>
            <a:lvl1pPr>
              <a:defRPr/>
            </a:lvl1pPr>
          </a:lstStyle>
          <a:p>
            <a:pPr>
              <a:defRPr/>
            </a:pPr>
            <a:fld id="{68FC12C6-6CC4-4F39-8CD6-B0B63E965F29}" type="datetime1">
              <a:rPr lang="da-DK"/>
              <a:pPr>
                <a:defRPr/>
              </a:pPr>
              <a:t>16-02-2010</a:t>
            </a:fld>
            <a:endParaRPr lang="da-DK" dirty="0"/>
          </a:p>
        </p:txBody>
      </p:sp>
      <p:sp>
        <p:nvSpPr>
          <p:cNvPr id="4" name="Pladsholder til sidefod 21"/>
          <p:cNvSpPr>
            <a:spLocks noGrp="1"/>
          </p:cNvSpPr>
          <p:nvPr>
            <p:ph type="ftr" sz="quarter" idx="11"/>
          </p:nvPr>
        </p:nvSpPr>
        <p:spPr/>
        <p:txBody>
          <a:bodyPr/>
          <a:lstStyle>
            <a:lvl1pPr>
              <a:defRPr/>
            </a:lvl1pPr>
          </a:lstStyle>
          <a:p>
            <a:pPr>
              <a:defRPr/>
            </a:pPr>
            <a:r>
              <a:rPr lang="da-DK"/>
              <a:t>Jeppe Ellis Christensen</a:t>
            </a:r>
          </a:p>
        </p:txBody>
      </p:sp>
      <p:sp>
        <p:nvSpPr>
          <p:cNvPr id="5" name="Pladsholder til diasnummer 17"/>
          <p:cNvSpPr>
            <a:spLocks noGrp="1"/>
          </p:cNvSpPr>
          <p:nvPr>
            <p:ph type="sldNum" sz="quarter" idx="12"/>
          </p:nvPr>
        </p:nvSpPr>
        <p:spPr/>
        <p:txBody>
          <a:bodyPr/>
          <a:lstStyle>
            <a:lvl1pPr>
              <a:defRPr/>
            </a:lvl1pPr>
          </a:lstStyle>
          <a:p>
            <a:pPr>
              <a:defRPr/>
            </a:pPr>
            <a:fld id="{6D08E3EA-F69B-441E-B6D0-8B34518B2160}" type="slidenum">
              <a:rPr lang="da-DK"/>
              <a:pPr>
                <a:defRPr/>
              </a:pPr>
              <a:t>‹nr.›</a:t>
            </a:fld>
            <a:endParaRPr lang="da-DK"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9"/>
          <p:cNvSpPr>
            <a:spLocks noGrp="1"/>
          </p:cNvSpPr>
          <p:nvPr>
            <p:ph type="dt" sz="half" idx="10"/>
          </p:nvPr>
        </p:nvSpPr>
        <p:spPr/>
        <p:txBody>
          <a:bodyPr/>
          <a:lstStyle>
            <a:lvl1pPr>
              <a:defRPr/>
            </a:lvl1pPr>
          </a:lstStyle>
          <a:p>
            <a:pPr>
              <a:defRPr/>
            </a:pPr>
            <a:fld id="{5D7D8180-9891-488A-B260-06101766E7F1}" type="datetime1">
              <a:rPr lang="da-DK"/>
              <a:pPr>
                <a:defRPr/>
              </a:pPr>
              <a:t>16-02-2010</a:t>
            </a:fld>
            <a:endParaRPr lang="da-DK" dirty="0"/>
          </a:p>
        </p:txBody>
      </p:sp>
      <p:sp>
        <p:nvSpPr>
          <p:cNvPr id="3" name="Pladsholder til sidefod 21"/>
          <p:cNvSpPr>
            <a:spLocks noGrp="1"/>
          </p:cNvSpPr>
          <p:nvPr>
            <p:ph type="ftr" sz="quarter" idx="11"/>
          </p:nvPr>
        </p:nvSpPr>
        <p:spPr/>
        <p:txBody>
          <a:bodyPr/>
          <a:lstStyle>
            <a:lvl1pPr>
              <a:defRPr/>
            </a:lvl1pPr>
          </a:lstStyle>
          <a:p>
            <a:pPr>
              <a:defRPr/>
            </a:pPr>
            <a:r>
              <a:rPr lang="da-DK"/>
              <a:t>Jeppe Ellis Christensen</a:t>
            </a:r>
          </a:p>
        </p:txBody>
      </p:sp>
      <p:sp>
        <p:nvSpPr>
          <p:cNvPr id="4" name="Pladsholder til diasnummer 17"/>
          <p:cNvSpPr>
            <a:spLocks noGrp="1"/>
          </p:cNvSpPr>
          <p:nvPr>
            <p:ph type="sldNum" sz="quarter" idx="12"/>
          </p:nvPr>
        </p:nvSpPr>
        <p:spPr/>
        <p:txBody>
          <a:bodyPr/>
          <a:lstStyle>
            <a:lvl1pPr>
              <a:defRPr/>
            </a:lvl1pPr>
          </a:lstStyle>
          <a:p>
            <a:pPr>
              <a:defRPr/>
            </a:pPr>
            <a:fld id="{7417D657-B6D2-4976-89F0-A5E9C695B21E}" type="slidenum">
              <a:rPr lang="da-DK"/>
              <a:pPr>
                <a:defRPr/>
              </a:pPr>
              <a:t>‹nr.›</a:t>
            </a:fld>
            <a:endParaRPr lang="da-DK"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da-DK" smtClean="0"/>
              <a:t>Klik for at redigere titeltypografi i masteren</a:t>
            </a:r>
            <a:endParaRPr lang="en-US"/>
          </a:p>
        </p:txBody>
      </p:sp>
      <p:sp>
        <p:nvSpPr>
          <p:cNvPr id="3" name="Pladsholder til teks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da-DK" smtClean="0"/>
              <a:t>Klik for at redigere typografi i masteren</a:t>
            </a:r>
          </a:p>
        </p:txBody>
      </p:sp>
      <p:sp>
        <p:nvSpPr>
          <p:cNvPr id="4" name="Pladsholder til indhold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5" name="Pladsholder til dato 9"/>
          <p:cNvSpPr>
            <a:spLocks noGrp="1"/>
          </p:cNvSpPr>
          <p:nvPr>
            <p:ph type="dt" sz="half" idx="10"/>
          </p:nvPr>
        </p:nvSpPr>
        <p:spPr/>
        <p:txBody>
          <a:bodyPr/>
          <a:lstStyle>
            <a:lvl1pPr>
              <a:defRPr/>
            </a:lvl1pPr>
          </a:lstStyle>
          <a:p>
            <a:pPr>
              <a:defRPr/>
            </a:pPr>
            <a:fld id="{B9E21564-182D-432C-9AE4-1705F7F8F9F7}" type="datetime1">
              <a:rPr lang="da-DK"/>
              <a:pPr>
                <a:defRPr/>
              </a:pPr>
              <a:t>16-02-2010</a:t>
            </a:fld>
            <a:endParaRPr lang="da-DK" dirty="0"/>
          </a:p>
        </p:txBody>
      </p:sp>
      <p:sp>
        <p:nvSpPr>
          <p:cNvPr id="6" name="Pladsholder til sidefod 21"/>
          <p:cNvSpPr>
            <a:spLocks noGrp="1"/>
          </p:cNvSpPr>
          <p:nvPr>
            <p:ph type="ftr" sz="quarter" idx="11"/>
          </p:nvPr>
        </p:nvSpPr>
        <p:spPr/>
        <p:txBody>
          <a:bodyPr/>
          <a:lstStyle>
            <a:lvl1pPr>
              <a:defRPr/>
            </a:lvl1pPr>
          </a:lstStyle>
          <a:p>
            <a:pPr>
              <a:defRPr/>
            </a:pPr>
            <a:r>
              <a:rPr lang="da-DK"/>
              <a:t>Jeppe Ellis Christensen</a:t>
            </a:r>
          </a:p>
        </p:txBody>
      </p:sp>
      <p:sp>
        <p:nvSpPr>
          <p:cNvPr id="7" name="Pladsholder til diasnummer 17"/>
          <p:cNvSpPr>
            <a:spLocks noGrp="1"/>
          </p:cNvSpPr>
          <p:nvPr>
            <p:ph type="sldNum" sz="quarter" idx="12"/>
          </p:nvPr>
        </p:nvSpPr>
        <p:spPr/>
        <p:txBody>
          <a:bodyPr/>
          <a:lstStyle>
            <a:lvl1pPr>
              <a:defRPr/>
            </a:lvl1pPr>
          </a:lstStyle>
          <a:p>
            <a:pPr>
              <a:defRPr/>
            </a:pPr>
            <a:fld id="{61AF0082-4C0D-40EE-8D26-C9172554FD02}" type="slidenum">
              <a:rPr lang="da-DK"/>
              <a:pPr>
                <a:defRPr/>
              </a:pPr>
              <a:t>‹nr.›</a:t>
            </a:fld>
            <a:endParaRPr lang="da-DK"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5" name="Rektangel med enkelt afklippet og afrundet hjørn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tvinklet trekant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Kombinationstegning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Kombinationstegning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el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da-DK" smtClean="0"/>
              <a:t>Klik for at redigere titeltypografi i masteren</a:t>
            </a:r>
            <a:endParaRPr lang="en-US"/>
          </a:p>
        </p:txBody>
      </p:sp>
      <p:sp>
        <p:nvSpPr>
          <p:cNvPr id="4" name="Pladsholder til tekst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da-DK" smtClean="0"/>
              <a:t>Klik for at redigere typografi i masteren</a:t>
            </a:r>
          </a:p>
        </p:txBody>
      </p:sp>
      <p:sp>
        <p:nvSpPr>
          <p:cNvPr id="3" name="Pladsholder til billed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da-DK" noProof="0" dirty="0" smtClean="0"/>
              <a:t>Klik på ikonet for at tilføje et billede</a:t>
            </a:r>
            <a:endParaRPr lang="en-US" noProof="0" dirty="0"/>
          </a:p>
        </p:txBody>
      </p:sp>
      <p:sp>
        <p:nvSpPr>
          <p:cNvPr id="9" name="Pladsholder til dato 4"/>
          <p:cNvSpPr>
            <a:spLocks noGrp="1"/>
          </p:cNvSpPr>
          <p:nvPr>
            <p:ph type="dt" sz="half" idx="10"/>
          </p:nvPr>
        </p:nvSpPr>
        <p:spPr/>
        <p:txBody>
          <a:bodyPr/>
          <a:lstStyle>
            <a:lvl1pPr>
              <a:defRPr/>
            </a:lvl1pPr>
          </a:lstStyle>
          <a:p>
            <a:pPr>
              <a:defRPr/>
            </a:pPr>
            <a:fld id="{380EC2B7-1E7D-4FF0-B9B3-3CACD66B298C}" type="datetime1">
              <a:rPr lang="da-DK"/>
              <a:pPr>
                <a:defRPr/>
              </a:pPr>
              <a:t>16-02-2010</a:t>
            </a:fld>
            <a:endParaRPr lang="da-DK" dirty="0"/>
          </a:p>
        </p:txBody>
      </p:sp>
      <p:sp>
        <p:nvSpPr>
          <p:cNvPr id="10" name="Pladsholder til sidefod 5"/>
          <p:cNvSpPr>
            <a:spLocks noGrp="1"/>
          </p:cNvSpPr>
          <p:nvPr>
            <p:ph type="ftr" sz="quarter" idx="11"/>
          </p:nvPr>
        </p:nvSpPr>
        <p:spPr/>
        <p:txBody>
          <a:bodyPr/>
          <a:lstStyle>
            <a:lvl1pPr>
              <a:defRPr/>
            </a:lvl1pPr>
          </a:lstStyle>
          <a:p>
            <a:pPr>
              <a:defRPr/>
            </a:pPr>
            <a:r>
              <a:rPr lang="da-DK"/>
              <a:t>Jeppe Ellis Christensen</a:t>
            </a:r>
          </a:p>
        </p:txBody>
      </p:sp>
      <p:sp>
        <p:nvSpPr>
          <p:cNvPr id="11" name="Pladsholder til diasnummer 6"/>
          <p:cNvSpPr>
            <a:spLocks noGrp="1"/>
          </p:cNvSpPr>
          <p:nvPr>
            <p:ph type="sldNum" sz="quarter" idx="12"/>
          </p:nvPr>
        </p:nvSpPr>
        <p:spPr>
          <a:xfrm>
            <a:off x="8077200" y="6356350"/>
            <a:ext cx="609600" cy="365125"/>
          </a:xfrm>
        </p:spPr>
        <p:txBody>
          <a:bodyPr/>
          <a:lstStyle>
            <a:lvl1pPr>
              <a:defRPr/>
            </a:lvl1pPr>
          </a:lstStyle>
          <a:p>
            <a:pPr>
              <a:defRPr/>
            </a:pPr>
            <a:fld id="{15722E12-326B-41B4-9557-0BD6C9B1372A}" type="slidenum">
              <a:rPr lang="da-DK"/>
              <a:pPr>
                <a:defRPr/>
              </a:pPr>
              <a:t>‹nr.›</a:t>
            </a:fld>
            <a:endParaRPr lang="da-DK"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Kombinationstegning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Kombinationstegning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28" name="Pladsholder til titel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da-DK" smtClean="0"/>
              <a:t>Klik for at redigere titeltypografi i masteren</a:t>
            </a:r>
            <a:endParaRPr lang="en-US" smtClean="0"/>
          </a:p>
        </p:txBody>
      </p:sp>
      <p:sp>
        <p:nvSpPr>
          <p:cNvPr id="1029" name="Pladsholder til tekst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smtClean="0"/>
          </a:p>
        </p:txBody>
      </p:sp>
      <p:sp>
        <p:nvSpPr>
          <p:cNvPr id="10" name="Pladsholder til dato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B93C7479-6078-498B-937A-6457127B8D67}" type="datetime1">
              <a:rPr lang="da-DK"/>
              <a:pPr>
                <a:defRPr/>
              </a:pPr>
              <a:t>16-02-2010</a:t>
            </a:fld>
            <a:endParaRPr lang="da-DK" dirty="0"/>
          </a:p>
        </p:txBody>
      </p:sp>
      <p:sp>
        <p:nvSpPr>
          <p:cNvPr id="22" name="Pladsholder til sidefod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dirty="0" smtClean="0">
                <a:solidFill>
                  <a:schemeClr val="tx2">
                    <a:shade val="90000"/>
                  </a:schemeClr>
                </a:solidFill>
                <a:latin typeface="+mn-lt"/>
              </a:defRPr>
            </a:lvl1pPr>
          </a:lstStyle>
          <a:p>
            <a:pPr>
              <a:defRPr/>
            </a:pPr>
            <a:r>
              <a:rPr lang="da-DK"/>
              <a:t>Jeppe Ellis Christensen</a:t>
            </a:r>
            <a:endParaRPr lang="da-DK"/>
          </a:p>
        </p:txBody>
      </p:sp>
      <p:sp>
        <p:nvSpPr>
          <p:cNvPr id="18" name="Pladsholder til dias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0ABC811D-1070-40BB-9F9E-5D9C5D083C9F}" type="slidenum">
              <a:rPr lang="da-DK"/>
              <a:pPr>
                <a:defRPr/>
              </a:pPr>
              <a:t>‹nr.›</a:t>
            </a:fld>
            <a:endParaRPr lang="da-DK" dirty="0"/>
          </a:p>
        </p:txBody>
      </p:sp>
      <p:grpSp>
        <p:nvGrpSpPr>
          <p:cNvPr id="1033" name="Gruppe 1"/>
          <p:cNvGrpSpPr>
            <a:grpSpLocks/>
          </p:cNvGrpSpPr>
          <p:nvPr/>
        </p:nvGrpSpPr>
        <p:grpSpPr bwMode="auto">
          <a:xfrm>
            <a:off x="-19050" y="203200"/>
            <a:ext cx="9180513" cy="647700"/>
            <a:chOff x="-19045" y="216550"/>
            <a:chExt cx="9180548" cy="649224"/>
          </a:xfrm>
        </p:grpSpPr>
        <p:sp>
          <p:nvSpPr>
            <p:cNvPr id="12" name="Kombinationstegning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3" name="Kombinationstegning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grpSp>
    </p:spTree>
  </p:cSld>
  <p:clrMap bg1="lt1" tx1="dk1" bg2="lt2" tx2="dk2" accent1="accent1" accent2="accent2" accent3="accent3" accent4="accent4" accent5="accent5" accent6="accent6" hlink="hlink" folHlink="folHlink"/>
  <p:sldLayoutIdLst>
    <p:sldLayoutId id="2147483708" r:id="rId1"/>
    <p:sldLayoutId id="2147483707" r:id="rId2"/>
    <p:sldLayoutId id="2147483709" r:id="rId3"/>
    <p:sldLayoutId id="2147483706" r:id="rId4"/>
    <p:sldLayoutId id="2147483705" r:id="rId5"/>
    <p:sldLayoutId id="2147483704" r:id="rId6"/>
    <p:sldLayoutId id="2147483703" r:id="rId7"/>
    <p:sldLayoutId id="2147483702" r:id="rId8"/>
    <p:sldLayoutId id="2147483710" r:id="rId9"/>
    <p:sldLayoutId id="2147483701" r:id="rId10"/>
    <p:sldLayoutId id="2147483700" r:id="rId11"/>
  </p:sldLayoutIdLst>
  <p:hf sldNum="0" hd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313"/>
            <a:ext cx="7851775" cy="1143000"/>
          </a:xfrm>
        </p:spPr>
        <p:txBody>
          <a:bodyPr/>
          <a:lstStyle/>
          <a:p>
            <a:pPr algn="ctr" fontAlgn="auto">
              <a:spcAft>
                <a:spcPts val="0"/>
              </a:spcAft>
              <a:defRPr/>
            </a:pPr>
            <a:endParaRPr lang="da-DK" sz="3100" dirty="0"/>
          </a:p>
        </p:txBody>
      </p:sp>
      <p:sp>
        <p:nvSpPr>
          <p:cNvPr id="3" name="Undertitel 2"/>
          <p:cNvSpPr>
            <a:spLocks noGrp="1"/>
          </p:cNvSpPr>
          <p:nvPr>
            <p:ph type="subTitle" idx="1"/>
          </p:nvPr>
        </p:nvSpPr>
        <p:spPr>
          <a:xfrm>
            <a:off x="533400" y="1571625"/>
            <a:ext cx="7854950" cy="5000625"/>
          </a:xfrm>
        </p:spPr>
        <p:txBody>
          <a:bodyPr>
            <a:normAutofit/>
          </a:bodyPr>
          <a:lstStyle/>
          <a:p>
            <a:pPr marL="514350" marR="0" indent="-514350" algn="ctr"/>
            <a:r>
              <a:rPr lang="da-DK" smtClean="0"/>
              <a:t>	</a:t>
            </a:r>
            <a:r>
              <a:rPr lang="da-DK" sz="6000" smtClean="0">
                <a:solidFill>
                  <a:srgbClr val="CAFBED"/>
                </a:solidFill>
              </a:rPr>
              <a:t>Pædagogen i skolen</a:t>
            </a:r>
          </a:p>
          <a:p>
            <a:pPr marL="514350" marR="0" indent="-514350" algn="ctr"/>
            <a:r>
              <a:rPr lang="da-DK" sz="4000" smtClean="0">
                <a:solidFill>
                  <a:srgbClr val="CAFBED"/>
                </a:solidFill>
              </a:rPr>
              <a:t>- Skolepædagog eller fritidslærer</a:t>
            </a:r>
          </a:p>
          <a:p>
            <a:pPr marL="514350" marR="0" indent="-514350" algn="ctr"/>
            <a:endParaRPr lang="da-DK" sz="4000" smtClean="0">
              <a:solidFill>
                <a:srgbClr val="CAFBED"/>
              </a:solidFill>
            </a:endParaRPr>
          </a:p>
          <a:p>
            <a:pPr marL="514350" marR="0" indent="-514350" algn="ctr"/>
            <a:r>
              <a:rPr lang="da-DK" sz="3200" smtClean="0">
                <a:solidFill>
                  <a:srgbClr val="CAFBED"/>
                </a:solidFill>
              </a:rPr>
              <a:t>Et forskningsprojekt i PUF-regi</a:t>
            </a:r>
          </a:p>
          <a:p>
            <a:pPr marL="514350" marR="0" indent="-514350" algn="l"/>
            <a:endParaRPr lang="da-DK"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 - </a:t>
            </a:r>
            <a:r>
              <a:rPr lang="da-DK" sz="3100" u="sng" dirty="0" smtClean="0"/>
              <a:t>antagelser</a:t>
            </a:r>
            <a:endParaRPr lang="da-DK" sz="3100" u="sng" dirty="0"/>
          </a:p>
        </p:txBody>
      </p:sp>
      <p:sp>
        <p:nvSpPr>
          <p:cNvPr id="3" name="Undertitel 2"/>
          <p:cNvSpPr>
            <a:spLocks noGrp="1"/>
          </p:cNvSpPr>
          <p:nvPr>
            <p:ph type="subTitle" idx="1"/>
          </p:nvPr>
        </p:nvSpPr>
        <p:spPr>
          <a:xfrm>
            <a:off x="644525" y="1500188"/>
            <a:ext cx="7854950" cy="5000625"/>
          </a:xfrm>
        </p:spPr>
        <p:txBody>
          <a:bodyPr/>
          <a:lstStyle/>
          <a:p>
            <a:pPr marR="0" algn="l"/>
            <a:r>
              <a:rPr lang="da-DK" sz="2400" smtClean="0"/>
              <a:t>Modsætninger mellem indlæringspædagogik og        fritidspædagogik? (Traditionsbunden dualistisk tænkning)</a:t>
            </a:r>
          </a:p>
        </p:txBody>
      </p:sp>
      <p:graphicFrame>
        <p:nvGraphicFramePr>
          <p:cNvPr id="4" name="Tabel 3"/>
          <p:cNvGraphicFramePr>
            <a:graphicFrameLocks noGrp="1"/>
          </p:cNvGraphicFramePr>
          <p:nvPr/>
        </p:nvGraphicFramePr>
        <p:xfrm>
          <a:off x="642938" y="2428875"/>
          <a:ext cx="7823200" cy="3857625"/>
        </p:xfrm>
        <a:graphic>
          <a:graphicData uri="http://schemas.openxmlformats.org/drawingml/2006/table">
            <a:tbl>
              <a:tblPr firstRow="1" bandRow="1">
                <a:tableStyleId>{5C22544A-7EE6-4342-B048-85BDC9FD1C3A}</a:tableStyleId>
              </a:tblPr>
              <a:tblGrid>
                <a:gridCol w="2786082"/>
                <a:gridCol w="2143140"/>
                <a:gridCol w="2893238"/>
              </a:tblGrid>
              <a:tr h="703159">
                <a:tc>
                  <a:txBody>
                    <a:bodyPr/>
                    <a:lstStyle/>
                    <a:p>
                      <a:r>
                        <a:rPr lang="da-DK" dirty="0" smtClean="0"/>
                        <a:t>Indlæringspædagogik/</a:t>
                      </a:r>
                    </a:p>
                    <a:p>
                      <a:r>
                        <a:rPr lang="da-DK" dirty="0" smtClean="0"/>
                        <a:t>skole</a:t>
                      </a:r>
                      <a:endParaRPr lang="da-DK" dirty="0"/>
                    </a:p>
                  </a:txBody>
                  <a:tcPr/>
                </a:tc>
                <a:tc>
                  <a:txBody>
                    <a:bodyPr/>
                    <a:lstStyle/>
                    <a:p>
                      <a:r>
                        <a:rPr lang="da-DK" dirty="0" smtClean="0"/>
                        <a:t>Ny skolepolitisk virkelighed</a:t>
                      </a:r>
                      <a:endParaRPr lang="da-DK" dirty="0"/>
                    </a:p>
                  </a:txBody>
                  <a:tcPr/>
                </a:tc>
                <a:tc>
                  <a:txBody>
                    <a:bodyPr/>
                    <a:lstStyle/>
                    <a:p>
                      <a:r>
                        <a:rPr lang="da-DK" dirty="0" smtClean="0"/>
                        <a:t>Fritidspædagogik/</a:t>
                      </a:r>
                    </a:p>
                    <a:p>
                      <a:r>
                        <a:rPr lang="da-DK" dirty="0" smtClean="0"/>
                        <a:t>SFO</a:t>
                      </a:r>
                      <a:endParaRPr lang="da-DK" dirty="0"/>
                    </a:p>
                  </a:txBody>
                  <a:tcPr/>
                </a:tc>
              </a:tr>
              <a:tr h="3154493">
                <a:tc>
                  <a:txBody>
                    <a:bodyPr/>
                    <a:lstStyle/>
                    <a:p>
                      <a:r>
                        <a:rPr lang="da-DK" dirty="0" smtClean="0"/>
                        <a:t>Undervisning</a:t>
                      </a:r>
                    </a:p>
                    <a:p>
                      <a:endParaRPr lang="da-DK" dirty="0" smtClean="0"/>
                    </a:p>
                    <a:p>
                      <a:r>
                        <a:rPr lang="da-DK" dirty="0" smtClean="0"/>
                        <a:t>Lærer</a:t>
                      </a:r>
                    </a:p>
                    <a:p>
                      <a:endParaRPr lang="da-DK" dirty="0" smtClean="0"/>
                    </a:p>
                    <a:p>
                      <a:endParaRPr lang="da-DK" dirty="0" smtClean="0"/>
                    </a:p>
                    <a:p>
                      <a:r>
                        <a:rPr lang="da-DK" dirty="0" smtClean="0"/>
                        <a:t>”Hårde” fag</a:t>
                      </a:r>
                    </a:p>
                    <a:p>
                      <a:endParaRPr lang="da-DK" dirty="0" smtClean="0"/>
                    </a:p>
                    <a:p>
                      <a:r>
                        <a:rPr lang="da-DK" dirty="0" smtClean="0"/>
                        <a:t>Pisa-fag</a:t>
                      </a:r>
                    </a:p>
                    <a:p>
                      <a:endParaRPr lang="da-DK" dirty="0" smtClean="0"/>
                    </a:p>
                    <a:p>
                      <a:r>
                        <a:rPr lang="da-DK" dirty="0" smtClean="0"/>
                        <a:t>Formel læring</a:t>
                      </a:r>
                    </a:p>
                    <a:p>
                      <a:endParaRPr lang="da-DK" dirty="0" smtClean="0"/>
                    </a:p>
                  </a:txBody>
                  <a:tcPr/>
                </a:tc>
                <a:tc>
                  <a:txBody>
                    <a:bodyPr/>
                    <a:lstStyle/>
                    <a:p>
                      <a:endParaRPr lang="da-DK" dirty="0" smtClean="0"/>
                    </a:p>
                    <a:p>
                      <a:endParaRPr lang="da-DK" dirty="0" smtClean="0"/>
                    </a:p>
                    <a:p>
                      <a:endParaRPr lang="da-DK" dirty="0" smtClean="0"/>
                    </a:p>
                    <a:p>
                      <a:endParaRPr lang="da-DK" dirty="0" smtClean="0"/>
                    </a:p>
                    <a:p>
                      <a:endParaRPr lang="da-DK" dirty="0"/>
                    </a:p>
                  </a:txBody>
                  <a:tcPr/>
                </a:tc>
                <a:tc>
                  <a:txBody>
                    <a:bodyPr/>
                    <a:lstStyle/>
                    <a:p>
                      <a:r>
                        <a:rPr lang="da-DK" dirty="0" smtClean="0"/>
                        <a:t>Fritid</a:t>
                      </a:r>
                    </a:p>
                    <a:p>
                      <a:endParaRPr lang="da-DK" dirty="0" smtClean="0"/>
                    </a:p>
                    <a:p>
                      <a:r>
                        <a:rPr lang="da-DK" dirty="0" smtClean="0"/>
                        <a:t>Pædagoger </a:t>
                      </a:r>
                      <a:r>
                        <a:rPr lang="da-DK" baseline="0" dirty="0" smtClean="0"/>
                        <a:t> og</a:t>
                      </a:r>
                      <a:endParaRPr lang="da-DK" dirty="0" smtClean="0"/>
                    </a:p>
                    <a:p>
                      <a:r>
                        <a:rPr lang="da-DK" dirty="0" smtClean="0"/>
                        <a:t>medhjælpere</a:t>
                      </a:r>
                    </a:p>
                    <a:p>
                      <a:endParaRPr lang="da-DK" dirty="0" smtClean="0"/>
                    </a:p>
                    <a:p>
                      <a:r>
                        <a:rPr lang="da-DK" dirty="0" smtClean="0"/>
                        <a:t>”bløde værdier”</a:t>
                      </a:r>
                    </a:p>
                    <a:p>
                      <a:endParaRPr lang="da-DK" dirty="0" smtClean="0"/>
                    </a:p>
                    <a:p>
                      <a:r>
                        <a:rPr lang="da-DK" dirty="0" smtClean="0"/>
                        <a:t>Frikvartersfag</a:t>
                      </a:r>
                    </a:p>
                    <a:p>
                      <a:endParaRPr lang="da-DK" dirty="0" smtClean="0"/>
                    </a:p>
                    <a:p>
                      <a:r>
                        <a:rPr lang="da-DK" dirty="0" smtClean="0"/>
                        <a:t>Uformel læring</a:t>
                      </a:r>
                    </a:p>
                    <a:p>
                      <a:endParaRPr lang="da-DK" dirty="0" smtClean="0"/>
                    </a:p>
                  </a:txBody>
                  <a:tcPr/>
                </a:tc>
              </a:tr>
            </a:tbl>
          </a:graphicData>
        </a:graphic>
      </p:graphicFrame>
      <p:sp>
        <p:nvSpPr>
          <p:cNvPr id="6" name="Ellipse 5"/>
          <p:cNvSpPr/>
          <p:nvPr/>
        </p:nvSpPr>
        <p:spPr>
          <a:xfrm>
            <a:off x="3786188" y="3214688"/>
            <a:ext cx="1214437" cy="10715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 - </a:t>
            </a:r>
            <a:r>
              <a:rPr lang="da-DK" sz="3100" u="sng" dirty="0" smtClean="0"/>
              <a:t>antagelser</a:t>
            </a:r>
            <a:endParaRPr lang="da-DK" sz="3100" u="sng" dirty="0"/>
          </a:p>
        </p:txBody>
      </p:sp>
      <p:sp>
        <p:nvSpPr>
          <p:cNvPr id="3" name="Undertitel 2"/>
          <p:cNvSpPr>
            <a:spLocks noGrp="1"/>
          </p:cNvSpPr>
          <p:nvPr>
            <p:ph type="subTitle" idx="1"/>
          </p:nvPr>
        </p:nvSpPr>
        <p:spPr>
          <a:xfrm>
            <a:off x="644525" y="1428750"/>
            <a:ext cx="7854950" cy="5000625"/>
          </a:xfrm>
        </p:spPr>
        <p:txBody>
          <a:bodyPr/>
          <a:lstStyle/>
          <a:p>
            <a:pPr marR="0" algn="l"/>
            <a:r>
              <a:rPr lang="da-DK" sz="2400" smtClean="0"/>
              <a:t>Om det, der forener indlæringspædagogik og fritidspædagogik?  (Brobygning ml. skole og fritid)</a:t>
            </a:r>
          </a:p>
          <a:p>
            <a:pPr marR="0" algn="l"/>
            <a:endParaRPr lang="da-DK" smtClean="0"/>
          </a:p>
        </p:txBody>
      </p:sp>
      <p:graphicFrame>
        <p:nvGraphicFramePr>
          <p:cNvPr id="4" name="Tabel 3"/>
          <p:cNvGraphicFramePr>
            <a:graphicFrameLocks noGrp="1"/>
          </p:cNvGraphicFramePr>
          <p:nvPr/>
        </p:nvGraphicFramePr>
        <p:xfrm>
          <a:off x="463550" y="2357438"/>
          <a:ext cx="8216900" cy="4022725"/>
        </p:xfrm>
        <a:graphic>
          <a:graphicData uri="http://schemas.openxmlformats.org/drawingml/2006/table">
            <a:tbl>
              <a:tblPr firstRow="1" bandRow="1">
                <a:tableStyleId>{5C22544A-7EE6-4342-B048-85BDC9FD1C3A}</a:tableStyleId>
              </a:tblPr>
              <a:tblGrid>
                <a:gridCol w="3000396"/>
                <a:gridCol w="1928826"/>
                <a:gridCol w="3286148"/>
              </a:tblGrid>
              <a:tr h="1857388">
                <a:tc>
                  <a:txBody>
                    <a:bodyPr/>
                    <a:lstStyle/>
                    <a:p>
                      <a:r>
                        <a:rPr lang="da-DK" dirty="0" smtClean="0"/>
                        <a:t>Indlæringspædagogik/</a:t>
                      </a:r>
                    </a:p>
                    <a:p>
                      <a:r>
                        <a:rPr lang="da-DK" b="1" dirty="0" smtClean="0"/>
                        <a:t>SKOLE</a:t>
                      </a:r>
                    </a:p>
                    <a:p>
                      <a:pPr>
                        <a:buFont typeface="Arial" charset="0"/>
                        <a:buNone/>
                      </a:pPr>
                      <a:r>
                        <a:rPr lang="da-DK" dirty="0" smtClean="0"/>
                        <a:t>*Revurdering</a:t>
                      </a:r>
                      <a:r>
                        <a:rPr lang="da-DK" baseline="0" dirty="0" smtClean="0"/>
                        <a:t> af </a:t>
                      </a:r>
                    </a:p>
                    <a:p>
                      <a:pPr>
                        <a:buFont typeface="Arial" charset="0"/>
                        <a:buNone/>
                      </a:pPr>
                      <a:r>
                        <a:rPr lang="da-DK" baseline="0" dirty="0" smtClean="0"/>
                        <a:t>Grundlæggende begreber, værdier og samarbejdsformer!?</a:t>
                      </a:r>
                      <a:endParaRPr lang="da-DK" dirty="0"/>
                    </a:p>
                  </a:txBody>
                  <a:tcPr/>
                </a:tc>
                <a:tc>
                  <a:txBody>
                    <a:bodyPr/>
                    <a:lstStyle/>
                    <a:p>
                      <a:r>
                        <a:rPr lang="da-DK" dirty="0" smtClean="0"/>
                        <a:t>Ny skolepolitisk</a:t>
                      </a:r>
                      <a:r>
                        <a:rPr lang="da-DK" baseline="0" dirty="0" smtClean="0"/>
                        <a:t> virkelighed </a:t>
                      </a:r>
                    </a:p>
                    <a:p>
                      <a:endParaRPr lang="da-DK" baseline="0" dirty="0" smtClean="0"/>
                    </a:p>
                  </a:txBody>
                  <a:tcPr/>
                </a:tc>
                <a:tc>
                  <a:txBody>
                    <a:bodyPr/>
                    <a:lstStyle/>
                    <a:p>
                      <a:r>
                        <a:rPr lang="da-DK" dirty="0" smtClean="0"/>
                        <a:t>Fritidspædagogik/</a:t>
                      </a:r>
                    </a:p>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SFO</a:t>
                      </a:r>
                    </a:p>
                    <a:p>
                      <a:pPr marL="0" marR="0" indent="0" algn="l" defTabSz="914400" rtl="0" eaLnBrk="1" fontAlgn="auto" latinLnBrk="0" hangingPunct="1">
                        <a:lnSpc>
                          <a:spcPct val="100000"/>
                        </a:lnSpc>
                        <a:spcBef>
                          <a:spcPts val="0"/>
                        </a:spcBef>
                        <a:spcAft>
                          <a:spcPts val="0"/>
                        </a:spcAft>
                        <a:buClrTx/>
                        <a:buSzTx/>
                        <a:buFontTx/>
                        <a:buNone/>
                        <a:tabLst/>
                        <a:defRPr/>
                      </a:pPr>
                      <a:r>
                        <a:rPr lang="da-DK" sz="1800" baseline="0" dirty="0" smtClean="0"/>
                        <a:t>*Revurdering af grundlæggende begreber , værdier og </a:t>
                      </a:r>
                    </a:p>
                    <a:p>
                      <a:pPr marL="0" marR="0" indent="0" algn="l" defTabSz="914400" rtl="0" eaLnBrk="1" fontAlgn="auto" latinLnBrk="0" hangingPunct="1">
                        <a:lnSpc>
                          <a:spcPct val="100000"/>
                        </a:lnSpc>
                        <a:spcBef>
                          <a:spcPts val="0"/>
                        </a:spcBef>
                        <a:spcAft>
                          <a:spcPts val="0"/>
                        </a:spcAft>
                        <a:buClrTx/>
                        <a:buSzTx/>
                        <a:buFontTx/>
                        <a:buNone/>
                        <a:tabLst/>
                        <a:defRPr/>
                      </a:pPr>
                      <a:r>
                        <a:rPr lang="da-DK" sz="1800" baseline="0" dirty="0" smtClean="0"/>
                        <a:t>samarbejdsformer !?</a:t>
                      </a:r>
                    </a:p>
                    <a:p>
                      <a:endParaRPr lang="da-DK" dirty="0"/>
                    </a:p>
                  </a:txBody>
                  <a:tcPr/>
                </a:tc>
              </a:tr>
              <a:tr h="1857388">
                <a:tc>
                  <a:txBody>
                    <a:bodyPr/>
                    <a:lstStyle/>
                    <a:p>
                      <a:r>
                        <a:rPr kumimoji="0" lang="da-DK" sz="1800" kern="1200" dirty="0" smtClean="0">
                          <a:solidFill>
                            <a:schemeClr val="dk1"/>
                          </a:solidFill>
                          <a:latin typeface="+mn-lt"/>
                          <a:ea typeface="+mn-ea"/>
                          <a:cs typeface="+mn-cs"/>
                        </a:rPr>
                        <a:t>Pædagog/skolelærer</a:t>
                      </a:r>
                    </a:p>
                    <a:p>
                      <a:r>
                        <a:rPr kumimoji="0" lang="da-DK" sz="1800" kern="1200" dirty="0" smtClean="0">
                          <a:solidFill>
                            <a:schemeClr val="dk1"/>
                          </a:solidFill>
                          <a:latin typeface="+mn-lt"/>
                          <a:ea typeface="+mn-ea"/>
                          <a:cs typeface="+mn-cs"/>
                        </a:rPr>
                        <a:t>Professionsudøver</a:t>
                      </a:r>
                    </a:p>
                    <a:p>
                      <a:r>
                        <a:rPr kumimoji="0" lang="da-DK" sz="1800" kern="1200" dirty="0" smtClean="0">
                          <a:solidFill>
                            <a:schemeClr val="dk1"/>
                          </a:solidFill>
                          <a:latin typeface="+mn-lt"/>
                          <a:ea typeface="+mn-ea"/>
                          <a:cs typeface="+mn-cs"/>
                        </a:rPr>
                        <a:t>Professionsidentitet</a:t>
                      </a:r>
                    </a:p>
                    <a:p>
                      <a:r>
                        <a:rPr kumimoji="0" lang="da-DK" sz="1800" kern="1200" dirty="0" smtClean="0">
                          <a:solidFill>
                            <a:schemeClr val="dk1"/>
                          </a:solidFill>
                          <a:latin typeface="+mn-lt"/>
                          <a:ea typeface="+mn-ea"/>
                          <a:cs typeface="+mn-cs"/>
                        </a:rPr>
                        <a:t>Livsduelighed som kerneydelse</a:t>
                      </a:r>
                    </a:p>
                    <a:p>
                      <a:r>
                        <a:rPr kumimoji="0" lang="da-DK" sz="1800" kern="1200" dirty="0" smtClean="0">
                          <a:solidFill>
                            <a:schemeClr val="dk1"/>
                          </a:solidFill>
                          <a:latin typeface="+mn-lt"/>
                          <a:ea typeface="+mn-ea"/>
                          <a:cs typeface="+mn-cs"/>
                        </a:rPr>
                        <a:t> Synet på barnet:</a:t>
                      </a:r>
                    </a:p>
                    <a:p>
                      <a:r>
                        <a:rPr kumimoji="0" lang="da-DK" sz="1800" i="1" kern="1200" dirty="0" smtClean="0">
                          <a:solidFill>
                            <a:schemeClr val="dk1"/>
                          </a:solidFill>
                          <a:latin typeface="+mn-lt"/>
                          <a:ea typeface="+mn-ea"/>
                          <a:cs typeface="+mn-cs"/>
                        </a:rPr>
                        <a:t>Elevens Livsduelighed?</a:t>
                      </a:r>
                      <a:endParaRPr lang="da-DK" i="1" dirty="0"/>
                    </a:p>
                  </a:txBody>
                  <a:tcPr/>
                </a:tc>
                <a:tc>
                  <a:txBody>
                    <a:bodyPr/>
                    <a:lstStyle/>
                    <a:p>
                      <a:endParaRPr lang="da-DK" dirty="0"/>
                    </a:p>
                  </a:txBody>
                  <a:tcPr/>
                </a:tc>
                <a:tc>
                  <a:txBody>
                    <a:bodyPr/>
                    <a:lstStyle/>
                    <a:p>
                      <a:r>
                        <a:rPr kumimoji="0" lang="da-DK" sz="1800" kern="1200" dirty="0" smtClean="0">
                          <a:solidFill>
                            <a:schemeClr val="dk1"/>
                          </a:solidFill>
                          <a:latin typeface="+mn-lt"/>
                          <a:ea typeface="+mn-ea"/>
                          <a:cs typeface="+mn-cs"/>
                        </a:rPr>
                        <a:t>Pædagog/skolepædagog</a:t>
                      </a:r>
                    </a:p>
                    <a:p>
                      <a:r>
                        <a:rPr kumimoji="0" lang="da-DK" sz="1800" kern="1200" dirty="0" smtClean="0">
                          <a:solidFill>
                            <a:schemeClr val="dk1"/>
                          </a:solidFill>
                          <a:latin typeface="+mn-lt"/>
                          <a:ea typeface="+mn-ea"/>
                          <a:cs typeface="+mn-cs"/>
                        </a:rPr>
                        <a:t>Professionsudøver</a:t>
                      </a:r>
                    </a:p>
                    <a:p>
                      <a:r>
                        <a:rPr kumimoji="0" lang="da-DK" sz="1800" kern="1200" dirty="0" smtClean="0">
                          <a:solidFill>
                            <a:schemeClr val="dk1"/>
                          </a:solidFill>
                          <a:latin typeface="+mn-lt"/>
                          <a:ea typeface="+mn-ea"/>
                          <a:cs typeface="+mn-cs"/>
                        </a:rPr>
                        <a:t>Professionsidentitet</a:t>
                      </a:r>
                    </a:p>
                    <a:p>
                      <a:r>
                        <a:rPr kumimoji="0" lang="da-DK" sz="1800" kern="1200" dirty="0" smtClean="0">
                          <a:solidFill>
                            <a:schemeClr val="dk1"/>
                          </a:solidFill>
                          <a:latin typeface="+mn-lt"/>
                          <a:ea typeface="+mn-ea"/>
                          <a:cs typeface="+mn-cs"/>
                        </a:rPr>
                        <a:t>Livsduelighed </a:t>
                      </a:r>
                    </a:p>
                    <a:p>
                      <a:r>
                        <a:rPr kumimoji="0" lang="da-DK" sz="1800" kern="1200" dirty="0" smtClean="0">
                          <a:solidFill>
                            <a:schemeClr val="dk1"/>
                          </a:solidFill>
                          <a:latin typeface="+mn-lt"/>
                          <a:ea typeface="+mn-ea"/>
                          <a:cs typeface="+mn-cs"/>
                        </a:rPr>
                        <a:t>som kerneydelse</a:t>
                      </a:r>
                    </a:p>
                    <a:p>
                      <a:r>
                        <a:rPr kumimoji="0" lang="da-DK" sz="1800" kern="1200" dirty="0" smtClean="0">
                          <a:solidFill>
                            <a:schemeClr val="dk1"/>
                          </a:solidFill>
                          <a:latin typeface="+mn-lt"/>
                          <a:ea typeface="+mn-ea"/>
                          <a:cs typeface="+mn-cs"/>
                        </a:rPr>
                        <a:t> Synet på barnet:</a:t>
                      </a:r>
                    </a:p>
                    <a:p>
                      <a:r>
                        <a:rPr kumimoji="0" lang="da-DK" sz="1800" i="1" kern="1200" dirty="0" smtClean="0">
                          <a:solidFill>
                            <a:schemeClr val="dk1"/>
                          </a:solidFill>
                          <a:latin typeface="+mn-lt"/>
                          <a:ea typeface="+mn-ea"/>
                          <a:cs typeface="+mn-cs"/>
                        </a:rPr>
                        <a:t>Skolebarnets Livsduelighed?</a:t>
                      </a:r>
                      <a:endParaRPr lang="da-DK" dirty="0"/>
                    </a:p>
                  </a:txBody>
                  <a:tcPr/>
                </a:tc>
              </a:tr>
            </a:tbl>
          </a:graphicData>
        </a:graphic>
      </p:graphicFrame>
      <p:sp>
        <p:nvSpPr>
          <p:cNvPr id="5" name="Ellipse 4"/>
          <p:cNvSpPr/>
          <p:nvPr/>
        </p:nvSpPr>
        <p:spPr>
          <a:xfrm>
            <a:off x="3857625" y="4929188"/>
            <a:ext cx="1143000" cy="12144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 - </a:t>
            </a:r>
            <a:r>
              <a:rPr lang="da-DK" sz="3100" u="sng" dirty="0" smtClean="0"/>
              <a:t>antagelser</a:t>
            </a:r>
            <a:endParaRPr lang="da-DK" sz="3100" u="sng" dirty="0"/>
          </a:p>
        </p:txBody>
      </p:sp>
      <p:sp>
        <p:nvSpPr>
          <p:cNvPr id="3" name="Undertitel 2"/>
          <p:cNvSpPr>
            <a:spLocks noGrp="1"/>
          </p:cNvSpPr>
          <p:nvPr>
            <p:ph type="subTitle" idx="1"/>
          </p:nvPr>
        </p:nvSpPr>
        <p:spPr>
          <a:xfrm>
            <a:off x="533400" y="1571625"/>
            <a:ext cx="7854950" cy="5000625"/>
          </a:xfrm>
        </p:spPr>
        <p:txBody>
          <a:bodyPr/>
          <a:lstStyle/>
          <a:p>
            <a:pPr marR="0" algn="l"/>
            <a:r>
              <a:rPr lang="da-DK" smtClean="0"/>
              <a:t>Ét bud på professionsforståelse og ”det der forener”.  Klassiske etiske professioner:</a:t>
            </a:r>
          </a:p>
          <a:p>
            <a:pPr marR="0" algn="l"/>
            <a:endParaRPr lang="da-DK" smtClean="0"/>
          </a:p>
          <a:p>
            <a:pPr marR="0" algn="l"/>
            <a:endParaRPr lang="da-DK" smtClean="0"/>
          </a:p>
          <a:p>
            <a:pPr marR="0" algn="l"/>
            <a:endParaRPr lang="da-DK" smtClean="0"/>
          </a:p>
          <a:p>
            <a:pPr marR="0" algn="l"/>
            <a:endParaRPr lang="da-DK" smtClean="0"/>
          </a:p>
          <a:p>
            <a:pPr marR="0" algn="l"/>
            <a:endParaRPr lang="da-DK" smtClean="0"/>
          </a:p>
          <a:p>
            <a:pPr marR="0" algn="l"/>
            <a:endParaRPr lang="da-DK" smtClean="0"/>
          </a:p>
          <a:p>
            <a:pPr marR="0" algn="l"/>
            <a:endParaRPr lang="da-DK" smtClean="0"/>
          </a:p>
          <a:p>
            <a:pPr marR="0" algn="l"/>
            <a:r>
              <a:rPr lang="da-DK" sz="2000" i="1" smtClean="0"/>
              <a:t>*”Essentially contested concepts” (Carr 2000): ”flydende betegnere”</a:t>
            </a:r>
          </a:p>
          <a:p>
            <a:pPr marR="0" algn="l"/>
            <a:endParaRPr lang="da-DK" smtClean="0"/>
          </a:p>
        </p:txBody>
      </p:sp>
      <p:graphicFrame>
        <p:nvGraphicFramePr>
          <p:cNvPr id="4" name="Tabel 3"/>
          <p:cNvGraphicFramePr>
            <a:graphicFrameLocks noGrp="1"/>
          </p:cNvGraphicFramePr>
          <p:nvPr/>
        </p:nvGraphicFramePr>
        <p:xfrm>
          <a:off x="642938" y="2687638"/>
          <a:ext cx="8072437" cy="3098800"/>
        </p:xfrm>
        <a:graphic>
          <a:graphicData uri="http://schemas.openxmlformats.org/drawingml/2006/table">
            <a:tbl>
              <a:tblPr firstRow="1" bandRow="1">
                <a:tableStyleId>{5C22544A-7EE6-4342-B048-85BDC9FD1C3A}</a:tableStyleId>
              </a:tblPr>
              <a:tblGrid>
                <a:gridCol w="2214578"/>
                <a:gridCol w="2714644"/>
                <a:gridCol w="3143272"/>
              </a:tblGrid>
              <a:tr h="558211">
                <a:tc>
                  <a:txBody>
                    <a:bodyPr/>
                    <a:lstStyle/>
                    <a:p>
                      <a:r>
                        <a:rPr lang="da-DK" dirty="0" smtClean="0"/>
                        <a:t>Profession</a:t>
                      </a:r>
                      <a:endParaRPr lang="da-DK" dirty="0"/>
                    </a:p>
                  </a:txBody>
                  <a:tcPr/>
                </a:tc>
                <a:tc>
                  <a:txBody>
                    <a:bodyPr/>
                    <a:lstStyle/>
                    <a:p>
                      <a:r>
                        <a:rPr lang="da-DK" dirty="0" smtClean="0"/>
                        <a:t> Kerneydelse</a:t>
                      </a:r>
                      <a:endParaRPr lang="da-DK" dirty="0"/>
                    </a:p>
                  </a:txBody>
                  <a:tcPr/>
                </a:tc>
                <a:tc>
                  <a:txBody>
                    <a:bodyPr/>
                    <a:lstStyle/>
                    <a:p>
                      <a:r>
                        <a:rPr lang="da-DK" dirty="0" smtClean="0"/>
                        <a:t>Grundværdi(er)</a:t>
                      </a:r>
                      <a:endParaRPr lang="da-DK" dirty="0"/>
                    </a:p>
                  </a:txBody>
                  <a:tcPr/>
                </a:tc>
              </a:tr>
              <a:tr h="963489">
                <a:tc>
                  <a:txBody>
                    <a:bodyPr/>
                    <a:lstStyle/>
                    <a:p>
                      <a:r>
                        <a:rPr lang="da-DK" dirty="0" smtClean="0"/>
                        <a:t>Lægekunst</a:t>
                      </a:r>
                      <a:endParaRPr lang="da-DK" dirty="0"/>
                    </a:p>
                  </a:txBody>
                  <a:tcPr/>
                </a:tc>
                <a:tc>
                  <a:txBody>
                    <a:bodyPr/>
                    <a:lstStyle/>
                    <a:p>
                      <a:r>
                        <a:rPr lang="da-DK" dirty="0" smtClean="0"/>
                        <a:t>Helbredelse,</a:t>
                      </a:r>
                    </a:p>
                    <a:p>
                      <a:r>
                        <a:rPr lang="da-DK" dirty="0" smtClean="0"/>
                        <a:t>Sygdomsbehandling</a:t>
                      </a:r>
                      <a:endParaRPr lang="da-DK" dirty="0"/>
                    </a:p>
                  </a:txBody>
                  <a:tcPr/>
                </a:tc>
                <a:tc>
                  <a:txBody>
                    <a:bodyPr/>
                    <a:lstStyle/>
                    <a:p>
                      <a:r>
                        <a:rPr lang="da-DK" dirty="0" smtClean="0"/>
                        <a:t>Sundhed, raskhed, smerte-frihed, lindring, trøst*</a:t>
                      </a:r>
                      <a:endParaRPr lang="da-DK" dirty="0"/>
                    </a:p>
                  </a:txBody>
                  <a:tcPr/>
                </a:tc>
              </a:tr>
              <a:tr h="558211">
                <a:tc>
                  <a:txBody>
                    <a:bodyPr/>
                    <a:lstStyle/>
                    <a:p>
                      <a:r>
                        <a:rPr lang="da-DK" b="1" dirty="0" smtClean="0"/>
                        <a:t>Lærer/pædagog/</a:t>
                      </a:r>
                    </a:p>
                    <a:p>
                      <a:r>
                        <a:rPr lang="da-DK" b="1" dirty="0" smtClean="0"/>
                        <a:t>Medhjælper.</a:t>
                      </a:r>
                    </a:p>
                    <a:p>
                      <a:r>
                        <a:rPr lang="da-DK" b="1" dirty="0" smtClean="0"/>
                        <a:t>Pædagogik</a:t>
                      </a:r>
                      <a:endParaRPr lang="da-DK" b="1" dirty="0"/>
                    </a:p>
                  </a:txBody>
                  <a:tcPr/>
                </a:tc>
                <a:tc>
                  <a:txBody>
                    <a:bodyPr/>
                    <a:lstStyle/>
                    <a:p>
                      <a:r>
                        <a:rPr lang="da-DK" b="1" dirty="0" smtClean="0"/>
                        <a:t>Dannelse*</a:t>
                      </a:r>
                    </a:p>
                    <a:p>
                      <a:r>
                        <a:rPr lang="da-DK" b="1" dirty="0" smtClean="0"/>
                        <a:t>(Alsidig) personlig</a:t>
                      </a:r>
                    </a:p>
                    <a:p>
                      <a:r>
                        <a:rPr lang="da-DK" b="1" dirty="0" smtClean="0"/>
                        <a:t>udvikling*</a:t>
                      </a:r>
                    </a:p>
                    <a:p>
                      <a:r>
                        <a:rPr lang="da-DK" b="1" i="0" dirty="0" smtClean="0"/>
                        <a:t>Læring*</a:t>
                      </a:r>
                      <a:endParaRPr lang="da-DK" b="1" i="0" dirty="0"/>
                    </a:p>
                  </a:txBody>
                  <a:tcPr/>
                </a:tc>
                <a:tc>
                  <a:txBody>
                    <a:bodyPr/>
                    <a:lstStyle/>
                    <a:p>
                      <a:r>
                        <a:rPr lang="da-DK" b="1" dirty="0" smtClean="0"/>
                        <a:t>Menneskelig vækst*</a:t>
                      </a:r>
                    </a:p>
                    <a:p>
                      <a:r>
                        <a:rPr lang="da-DK" b="1" dirty="0" smtClean="0"/>
                        <a:t>Menneskelig</a:t>
                      </a:r>
                      <a:r>
                        <a:rPr lang="da-DK" b="1" baseline="0" dirty="0" smtClean="0"/>
                        <a:t> udvikling*</a:t>
                      </a:r>
                    </a:p>
                    <a:p>
                      <a:r>
                        <a:rPr lang="da-DK" b="1" baseline="0" dirty="0" smtClean="0"/>
                        <a:t>Livsduelighed*</a:t>
                      </a:r>
                      <a:endParaRPr lang="da-DK" b="1" dirty="0" smtClean="0"/>
                    </a:p>
                    <a:p>
                      <a:endParaRPr lang="da-DK" b="1" dirty="0"/>
                    </a:p>
                  </a:txBody>
                  <a:tcPr/>
                </a:tc>
              </a:tr>
              <a:tr h="3887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Advokatvirksomhed</a:t>
                      </a:r>
                      <a:endParaRPr lang="da-DK"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Retslig bistand</a:t>
                      </a:r>
                      <a:endParaRPr lang="da-DK"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Retfærdighed*</a:t>
                      </a:r>
                      <a:endParaRPr lang="da-DK"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wipe(down)">
                                      <p:cBhvr>
                                        <p:cTn id="1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a:t>
            </a:r>
            <a:endParaRPr lang="da-DK" sz="3100" dirty="0"/>
          </a:p>
        </p:txBody>
      </p:sp>
      <p:sp>
        <p:nvSpPr>
          <p:cNvPr id="29698" name="Undertitel 2"/>
          <p:cNvSpPr>
            <a:spLocks noGrp="1"/>
          </p:cNvSpPr>
          <p:nvPr>
            <p:ph type="subTitle" idx="1"/>
          </p:nvPr>
        </p:nvSpPr>
        <p:spPr>
          <a:xfrm>
            <a:off x="533400" y="1571625"/>
            <a:ext cx="7854950" cy="5000625"/>
          </a:xfrm>
        </p:spPr>
        <p:txBody>
          <a:bodyPr/>
          <a:lstStyle/>
          <a:p>
            <a:pPr marR="0" algn="l"/>
            <a:r>
              <a:rPr lang="da-DK" sz="3600" b="1" smtClean="0"/>
              <a:t>Emner til diskussion i workshop:</a:t>
            </a:r>
          </a:p>
          <a:p>
            <a:pPr marR="0" algn="l"/>
            <a:endParaRPr lang="da-DK" smtClean="0"/>
          </a:p>
          <a:p>
            <a:pPr marR="0" algn="l"/>
            <a:r>
              <a:rPr lang="da-DK" smtClean="0"/>
              <a:t>Hvad er fritidspædagogik? Og hvad mener I, at fritidspædagogikken kan bidrage med i løsningen af folkeskolens samlede opgave?</a:t>
            </a:r>
          </a:p>
          <a:p>
            <a:pPr marR="0" algn="l"/>
            <a:endParaRPr lang="da-DK" smtClean="0"/>
          </a:p>
          <a:p>
            <a:pPr marR="0" algn="l"/>
            <a:r>
              <a:rPr lang="da-DK" smtClean="0"/>
              <a:t>Hvordan kan pædagogiske medarbejdere i SFO samarbejde med lærerne i skolen?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a:t>
            </a:r>
            <a:endParaRPr lang="da-DK" sz="3100" dirty="0"/>
          </a:p>
        </p:txBody>
      </p:sp>
      <p:sp>
        <p:nvSpPr>
          <p:cNvPr id="3" name="Undertitel 2"/>
          <p:cNvSpPr>
            <a:spLocks noGrp="1"/>
          </p:cNvSpPr>
          <p:nvPr>
            <p:ph type="subTitle" idx="1"/>
          </p:nvPr>
        </p:nvSpPr>
        <p:spPr>
          <a:xfrm>
            <a:off x="533400" y="1571625"/>
            <a:ext cx="7854950" cy="5000625"/>
          </a:xfrm>
        </p:spPr>
        <p:txBody>
          <a:bodyPr>
            <a:normAutofit/>
          </a:bodyPr>
          <a:lstStyle/>
          <a:p>
            <a:pPr marL="514350" marR="0" indent="-514350" algn="l"/>
            <a:r>
              <a:rPr lang="da-DK" smtClean="0"/>
              <a:t>	</a:t>
            </a:r>
            <a:r>
              <a:rPr lang="da-DK" b="1" smtClean="0"/>
              <a:t>Program</a:t>
            </a:r>
          </a:p>
          <a:p>
            <a:pPr marL="514350" marR="0" indent="-514350" algn="l">
              <a:buFont typeface="Calibri" pitchFamily="34" charset="0"/>
              <a:buAutoNum type="arabicPeriod"/>
            </a:pPr>
            <a:r>
              <a:rPr lang="da-DK" smtClean="0"/>
              <a:t>Projektets  idé og deltagere</a:t>
            </a:r>
          </a:p>
          <a:p>
            <a:pPr marL="514350" marR="0" indent="-514350" algn="l">
              <a:buFont typeface="Calibri" pitchFamily="34" charset="0"/>
              <a:buAutoNum type="arabicPeriod"/>
            </a:pPr>
            <a:r>
              <a:rPr lang="da-DK" smtClean="0"/>
              <a:t>En ny skolepolitisk virkelighed?</a:t>
            </a:r>
          </a:p>
          <a:p>
            <a:pPr marL="514350" marR="0" indent="-514350" algn="l">
              <a:buFont typeface="Calibri" pitchFamily="34" charset="0"/>
              <a:buAutoNum type="arabicPeriod"/>
            </a:pPr>
            <a:r>
              <a:rPr lang="da-DK" smtClean="0"/>
              <a:t>Hvad ved vi om fritidspædagogikken?</a:t>
            </a:r>
          </a:p>
          <a:p>
            <a:pPr marL="514350" marR="0" indent="-514350" algn="l">
              <a:buFont typeface="Calibri" pitchFamily="34" charset="0"/>
              <a:buAutoNum type="arabicPeriod"/>
            </a:pPr>
            <a:r>
              <a:rPr lang="da-DK" smtClean="0"/>
              <a:t>Projektets undersøgelsesdel</a:t>
            </a:r>
          </a:p>
          <a:p>
            <a:pPr marL="514350" marR="0" indent="-514350" algn="l">
              <a:buFont typeface="Calibri" pitchFamily="34" charset="0"/>
              <a:buAutoNum type="arabicPeriod"/>
            </a:pPr>
            <a:r>
              <a:rPr lang="da-DK" smtClean="0"/>
              <a:t>Ansats til teoretiske overvejelser</a:t>
            </a:r>
          </a:p>
          <a:p>
            <a:pPr marL="514350" marR="0" indent="-514350" algn="l">
              <a:buFont typeface="Calibri" pitchFamily="34" charset="0"/>
              <a:buAutoNum type="arabicPeriod"/>
            </a:pPr>
            <a:r>
              <a:rPr lang="da-DK" smtClean="0"/>
              <a:t>Antagelser i projektet</a:t>
            </a:r>
          </a:p>
          <a:p>
            <a:pPr marL="514350" marR="0" indent="-514350" algn="l">
              <a:buFont typeface="Calibri" pitchFamily="34" charset="0"/>
              <a:buAutoNum type="arabicPeriod"/>
            </a:pPr>
            <a:r>
              <a:rPr lang="da-DK" smtClean="0"/>
              <a:t>Pædagogikken og professionerne til diskussion</a:t>
            </a:r>
          </a:p>
          <a:p>
            <a:pPr marL="514350" marR="0" indent="-514350" algn="l"/>
            <a:endParaRPr lang="da-DK"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a:t>
            </a:r>
            <a:endParaRPr lang="da-DK" sz="3100" dirty="0"/>
          </a:p>
        </p:txBody>
      </p:sp>
      <p:sp>
        <p:nvSpPr>
          <p:cNvPr id="3" name="Undertitel 2"/>
          <p:cNvSpPr>
            <a:spLocks noGrp="1"/>
          </p:cNvSpPr>
          <p:nvPr>
            <p:ph type="subTitle" idx="1"/>
          </p:nvPr>
        </p:nvSpPr>
        <p:spPr>
          <a:xfrm>
            <a:off x="533400" y="1571625"/>
            <a:ext cx="7854950" cy="5000625"/>
          </a:xfrm>
        </p:spPr>
        <p:txBody>
          <a:bodyPr>
            <a:normAutofit/>
          </a:bodyPr>
          <a:lstStyle/>
          <a:p>
            <a:pPr marR="0" algn="l">
              <a:lnSpc>
                <a:spcPct val="90000"/>
              </a:lnSpc>
            </a:pPr>
            <a:r>
              <a:rPr lang="da-DK" b="1" smtClean="0"/>
              <a:t>Overordnede undersøgelsesspørgsmål i Projektbeskrivelsen </a:t>
            </a:r>
            <a:r>
              <a:rPr lang="da-DK" smtClean="0"/>
              <a:t>- PUF (Efteråret 2008):</a:t>
            </a:r>
          </a:p>
          <a:p>
            <a:pPr marR="0" algn="l">
              <a:lnSpc>
                <a:spcPct val="90000"/>
              </a:lnSpc>
            </a:pPr>
            <a:r>
              <a:rPr lang="da-DK" smtClean="0"/>
              <a:t>”Kan det lade sig gøre, at samarbejde med skolens undervisningsdel samtidigt med at fritidspædagogikken trives og udvikles, og kan fritidspædagogikken bidrage til løsning af folkeskolens samlede opgave?</a:t>
            </a:r>
          </a:p>
          <a:p>
            <a:pPr marR="0" algn="l">
              <a:lnSpc>
                <a:spcPct val="90000"/>
              </a:lnSpc>
            </a:pPr>
            <a:r>
              <a:rPr lang="da-DK" smtClean="0"/>
              <a:t>PUF skriver videre, at: [..] vi leder efter en identifikation af fritidspædagogikken, et bud på hvad fritidspædagogikken kan bidrage med, en undersøgelse af forholdet mellem undervisning og fritidspædagogik og om forholdet mellem skole og SFO/fritidshjem”</a:t>
            </a:r>
          </a:p>
          <a:p>
            <a:pPr marR="0" algn="l">
              <a:lnSpc>
                <a:spcPct val="90000"/>
              </a:lnSpc>
            </a:pPr>
            <a:endParaRPr lang="da-DK"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a:t>
            </a:r>
            <a:endParaRPr lang="da-DK" sz="3100" dirty="0"/>
          </a:p>
        </p:txBody>
      </p:sp>
      <p:sp>
        <p:nvSpPr>
          <p:cNvPr id="3" name="Undertitel 2"/>
          <p:cNvSpPr>
            <a:spLocks noGrp="1"/>
          </p:cNvSpPr>
          <p:nvPr>
            <p:ph type="subTitle" idx="1"/>
          </p:nvPr>
        </p:nvSpPr>
        <p:spPr>
          <a:xfrm>
            <a:off x="533400" y="1571625"/>
            <a:ext cx="7854950" cy="5000625"/>
          </a:xfrm>
        </p:spPr>
        <p:txBody>
          <a:bodyPr/>
          <a:lstStyle/>
          <a:p>
            <a:pPr marR="0" algn="l"/>
            <a:r>
              <a:rPr lang="da-DK" b="1" smtClean="0"/>
              <a:t>Hvem deltager i det aktuelle projekt? </a:t>
            </a:r>
            <a:endParaRPr lang="da-DK" smtClean="0"/>
          </a:p>
          <a:p>
            <a:pPr marR="0" algn="l"/>
            <a:r>
              <a:rPr lang="da-DK" smtClean="0"/>
              <a:t>VIA University College, Videncenter for Børn og Unges Kultur, Videncenter for skole- og institutionsstudier, Videncenter for Socialpædagogik og Socialt arbejde samt Pædagoguddannelsen JYDSK</a:t>
            </a:r>
          </a:p>
          <a:p>
            <a:pPr marR="0" algn="l"/>
            <a:r>
              <a:rPr lang="da-DK" smtClean="0"/>
              <a:t>Endvidere indgår Århus Kommune, Videncenter for pædagogisk udvikling, med finansiel støtte.</a:t>
            </a:r>
          </a:p>
          <a:p>
            <a:pPr marR="0" algn="l"/>
            <a:endParaRPr lang="da-DK"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a:t>
            </a:r>
            <a:endParaRPr lang="da-DK" sz="3100" dirty="0"/>
          </a:p>
        </p:txBody>
      </p:sp>
      <p:sp>
        <p:nvSpPr>
          <p:cNvPr id="3" name="Undertitel 2"/>
          <p:cNvSpPr>
            <a:spLocks noGrp="1"/>
          </p:cNvSpPr>
          <p:nvPr>
            <p:ph type="subTitle" idx="1"/>
          </p:nvPr>
        </p:nvSpPr>
        <p:spPr>
          <a:xfrm>
            <a:off x="533400" y="1571625"/>
            <a:ext cx="7854950" cy="5000625"/>
          </a:xfrm>
        </p:spPr>
        <p:txBody>
          <a:bodyPr>
            <a:normAutofit/>
          </a:bodyPr>
          <a:lstStyle/>
          <a:p>
            <a:pPr marR="0" algn="l">
              <a:lnSpc>
                <a:spcPct val="90000"/>
              </a:lnSpc>
            </a:pPr>
            <a:r>
              <a:rPr lang="da-DK" sz="2400" b="1" smtClean="0"/>
              <a:t>Og hvorfor?</a:t>
            </a:r>
          </a:p>
          <a:p>
            <a:pPr marR="0" algn="l">
              <a:lnSpc>
                <a:spcPct val="90000"/>
              </a:lnSpc>
            </a:pPr>
            <a:r>
              <a:rPr lang="da-DK" sz="2200" smtClean="0"/>
              <a:t>Øget fokus på læring i en </a:t>
            </a:r>
            <a:r>
              <a:rPr lang="da-DK" sz="2200" i="1" smtClean="0"/>
              <a:t>ny skolepolitisk virkelighed </a:t>
            </a:r>
            <a:r>
              <a:rPr lang="da-DK" sz="2200" smtClean="0"/>
              <a:t>og læring som betydende markør i den pædagogiske debat </a:t>
            </a:r>
          </a:p>
          <a:p>
            <a:pPr marR="0" algn="l">
              <a:lnSpc>
                <a:spcPct val="90000"/>
              </a:lnSpc>
            </a:pPr>
            <a:r>
              <a:rPr lang="da-DK" sz="2200" smtClean="0"/>
              <a:t>Læringsdiskursen sætter fritidspædagogikken under pres</a:t>
            </a:r>
          </a:p>
          <a:p>
            <a:pPr marR="0" algn="l">
              <a:lnSpc>
                <a:spcPct val="90000"/>
              </a:lnSpc>
            </a:pPr>
            <a:r>
              <a:rPr lang="da-DK" sz="2200" smtClean="0"/>
              <a:t>At skabe viden om fritidspædagogikkens bidrag til nuancering af - og forståelse af - børns læring, udvikling  og trivsel i skolelivet</a:t>
            </a:r>
          </a:p>
          <a:p>
            <a:pPr marR="0" algn="l">
              <a:lnSpc>
                <a:spcPct val="90000"/>
              </a:lnSpc>
            </a:pPr>
            <a:r>
              <a:rPr lang="da-DK" sz="2200" smtClean="0"/>
              <a:t>Gennem empiriske studier bygge bro mellem fritidspædagogikkens værdier og erfaringer og den nye skolepolitiske virkelighed (barriereoverskridende praksis)</a:t>
            </a:r>
          </a:p>
          <a:p>
            <a:pPr marR="0" algn="l">
              <a:lnSpc>
                <a:spcPct val="90000"/>
              </a:lnSpc>
            </a:pPr>
            <a:r>
              <a:rPr lang="da-DK" sz="2200" smtClean="0"/>
              <a:t>Betydningen af politiske tiltag og forøget læringsdiskurs for fritidspædagogens </a:t>
            </a:r>
            <a:r>
              <a:rPr lang="da-DK" sz="2200" i="1" smtClean="0"/>
              <a:t>professionsfaglighed</a:t>
            </a:r>
            <a:r>
              <a:rPr lang="da-DK" sz="2200" smtClean="0"/>
              <a:t> og </a:t>
            </a:r>
            <a:r>
              <a:rPr lang="da-DK" sz="2200" i="1" smtClean="0"/>
              <a:t>professionsidentitet</a:t>
            </a:r>
          </a:p>
          <a:p>
            <a:pPr marR="0" algn="l">
              <a:lnSpc>
                <a:spcPct val="90000"/>
              </a:lnSpc>
            </a:pPr>
            <a:r>
              <a:rPr lang="da-DK" sz="2200" smtClean="0"/>
              <a:t>Projektet undersøger, om fritidspædagogikken kan møde skolen i en ny professionsforståelse som </a:t>
            </a:r>
            <a:r>
              <a:rPr lang="da-DK" sz="2200" i="1" smtClean="0"/>
              <a:t>fritids- og skolepædagog - </a:t>
            </a:r>
            <a:r>
              <a:rPr lang="da-DK" sz="2200" smtClean="0"/>
              <a:t>eller mere polemisk </a:t>
            </a:r>
            <a:r>
              <a:rPr lang="da-DK" sz="2200" b="1" i="1" smtClean="0"/>
              <a:t>fritidslærer</a:t>
            </a:r>
            <a:endParaRPr lang="da-DK" sz="22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a:t>
            </a:r>
            <a:endParaRPr lang="da-DK" sz="3100" dirty="0"/>
          </a:p>
        </p:txBody>
      </p:sp>
      <p:sp>
        <p:nvSpPr>
          <p:cNvPr id="3" name="Undertitel 2"/>
          <p:cNvSpPr>
            <a:spLocks noGrp="1"/>
          </p:cNvSpPr>
          <p:nvPr>
            <p:ph type="subTitle" idx="1"/>
          </p:nvPr>
        </p:nvSpPr>
        <p:spPr>
          <a:xfrm>
            <a:off x="533400" y="1571625"/>
            <a:ext cx="7854950" cy="5000625"/>
          </a:xfrm>
        </p:spPr>
        <p:txBody>
          <a:bodyPr>
            <a:normAutofit/>
          </a:bodyPr>
          <a:lstStyle/>
          <a:p>
            <a:pPr marR="0" algn="l"/>
            <a:r>
              <a:rPr lang="da-DK" sz="2400" b="1" smtClean="0"/>
              <a:t>En ny skolepolitisk virkelighed?</a:t>
            </a:r>
          </a:p>
          <a:p>
            <a:pPr marR="0" algn="l"/>
            <a:r>
              <a:rPr lang="da-DK" sz="2400" smtClean="0"/>
              <a:t>PISA (2004): Anbefaling omkring bedre sammenhæng mellem fritidstilbuddet og undervisningen</a:t>
            </a:r>
          </a:p>
          <a:p>
            <a:pPr marR="0" algn="l"/>
            <a:r>
              <a:rPr lang="da-DK" sz="2400" smtClean="0"/>
              <a:t>EVA: Fritidspædagogik hhv. skolepædagogik(2005)</a:t>
            </a:r>
          </a:p>
          <a:p>
            <a:pPr marR="0" algn="l"/>
            <a:r>
              <a:rPr lang="da-DK" sz="2400" smtClean="0"/>
              <a:t>Fra sociallovgivning til skolelovgivning. SFO i ”den planlagte lærings tjeneste” (Langager m.fl. 2004)</a:t>
            </a:r>
          </a:p>
          <a:p>
            <a:pPr marR="0" algn="l"/>
            <a:r>
              <a:rPr lang="da-DK" sz="2400" smtClean="0"/>
              <a:t>Regeringens Skolestartsudvalg (nedsat december 2005; rapport februar 2006) -</a:t>
            </a:r>
          </a:p>
          <a:p>
            <a:pPr marR="0" algn="l"/>
            <a:r>
              <a:rPr lang="da-DK" sz="2400" smtClean="0"/>
              <a:t>Lov om mål- og indholdsbestemmelser  i SFO(efterår 2008)</a:t>
            </a:r>
          </a:p>
          <a:p>
            <a:pPr marR="0" algn="l"/>
            <a:r>
              <a:rPr lang="da-DK" sz="2400" smtClean="0"/>
              <a:t>Krav om øget samarbejde mellem SFO og undervisning</a:t>
            </a:r>
          </a:p>
          <a:p>
            <a:pPr marR="0" algn="l"/>
            <a:r>
              <a:rPr lang="da-DK" sz="2400" smtClean="0"/>
              <a:t>Obligatorisk børnehaveklasse med tilhørende trinmål i undervisningen vedr. ”sprog og udtryksformer”(fra 2009)</a:t>
            </a:r>
          </a:p>
          <a:p>
            <a:pPr marR="0" algn="l"/>
            <a:endParaRPr lang="da-DK" sz="2400" smtClean="0"/>
          </a:p>
          <a:p>
            <a:pPr marR="0" algn="l"/>
            <a:endParaRPr lang="da-DK"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a:t>
            </a:r>
            <a:endParaRPr lang="da-DK" sz="3100" dirty="0"/>
          </a:p>
        </p:txBody>
      </p:sp>
      <p:sp>
        <p:nvSpPr>
          <p:cNvPr id="3" name="Undertitel 2"/>
          <p:cNvSpPr>
            <a:spLocks noGrp="1"/>
          </p:cNvSpPr>
          <p:nvPr>
            <p:ph type="subTitle" idx="1"/>
          </p:nvPr>
        </p:nvSpPr>
        <p:spPr>
          <a:xfrm>
            <a:off x="533400" y="1571625"/>
            <a:ext cx="7854950" cy="5000625"/>
          </a:xfrm>
        </p:spPr>
        <p:txBody>
          <a:bodyPr>
            <a:normAutofit/>
          </a:bodyPr>
          <a:lstStyle/>
          <a:p>
            <a:pPr marR="0" algn="l">
              <a:lnSpc>
                <a:spcPct val="80000"/>
              </a:lnSpc>
            </a:pPr>
            <a:r>
              <a:rPr lang="da-DK" sz="1800" b="1" smtClean="0"/>
              <a:t>Viden om fritidspædagogikken?  ”Flydende” eller ”essentielt omtvistelige ” begreber og værdier:</a:t>
            </a:r>
          </a:p>
          <a:p>
            <a:pPr marR="0" algn="l">
              <a:lnSpc>
                <a:spcPct val="80000"/>
              </a:lnSpc>
            </a:pPr>
            <a:r>
              <a:rPr lang="da-DK" sz="2000" smtClean="0"/>
              <a:t>Fritidspædagogikken i historisk perspektiv (Asyl - fritidshjem - SFO. Struktureret pædagogik og frigørende pædagogik som positioner i feltet</a:t>
            </a:r>
          </a:p>
          <a:p>
            <a:pPr marR="0" algn="l">
              <a:lnSpc>
                <a:spcPct val="80000"/>
              </a:lnSpc>
            </a:pPr>
            <a:r>
              <a:rPr lang="da-DK" sz="2000" smtClean="0"/>
              <a:t>Fritidshjem bevidst placeret uden for skolens regi</a:t>
            </a:r>
          </a:p>
          <a:p>
            <a:pPr marR="0" algn="l">
              <a:lnSpc>
                <a:spcPct val="80000"/>
              </a:lnSpc>
            </a:pPr>
            <a:r>
              <a:rPr lang="da-DK" sz="2000" smtClean="0"/>
              <a:t>SFO  placeret i skolens regi? - mulighed for sammenhæng og kontinuitet i børnenes hverdag?</a:t>
            </a:r>
          </a:p>
          <a:p>
            <a:pPr marR="0" algn="l">
              <a:lnSpc>
                <a:spcPct val="80000"/>
              </a:lnSpc>
            </a:pPr>
            <a:r>
              <a:rPr lang="da-DK" sz="2000" smtClean="0"/>
              <a:t>FRI-TID. Et privilegium at bestemme, hvad tiden skal bruges til - ikke ”fri”, men deltagerne i mindre grad pålagt opgaver udefra, der udfylder tiden (Hviid, notat 2005) </a:t>
            </a:r>
          </a:p>
          <a:p>
            <a:pPr marR="0" algn="l">
              <a:lnSpc>
                <a:spcPct val="80000"/>
              </a:lnSpc>
            </a:pPr>
            <a:r>
              <a:rPr lang="da-DK" sz="2000" smtClean="0"/>
              <a:t>Fokus på børns selvvalgte aktiviteter og leg (Poulsgård; bilag, skolestartsudvalget)</a:t>
            </a:r>
          </a:p>
          <a:p>
            <a:pPr marR="0" algn="l">
              <a:lnSpc>
                <a:spcPct val="80000"/>
              </a:lnSpc>
            </a:pPr>
            <a:r>
              <a:rPr lang="da-DK" sz="2000" smtClean="0"/>
              <a:t>SFO som læringsrum? - læring i leg, og samvær med venner og kammerater , som betydningsfuldt læringsrum for børn (Hviid) - børneperspektivet</a:t>
            </a:r>
          </a:p>
          <a:p>
            <a:pPr marR="0" algn="l">
              <a:lnSpc>
                <a:spcPct val="80000"/>
              </a:lnSpc>
            </a:pPr>
            <a:r>
              <a:rPr lang="da-DK" sz="2000" smtClean="0"/>
              <a:t>Læringsrum og positioner mellem børn og voksne (Hygum 2005)</a:t>
            </a:r>
          </a:p>
          <a:p>
            <a:pPr marR="0" algn="l">
              <a:lnSpc>
                <a:spcPct val="80000"/>
              </a:lnSpc>
            </a:pPr>
            <a:r>
              <a:rPr lang="da-DK" sz="2000" i="1" smtClean="0"/>
              <a:t>Umistelige værdier og fritidspædagogikkens sociale samvittighed!?</a:t>
            </a:r>
          </a:p>
          <a:p>
            <a:pPr marR="0" algn="l">
              <a:lnSpc>
                <a:spcPct val="80000"/>
              </a:lnSpc>
            </a:pPr>
            <a:endParaRPr lang="da-DK" sz="2000" smtClean="0"/>
          </a:p>
          <a:p>
            <a:pPr marR="0" algn="l">
              <a:lnSpc>
                <a:spcPct val="80000"/>
              </a:lnSpc>
            </a:pPr>
            <a:endParaRPr lang="da-DK" sz="1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a:t>
            </a:r>
            <a:endParaRPr lang="da-DK" sz="3100" dirty="0"/>
          </a:p>
        </p:txBody>
      </p:sp>
      <p:sp>
        <p:nvSpPr>
          <p:cNvPr id="3" name="Undertitel 2"/>
          <p:cNvSpPr>
            <a:spLocks noGrp="1"/>
          </p:cNvSpPr>
          <p:nvPr>
            <p:ph type="subTitle" idx="1"/>
          </p:nvPr>
        </p:nvSpPr>
        <p:spPr>
          <a:xfrm>
            <a:off x="500063" y="1571625"/>
            <a:ext cx="7854950" cy="5000625"/>
          </a:xfrm>
        </p:spPr>
        <p:txBody>
          <a:bodyPr>
            <a:normAutofit/>
          </a:bodyPr>
          <a:lstStyle/>
          <a:p>
            <a:pPr marR="0">
              <a:lnSpc>
                <a:spcPct val="80000"/>
              </a:lnSpc>
            </a:pPr>
            <a:r>
              <a:rPr lang="da-DK" sz="1400" b="1" smtClean="0"/>
              <a:t> </a:t>
            </a:r>
            <a:endParaRPr lang="da-DK" sz="1400" smtClean="0"/>
          </a:p>
          <a:p>
            <a:pPr marR="0" algn="l">
              <a:lnSpc>
                <a:spcPct val="80000"/>
              </a:lnSpc>
            </a:pPr>
            <a:r>
              <a:rPr lang="da-DK" sz="1600" b="1" smtClean="0"/>
              <a:t>Projektets metodiske overvejelser</a:t>
            </a:r>
            <a:r>
              <a:rPr lang="da-DK" sz="1600" smtClean="0"/>
              <a:t>: </a:t>
            </a:r>
            <a:r>
              <a:rPr lang="da-DK" sz="1600" b="1" smtClean="0"/>
              <a:t>Hvordan bliver skolerne involveret?</a:t>
            </a:r>
            <a:endParaRPr lang="da-DK" sz="1600" smtClean="0"/>
          </a:p>
          <a:p>
            <a:pPr marR="0" algn="l">
              <a:lnSpc>
                <a:spcPct val="80000"/>
              </a:lnSpc>
            </a:pPr>
            <a:r>
              <a:rPr lang="da-DK" sz="1400" b="1" smtClean="0"/>
              <a:t>Fase1</a:t>
            </a:r>
            <a:endParaRPr lang="da-DK" sz="1400" smtClean="0"/>
          </a:p>
          <a:p>
            <a:pPr marR="0" algn="l">
              <a:lnSpc>
                <a:spcPct val="80000"/>
              </a:lnSpc>
            </a:pPr>
            <a:r>
              <a:rPr lang="da-DK" sz="1400" b="1" u="sng" smtClean="0"/>
              <a:t>Observations- eller besøgsrunde </a:t>
            </a:r>
            <a:r>
              <a:rPr lang="da-DK" sz="1400" smtClean="0"/>
              <a:t>på 3 udvalgte skoler. Metodisk tænkes der ikke i deltagerobservation eller længerevarende antropologiske feltstudier, men i kortere besøg, der giver et indblik i undervisning og SFO som ramme for børns hverdagsliv i skolen. Disse besøg danner efterfølgende et mere konkret afsæt for fase 2 i undersøgelsen. Det er en metodisk antagelse i projektet, at observationer af praksis ikke nødvendigvis afdækker det pædagogiske personales intentioner med konkrete handlinger, men samtidig er projektet styret af den opfattelse, at observation kan tilføre undersøgelsen en mulighed for at konkretisere og eksemplificere i relation til de temaer, der belyses i forbindelse med de kvalitative fokusgruppeinterviews i fase 2.</a:t>
            </a:r>
          </a:p>
          <a:p>
            <a:pPr marR="0" algn="l">
              <a:lnSpc>
                <a:spcPct val="80000"/>
              </a:lnSpc>
            </a:pPr>
            <a:endParaRPr lang="da-DK" sz="1400" i="1" smtClean="0"/>
          </a:p>
          <a:p>
            <a:pPr marR="0" algn="l">
              <a:lnSpc>
                <a:spcPct val="80000"/>
              </a:lnSpc>
            </a:pPr>
            <a:r>
              <a:rPr lang="da-DK" sz="1400" i="1" smtClean="0"/>
              <a:t>I praksis aftales med de involverede hvornår og hvordan disse besøg kan gennemføres. Udgangspunktet er, at projektmedarbejderen forstyrrer mindst muligt, og der forventes ingen særlig indsats eller planlægning fra skolernes side.</a:t>
            </a:r>
            <a:endParaRPr lang="da-DK" sz="1400" smtClean="0"/>
          </a:p>
          <a:p>
            <a:pPr marR="0" algn="l">
              <a:lnSpc>
                <a:spcPct val="80000"/>
              </a:lnSpc>
            </a:pPr>
            <a:r>
              <a:rPr lang="da-DK" sz="1400" b="1" smtClean="0"/>
              <a:t> </a:t>
            </a:r>
          </a:p>
          <a:p>
            <a:pPr marR="0" algn="l">
              <a:lnSpc>
                <a:spcPct val="80000"/>
              </a:lnSpc>
            </a:pPr>
            <a:r>
              <a:rPr lang="da-DK" sz="1400" b="1" smtClean="0"/>
              <a:t>Fase 2</a:t>
            </a:r>
            <a:endParaRPr lang="da-DK" sz="1400" smtClean="0"/>
          </a:p>
          <a:p>
            <a:pPr marR="0" algn="l">
              <a:lnSpc>
                <a:spcPct val="80000"/>
              </a:lnSpc>
            </a:pPr>
            <a:r>
              <a:rPr lang="da-DK" sz="1400" b="1" u="sng" smtClean="0"/>
              <a:t>Semistrukturerede fokusgruppeinterviews </a:t>
            </a:r>
            <a:r>
              <a:rPr lang="da-DK" sz="1400" smtClean="0"/>
              <a:t>gennemføres på de udvalgte skoler med 2-3 medarbejdere i SFO, 2-3 lærere i indskolingen samt ét interview med Skoleleder og SFO-leder.</a:t>
            </a:r>
          </a:p>
          <a:p>
            <a:pPr marR="0" algn="l">
              <a:lnSpc>
                <a:spcPct val="80000"/>
              </a:lnSpc>
            </a:pPr>
            <a:r>
              <a:rPr lang="da-DK" sz="1400" smtClean="0"/>
              <a:t>Endvidere gennemføres interview med 2-3 børn i SFO.</a:t>
            </a:r>
          </a:p>
          <a:p>
            <a:pPr marR="0" algn="l">
              <a:lnSpc>
                <a:spcPct val="80000"/>
              </a:lnSpc>
            </a:pPr>
            <a:r>
              <a:rPr lang="da-DK" sz="1400" b="1" smtClean="0"/>
              <a:t> </a:t>
            </a:r>
            <a:endParaRPr lang="da-DK" sz="1400" smtClean="0"/>
          </a:p>
          <a:p>
            <a:pPr marR="0" algn="l">
              <a:lnSpc>
                <a:spcPct val="80000"/>
              </a:lnSpc>
            </a:pPr>
            <a:r>
              <a:rPr lang="da-DK" sz="1400" i="1" smtClean="0"/>
              <a:t>I praksis indgås aftale mellem projektmedarbejder og de pågældende skoler med henblik afvikling af interviewrunder. Deltagerne skal forvente interview af ca. 1.5 times varighed.</a:t>
            </a:r>
            <a:endParaRPr lang="da-DK" sz="1400" smtClean="0"/>
          </a:p>
          <a:p>
            <a:pPr marR="0" algn="l">
              <a:lnSpc>
                <a:spcPct val="80000"/>
              </a:lnSpc>
            </a:pPr>
            <a:r>
              <a:rPr lang="da-DK" sz="1400" i="1" smtClean="0"/>
              <a:t>Interview med børnene bliver dog noget kortere.</a:t>
            </a:r>
            <a:endParaRPr lang="da-DK" sz="1400" smtClean="0"/>
          </a:p>
          <a:p>
            <a:pPr marR="0" algn="l">
              <a:lnSpc>
                <a:spcPct val="80000"/>
              </a:lnSpc>
            </a:pPr>
            <a:r>
              <a:rPr lang="da-DK" sz="1400" b="1" smtClean="0"/>
              <a:t> </a:t>
            </a:r>
            <a:endParaRPr lang="da-DK" sz="1400" smtClean="0"/>
          </a:p>
          <a:p>
            <a:pPr marR="0" algn="l">
              <a:lnSpc>
                <a:spcPct val="80000"/>
              </a:lnSpc>
            </a:pPr>
            <a:endParaRPr lang="da-DK" sz="1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214290"/>
            <a:ext cx="7851648" cy="1143008"/>
          </a:xfrm>
        </p:spPr>
        <p:txBody>
          <a:bodyPr>
            <a:normAutofit fontScale="90000"/>
          </a:bodyPr>
          <a:lstStyle/>
          <a:p>
            <a:pPr algn="ctr" fontAlgn="auto">
              <a:spcAft>
                <a:spcPts val="0"/>
              </a:spcAft>
              <a:defRPr/>
            </a:pPr>
            <a:r>
              <a:rPr lang="da-DK" dirty="0" smtClean="0"/>
              <a:t>Pædagogen i skolen</a:t>
            </a:r>
            <a:br>
              <a:rPr lang="da-DK" dirty="0" smtClean="0"/>
            </a:br>
            <a:r>
              <a:rPr lang="da-DK" sz="3100" dirty="0" smtClean="0"/>
              <a:t>Skolepædagog eller fritidslærer</a:t>
            </a:r>
            <a:endParaRPr lang="da-DK" sz="3100" dirty="0"/>
          </a:p>
        </p:txBody>
      </p:sp>
      <p:sp>
        <p:nvSpPr>
          <p:cNvPr id="3" name="Undertitel 2"/>
          <p:cNvSpPr>
            <a:spLocks noGrp="1"/>
          </p:cNvSpPr>
          <p:nvPr>
            <p:ph type="subTitle" idx="1"/>
          </p:nvPr>
        </p:nvSpPr>
        <p:spPr>
          <a:xfrm>
            <a:off x="533400" y="1571625"/>
            <a:ext cx="7854950" cy="5000625"/>
          </a:xfrm>
        </p:spPr>
        <p:txBody>
          <a:bodyPr>
            <a:normAutofit/>
          </a:bodyPr>
          <a:lstStyle/>
          <a:p>
            <a:pPr marR="0" algn="l">
              <a:lnSpc>
                <a:spcPct val="80000"/>
              </a:lnSpc>
            </a:pPr>
            <a:r>
              <a:rPr lang="da-DK" sz="2000" b="1" smtClean="0"/>
              <a:t>Indledende teoretiske overvejelser:</a:t>
            </a:r>
            <a:endParaRPr lang="da-DK" sz="2000" smtClean="0"/>
          </a:p>
          <a:p>
            <a:pPr marR="0" algn="l">
              <a:lnSpc>
                <a:spcPct val="80000"/>
              </a:lnSpc>
            </a:pPr>
            <a:r>
              <a:rPr lang="da-DK" sz="1600" smtClean="0"/>
              <a:t>”Det dybeste </a:t>
            </a:r>
            <a:r>
              <a:rPr lang="da-DK" sz="1600" i="1" smtClean="0"/>
              <a:t>pædagogiske </a:t>
            </a:r>
            <a:r>
              <a:rPr lang="da-DK" sz="1600" smtClean="0"/>
              <a:t>i</a:t>
            </a:r>
            <a:r>
              <a:rPr lang="da-DK" sz="1600" i="1" smtClean="0"/>
              <a:t>deal</a:t>
            </a:r>
            <a:r>
              <a:rPr lang="da-DK" sz="1600" smtClean="0"/>
              <a:t> i folkeskolen”: Alsidig personlig udvikling (Knoob 2005)</a:t>
            </a:r>
          </a:p>
          <a:p>
            <a:pPr marR="0" algn="l">
              <a:lnSpc>
                <a:spcPct val="80000"/>
              </a:lnSpc>
            </a:pPr>
            <a:r>
              <a:rPr lang="da-DK" sz="1600" b="1" u="sng" smtClean="0"/>
              <a:t>Pædagogisk </a:t>
            </a:r>
            <a:r>
              <a:rPr lang="da-DK" sz="1600" b="1" i="1" u="sng" smtClean="0"/>
              <a:t>dannelsesideal</a:t>
            </a:r>
            <a:r>
              <a:rPr lang="da-DK" sz="1600" b="1" i="1" smtClean="0"/>
              <a:t>: </a:t>
            </a:r>
            <a:r>
              <a:rPr lang="da-DK" sz="1600" i="1" smtClean="0"/>
              <a:t>Kvalificeret selvbestemmelse</a:t>
            </a:r>
            <a:r>
              <a:rPr lang="da-DK" sz="1600" smtClean="0"/>
              <a:t>?</a:t>
            </a:r>
            <a:r>
              <a:rPr lang="da-DK" sz="1600" i="1" smtClean="0"/>
              <a:t> </a:t>
            </a:r>
            <a:r>
              <a:rPr lang="da-DK" sz="1600" smtClean="0"/>
              <a:t>(alsidig personlig udvikling jf. folkeskoleloven) - Jan Tønnesvang (Skolen som vitaliseringsmiljø,) Sven Mørch (Barndom og ungdom  som projekt) Klafki (kategorial dannelse)</a:t>
            </a:r>
          </a:p>
          <a:p>
            <a:pPr marR="0" algn="l">
              <a:lnSpc>
                <a:spcPct val="80000"/>
              </a:lnSpc>
            </a:pPr>
            <a:endParaRPr lang="da-DK" sz="1600" i="1" smtClean="0"/>
          </a:p>
          <a:p>
            <a:pPr marR="0" algn="l">
              <a:lnSpc>
                <a:spcPct val="80000"/>
              </a:lnSpc>
            </a:pPr>
            <a:r>
              <a:rPr lang="da-DK" sz="1600" b="1" i="1" u="sng" smtClean="0"/>
              <a:t>Professionsideal</a:t>
            </a:r>
            <a:r>
              <a:rPr lang="da-DK" sz="1600" b="1" smtClean="0"/>
              <a:t>. </a:t>
            </a:r>
            <a:r>
              <a:rPr lang="da-DK" sz="1600" smtClean="0"/>
              <a:t>At være en god professionsudøver; om løbende at granske sammenhængen mellem professionsudøvelse, grundværdier og professionsideal (Husted &amp;Dige)</a:t>
            </a:r>
          </a:p>
          <a:p>
            <a:pPr marR="0" algn="l">
              <a:lnSpc>
                <a:spcPct val="80000"/>
              </a:lnSpc>
            </a:pPr>
            <a:endParaRPr lang="da-DK" sz="1600" smtClean="0"/>
          </a:p>
          <a:p>
            <a:pPr marR="0" algn="l">
              <a:lnSpc>
                <a:spcPct val="80000"/>
              </a:lnSpc>
            </a:pPr>
            <a:r>
              <a:rPr lang="da-DK" sz="1600" smtClean="0"/>
              <a:t>Charles Taylor : Om </a:t>
            </a:r>
            <a:r>
              <a:rPr lang="da-DK" sz="1600" b="1" i="1" u="sng" smtClean="0"/>
              <a:t>selvrealisering </a:t>
            </a:r>
            <a:r>
              <a:rPr lang="da-DK" sz="1600" smtClean="0"/>
              <a:t>som gruppe og som individ (profession og professionsidentitet) på baggrund af allerede eksisterende værdier og normer  (fritidspædagogikkens værdier). Taylor:  Der </a:t>
            </a:r>
            <a:r>
              <a:rPr lang="da-DK" sz="1600" i="1" smtClean="0"/>
              <a:t>er</a:t>
            </a:r>
            <a:r>
              <a:rPr lang="da-DK" sz="1600" smtClean="0"/>
              <a:t> værdier at bygge videre på! – Andres og egne </a:t>
            </a:r>
            <a:r>
              <a:rPr lang="da-DK" sz="1600" b="1" smtClean="0"/>
              <a:t>Udkast</a:t>
            </a:r>
            <a:r>
              <a:rPr lang="da-DK" sz="1600" smtClean="0"/>
              <a:t>. Stærke selvevalueringer</a:t>
            </a:r>
          </a:p>
          <a:p>
            <a:pPr marR="0" algn="l">
              <a:lnSpc>
                <a:spcPct val="80000"/>
              </a:lnSpc>
            </a:pPr>
            <a:endParaRPr lang="da-DK" sz="1600" smtClean="0"/>
          </a:p>
          <a:p>
            <a:pPr marR="0" algn="l">
              <a:lnSpc>
                <a:spcPct val="80000"/>
              </a:lnSpc>
            </a:pPr>
            <a:r>
              <a:rPr lang="da-DK" sz="1600" smtClean="0"/>
              <a:t>Honneth: </a:t>
            </a:r>
            <a:r>
              <a:rPr lang="da-DK" sz="1600" b="1" i="1" u="sng" smtClean="0"/>
              <a:t>Anerkendelse  og selvvirkeliggørelse </a:t>
            </a:r>
            <a:r>
              <a:rPr lang="da-DK" sz="1600" smtClean="0"/>
              <a:t>(også på gruppeniveau)</a:t>
            </a:r>
          </a:p>
          <a:p>
            <a:pPr marR="0" algn="l">
              <a:lnSpc>
                <a:spcPct val="80000"/>
              </a:lnSpc>
            </a:pPr>
            <a:endParaRPr lang="da-DK" sz="1600" smtClean="0"/>
          </a:p>
          <a:p>
            <a:pPr marR="0" algn="l">
              <a:lnSpc>
                <a:spcPct val="80000"/>
              </a:lnSpc>
            </a:pPr>
            <a:r>
              <a:rPr lang="da-DK" sz="1600" smtClean="0"/>
              <a:t>Bourdieu: </a:t>
            </a:r>
            <a:r>
              <a:rPr lang="da-DK" sz="1600" b="1" i="1" u="sng" smtClean="0"/>
              <a:t>Praktisk sans og doxa </a:t>
            </a:r>
            <a:r>
              <a:rPr lang="da-DK" sz="1600" smtClean="0"/>
              <a:t>(Järvinen), symbolsk vold, felt, habitus, magt</a:t>
            </a:r>
          </a:p>
          <a:p>
            <a:pPr marR="0" algn="l">
              <a:lnSpc>
                <a:spcPct val="80000"/>
              </a:lnSpc>
            </a:pPr>
            <a:endParaRPr lang="da-DK" sz="1600" smtClean="0"/>
          </a:p>
          <a:p>
            <a:pPr marR="0" algn="l">
              <a:lnSpc>
                <a:spcPct val="80000"/>
              </a:lnSpc>
            </a:pPr>
            <a:r>
              <a:rPr lang="da-DK" sz="1600" smtClean="0"/>
              <a:t>Qvortrup i den pædagogiske debat: Institutionel, personlig og faglig  </a:t>
            </a:r>
            <a:r>
              <a:rPr lang="da-DK" sz="1600" b="1" i="1" u="sng" smtClean="0"/>
              <a:t>autoritet </a:t>
            </a:r>
            <a:r>
              <a:rPr lang="da-DK" sz="1600" smtClean="0"/>
              <a:t>- Domænetab? (læreren besidder  allerede de kompetencer pædagogen har ?(EVA 2005))</a:t>
            </a:r>
          </a:p>
          <a:p>
            <a:pPr marR="0" algn="l">
              <a:lnSpc>
                <a:spcPct val="80000"/>
              </a:lnSpc>
            </a:pPr>
            <a:endParaRPr lang="da-DK" sz="1600" smtClean="0"/>
          </a:p>
          <a:p>
            <a:pPr marR="0" algn="l">
              <a:lnSpc>
                <a:spcPct val="80000"/>
              </a:lnSpc>
            </a:pPr>
            <a:endParaRPr lang="da-DK" sz="16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wipe(down)">
                                      <p:cBhvr>
                                        <p:cTn id="37" dur="500"/>
                                        <p:tgtEl>
                                          <p:spTgt spid="3">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12" end="12"/>
                                            </p:txEl>
                                          </p:spTgt>
                                        </p:tgtEl>
                                        <p:attrNameLst>
                                          <p:attrName>style.visibility</p:attrName>
                                        </p:attrNameLst>
                                      </p:cBhvr>
                                      <p:to>
                                        <p:strVal val="visible"/>
                                      </p:to>
                                    </p:set>
                                    <p:animEffect transition="in" filter="wipe(down)">
                                      <p:cBhvr>
                                        <p:cTn id="4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løb">
  <a:themeElements>
    <a:clrScheme name="Forløb">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orløb">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rløb">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orløb">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orløb">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864</TotalTime>
  <Words>929</Words>
  <Application>Microsoft Office PowerPoint</Application>
  <PresentationFormat>Skærmshow (4:3)</PresentationFormat>
  <Paragraphs>157</Paragraphs>
  <Slides>13</Slides>
  <Notes>2</Notes>
  <HiddenSlides>0</HiddenSlides>
  <MMClips>0</MMClips>
  <ScaleCrop>false</ScaleCrop>
  <HeadingPairs>
    <vt:vector size="6" baseType="variant">
      <vt:variant>
        <vt:lpstr>Benyttede skrifttyper</vt:lpstr>
      </vt:variant>
      <vt:variant>
        <vt:i4>4</vt:i4>
      </vt:variant>
      <vt:variant>
        <vt:lpstr>Designskabeloner</vt:lpstr>
      </vt:variant>
      <vt:variant>
        <vt:i4>4</vt:i4>
      </vt:variant>
      <vt:variant>
        <vt:lpstr>Diastitler</vt:lpstr>
      </vt:variant>
      <vt:variant>
        <vt:i4>13</vt:i4>
      </vt:variant>
    </vt:vector>
  </HeadingPairs>
  <TitlesOfParts>
    <vt:vector size="21" baseType="lpstr">
      <vt:lpstr>Constantia</vt:lpstr>
      <vt:lpstr>Arial</vt:lpstr>
      <vt:lpstr>Calibri</vt:lpstr>
      <vt:lpstr>Wingdings 2</vt:lpstr>
      <vt:lpstr>Forløb</vt:lpstr>
      <vt:lpstr>Forløb</vt:lpstr>
      <vt:lpstr>Forløb</vt:lpstr>
      <vt:lpstr>Forløb</vt:lpstr>
      <vt:lpstr>Dias nummer 1</vt:lpstr>
      <vt:lpstr>Dias nummer 2</vt:lpstr>
      <vt:lpstr>Dias nummer 3</vt:lpstr>
      <vt:lpstr>Dias nummer 4</vt:lpstr>
      <vt:lpstr>Dias nummer 5</vt:lpstr>
      <vt:lpstr>Dias nummer 6</vt:lpstr>
      <vt:lpstr>Dias nummer 7</vt:lpstr>
      <vt:lpstr>Dias nummer 8</vt:lpstr>
      <vt:lpstr>Dias nummer 9</vt:lpstr>
      <vt:lpstr>Dias nummer 10</vt:lpstr>
      <vt:lpstr>Dias nummer 11</vt:lpstr>
      <vt:lpstr>Dias nummer 12</vt:lpstr>
      <vt:lpstr>Dias nummer 13</vt:lpstr>
    </vt:vector>
  </TitlesOfParts>
  <Company>jps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Pædagogen i skolen Skolepædagog eller fritidslærer</dc:title>
  <dc:creator>jps</dc:creator>
  <cp:lastModifiedBy>jasp</cp:lastModifiedBy>
  <cp:revision>192</cp:revision>
  <dcterms:created xsi:type="dcterms:W3CDTF">2010-01-31T11:03:46Z</dcterms:created>
  <dcterms:modified xsi:type="dcterms:W3CDTF">2010-02-16T09:47:55Z</dcterms:modified>
</cp:coreProperties>
</file>