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3"/>
  </p:notesMasterIdLst>
  <p:handoutMasterIdLst>
    <p:handoutMasterId r:id="rId54"/>
  </p:handoutMasterIdLst>
  <p:sldIdLst>
    <p:sldId id="256" r:id="rId5"/>
    <p:sldId id="257" r:id="rId6"/>
    <p:sldId id="258" r:id="rId7"/>
    <p:sldId id="259" r:id="rId8"/>
    <p:sldId id="290" r:id="rId9"/>
    <p:sldId id="283" r:id="rId10"/>
    <p:sldId id="302" r:id="rId11"/>
    <p:sldId id="306" r:id="rId12"/>
    <p:sldId id="288" r:id="rId13"/>
    <p:sldId id="303" r:id="rId14"/>
    <p:sldId id="286" r:id="rId15"/>
    <p:sldId id="284" r:id="rId16"/>
    <p:sldId id="269" r:id="rId17"/>
    <p:sldId id="280" r:id="rId18"/>
    <p:sldId id="263" r:id="rId19"/>
    <p:sldId id="291" r:id="rId20"/>
    <p:sldId id="264" r:id="rId21"/>
    <p:sldId id="292" r:id="rId22"/>
    <p:sldId id="265" r:id="rId23"/>
    <p:sldId id="293" r:id="rId24"/>
    <p:sldId id="266" r:id="rId25"/>
    <p:sldId id="304" r:id="rId26"/>
    <p:sldId id="273" r:id="rId27"/>
    <p:sldId id="305" r:id="rId28"/>
    <p:sldId id="295" r:id="rId29"/>
    <p:sldId id="294" r:id="rId30"/>
    <p:sldId id="272" r:id="rId31"/>
    <p:sldId id="297" r:id="rId32"/>
    <p:sldId id="301" r:id="rId33"/>
    <p:sldId id="298" r:id="rId34"/>
    <p:sldId id="299" r:id="rId35"/>
    <p:sldId id="300" r:id="rId36"/>
    <p:sldId id="296" r:id="rId37"/>
    <p:sldId id="267" r:id="rId38"/>
    <p:sldId id="270" r:id="rId39"/>
    <p:sldId id="271" r:id="rId40"/>
    <p:sldId id="281" r:id="rId41"/>
    <p:sldId id="274" r:id="rId42"/>
    <p:sldId id="307" r:id="rId43"/>
    <p:sldId id="308" r:id="rId44"/>
    <p:sldId id="275" r:id="rId45"/>
    <p:sldId id="276" r:id="rId46"/>
    <p:sldId id="277" r:id="rId47"/>
    <p:sldId id="279" r:id="rId48"/>
    <p:sldId id="278" r:id="rId49"/>
    <p:sldId id="310" r:id="rId50"/>
    <p:sldId id="287" r:id="rId51"/>
    <p:sldId id="309" r:id="rId5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til typografi 2 - Marker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91" autoAdjust="0"/>
  </p:normalViewPr>
  <p:slideViewPr>
    <p:cSldViewPr>
      <p:cViewPr>
        <p:scale>
          <a:sx n="107" d="100"/>
          <a:sy n="107" d="100"/>
        </p:scale>
        <p:origin x="-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790266-E9D7-454A-8640-84A083521C51}" type="datetimeFigureOut">
              <a:rPr lang="da-DK" smtClean="0"/>
              <a:t>08-03-2012</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BF289B-B990-4E59-8D1C-0FFEE9B7B099}" type="slidenum">
              <a:rPr lang="da-DK" smtClean="0"/>
              <a:t>‹nr.›</a:t>
            </a:fld>
            <a:endParaRPr lang="da-DK"/>
          </a:p>
        </p:txBody>
      </p:sp>
    </p:spTree>
    <p:extLst>
      <p:ext uri="{BB962C8B-B14F-4D97-AF65-F5344CB8AC3E}">
        <p14:creationId xmlns:p14="http://schemas.microsoft.com/office/powerpoint/2010/main" val="287324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8B0A7-694A-4B47-873F-278D30913292}" type="datetimeFigureOut">
              <a:rPr lang="da-DK" smtClean="0"/>
              <a:t>08-03-2012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2B76A-315D-4E9C-936C-2DCAFCCCEF55}" type="slidenum">
              <a:rPr lang="da-DK" smtClean="0"/>
              <a:t>‹nr.›</a:t>
            </a:fld>
            <a:endParaRPr lang="da-DK"/>
          </a:p>
        </p:txBody>
      </p:sp>
    </p:spTree>
    <p:extLst>
      <p:ext uri="{BB962C8B-B14F-4D97-AF65-F5344CB8AC3E}">
        <p14:creationId xmlns:p14="http://schemas.microsoft.com/office/powerpoint/2010/main" val="156425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4</a:t>
            </a:fld>
            <a:endParaRPr lang="da-DK"/>
          </a:p>
        </p:txBody>
      </p:sp>
    </p:spTree>
    <p:extLst>
      <p:ext uri="{BB962C8B-B14F-4D97-AF65-F5344CB8AC3E}">
        <p14:creationId xmlns:p14="http://schemas.microsoft.com/office/powerpoint/2010/main" val="40391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På dette og følgende dias fortælles</a:t>
            </a:r>
            <a:r>
              <a:rPr lang="da-DK" baseline="0" dirty="0" smtClean="0"/>
              <a:t> der om, </a:t>
            </a:r>
            <a:endParaRPr lang="da-DK" dirty="0" smtClean="0"/>
          </a:p>
          <a:p>
            <a:pPr marL="171450" indent="-171450">
              <a:buFont typeface="Arial" pitchFamily="34" charset="0"/>
              <a:buChar char="•"/>
            </a:pPr>
            <a:r>
              <a:rPr lang="da-DK" dirty="0" smtClean="0"/>
              <a:t>at der nogle fordele ved at blive længere på arbejdsmarkedet</a:t>
            </a:r>
          </a:p>
          <a:p>
            <a:pPr marL="171450" indent="-171450">
              <a:buFont typeface="Arial" pitchFamily="34" charset="0"/>
              <a:buChar char="•"/>
            </a:pPr>
            <a:r>
              <a:rPr lang="da-DK" baseline="0" dirty="0" smtClean="0"/>
              <a:t>hvad fordelene går ud på  </a:t>
            </a:r>
          </a:p>
          <a:p>
            <a:pPr marL="171450" indent="-171450">
              <a:buFont typeface="Arial" pitchFamily="34" charset="0"/>
              <a:buChar char="•"/>
            </a:pPr>
            <a:r>
              <a:rPr lang="da-DK" baseline="0" dirty="0" smtClean="0"/>
              <a:t>og hvilke betingelser man skal opfylde for at få fordelene.</a:t>
            </a:r>
          </a:p>
          <a:p>
            <a:r>
              <a:rPr lang="da-DK" baseline="0" dirty="0" err="1" smtClean="0"/>
              <a:t>Ifht</a:t>
            </a:r>
            <a:r>
              <a:rPr lang="da-DK" baseline="0" dirty="0" smtClean="0"/>
              <a:t>. betingelserne vises først et skema for alle grupper og dernæst gennemgås betingelser og fordele for de enkelte aldersgrupper med konkrete eksempler.</a:t>
            </a:r>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6</a:t>
            </a:fld>
            <a:endParaRPr lang="da-DK"/>
          </a:p>
        </p:txBody>
      </p:sp>
    </p:spTree>
    <p:extLst>
      <p:ext uri="{BB962C8B-B14F-4D97-AF65-F5344CB8AC3E}">
        <p14:creationId xmlns:p14="http://schemas.microsoft.com/office/powerpoint/2010/main" val="392528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7</a:t>
            </a:fld>
            <a:endParaRPr lang="da-DK"/>
          </a:p>
        </p:txBody>
      </p:sp>
    </p:spTree>
    <p:extLst>
      <p:ext uri="{BB962C8B-B14F-4D97-AF65-F5344CB8AC3E}">
        <p14:creationId xmlns:p14="http://schemas.microsoft.com/office/powerpoint/2010/main" val="214024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9</a:t>
            </a:fld>
            <a:endParaRPr lang="da-DK"/>
          </a:p>
        </p:txBody>
      </p:sp>
    </p:spTree>
    <p:extLst>
      <p:ext uri="{BB962C8B-B14F-4D97-AF65-F5344CB8AC3E}">
        <p14:creationId xmlns:p14="http://schemas.microsoft.com/office/powerpoint/2010/main" val="282870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12</a:t>
            </a:fld>
            <a:endParaRPr lang="da-DK"/>
          </a:p>
        </p:txBody>
      </p:sp>
    </p:spTree>
    <p:extLst>
      <p:ext uri="{BB962C8B-B14F-4D97-AF65-F5344CB8AC3E}">
        <p14:creationId xmlns:p14="http://schemas.microsoft.com/office/powerpoint/2010/main" val="95897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Hvis</a:t>
            </a:r>
            <a:r>
              <a:rPr lang="da-DK" baseline="0" dirty="0" smtClean="0"/>
              <a:t> man har ret til efterløn i 5 år, giver seniorjob sikkerhed </a:t>
            </a:r>
            <a:r>
              <a:rPr lang="da-DK" baseline="0" smtClean="0"/>
              <a:t>for indtægt i 10 år – osv.</a:t>
            </a:r>
            <a:endParaRPr lang="da-DK" smtClean="0"/>
          </a:p>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41</a:t>
            </a:fld>
            <a:endParaRPr lang="da-DK"/>
          </a:p>
        </p:txBody>
      </p:sp>
    </p:spTree>
    <p:extLst>
      <p:ext uri="{BB962C8B-B14F-4D97-AF65-F5344CB8AC3E}">
        <p14:creationId xmlns:p14="http://schemas.microsoft.com/office/powerpoint/2010/main" val="209226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42</a:t>
            </a:fld>
            <a:endParaRPr lang="da-DK"/>
          </a:p>
        </p:txBody>
      </p:sp>
    </p:spTree>
    <p:extLst>
      <p:ext uri="{BB962C8B-B14F-4D97-AF65-F5344CB8AC3E}">
        <p14:creationId xmlns:p14="http://schemas.microsoft.com/office/powerpoint/2010/main" val="184991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72B76A-315D-4E9C-936C-2DCAFCCCEF55}" type="slidenum">
              <a:rPr lang="da-DK" smtClean="0"/>
              <a:t>43</a:t>
            </a:fld>
            <a:endParaRPr lang="da-DK"/>
          </a:p>
        </p:txBody>
      </p:sp>
    </p:spTree>
    <p:extLst>
      <p:ext uri="{BB962C8B-B14F-4D97-AF65-F5344CB8AC3E}">
        <p14:creationId xmlns:p14="http://schemas.microsoft.com/office/powerpoint/2010/main" val="131118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dsholder til diasbillede 1"/>
          <p:cNvSpPr>
            <a:spLocks noGrp="1" noRot="1" noChangeAspect="1"/>
          </p:cNvSpPr>
          <p:nvPr>
            <p:ph type="sldImg"/>
          </p:nvPr>
        </p:nvSpPr>
        <p:spPr bwMode="auto">
          <a:noFill/>
          <a:ln>
            <a:solidFill>
              <a:srgbClr val="000000"/>
            </a:solidFill>
            <a:miter lim="800000"/>
            <a:headEnd/>
            <a:tailEnd/>
          </a:ln>
        </p:spPr>
      </p:sp>
      <p:sp>
        <p:nvSpPr>
          <p:cNvPr id="32770"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a-DK" smtClean="0"/>
              <a:t>Skatteværdien af fradraget er iflg. skat ca. 33%: http://webcache.googleusercontent.com/search?hl=da&amp;gbv=2&amp;gs_sm=1&amp;gs_upl=219l3609l0l7000l16l16l0l6l6l1l204l1142l0.7.1l8l0&amp;q=cache:aKP5Y4kTBN8J:http://www.skm.dk/publikationer/udgivelser/skattenidanmarki2006/afsnit4loenmodtagere/+efterl%C3%B8nsbidrag+fradragsberettiget&amp;ct=clnk</a:t>
            </a:r>
          </a:p>
          <a:p>
            <a:pPr eaLnBrk="1" hangingPunct="1">
              <a:spcBef>
                <a:spcPct val="0"/>
              </a:spcBef>
            </a:pPr>
            <a:endParaRPr lang="da-DK" smtClean="0"/>
          </a:p>
        </p:txBody>
      </p:sp>
      <p:sp>
        <p:nvSpPr>
          <p:cNvPr id="41987"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9CBC16-F5EF-4B09-B77C-664CD2125A5C}" type="slidenum">
              <a:rPr lang="da-DK"/>
              <a:pPr fontAlgn="base">
                <a:spcBef>
                  <a:spcPct val="0"/>
                </a:spcBef>
                <a:spcAft>
                  <a:spcPct val="0"/>
                </a:spcAft>
                <a:defRPr/>
              </a:pPr>
              <a:t>46</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A4FEA99-6242-44C7-9A39-88CA35C983AB}" type="datetime1">
              <a:rPr lang="da-DK" smtClean="0"/>
              <a:t>08-03-2012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D80C105-2E10-4A73-8757-64BC37F71BFD}" type="slidenum">
              <a:rPr lang="da-DK" smtClean="0"/>
              <a:t>‹nr.›</a:t>
            </a:fld>
            <a:endParaRPr lang="da-DK"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da-DK" smtClean="0"/>
              <a:t>Klik for at redigere i master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6A66C7D8-DFD9-4321-A959-860C57D8EE12}" type="datetime1">
              <a:rPr lang="da-DK" smtClean="0"/>
              <a:t>08-03-2012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D653354A-FD55-4DB2-BD72-1208645D03D8}" type="datetime1">
              <a:rPr lang="da-DK" smtClean="0"/>
              <a:t>08-03-2012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3B3A647C-7F2C-4C6F-AC51-9B55404723E1}" type="datetime1">
              <a:rPr lang="da-DK" smtClean="0"/>
              <a:t>08-03-2012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0F288FB-C5C9-486B-84DA-E89C907115AC}" type="datetime1">
              <a:rPr lang="da-DK" smtClean="0"/>
              <a:t>08-03-2012</a:t>
            </a:fld>
            <a:endParaRPr lang="da-DK"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D80C105-2E10-4A73-8757-64BC37F71BFD}" type="slidenum">
              <a:rPr lang="da-DK" smtClean="0"/>
              <a:t>‹nr.›</a:t>
            </a:fld>
            <a:endParaRPr lang="da-DK"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da-DK" smtClean="0"/>
              <a:t>Klik for at redigere i master</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da-DK" smtClean="0"/>
              <a:t>Klik for at redigere i master</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12E3C740-EC90-43FF-9570-2F24172D9091}" type="datetime1">
              <a:rPr lang="da-DK" smtClean="0"/>
              <a:t>08-03-2012</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da-DK" smtClean="0"/>
              <a:t>Klik for at redigere i master</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FA83F9FB-8693-442E-BCBB-1BE6929F549E}" type="datetime1">
              <a:rPr lang="da-DK" smtClean="0"/>
              <a:t>08-03-2012</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9CDD922B-76BA-4665-917F-AF9540FA76FE}" type="datetime1">
              <a:rPr lang="da-DK" smtClean="0"/>
              <a:t>08-03-2012</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A35D392-FA8D-4AB0-9DEB-188A7F11750A}" type="datetime1">
              <a:rPr lang="da-DK" smtClean="0"/>
              <a:t>08-03-2012</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AD80C105-2E10-4A73-8757-64BC37F71BFD}" type="slidenum">
              <a:rPr lang="da-DK" smtClean="0"/>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9EC35F29-818C-435A-BAEB-EC1F757BFC22}" type="datetime1">
              <a:rPr lang="da-DK" smtClean="0"/>
              <a:t>08-03-2012</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AD80C105-2E10-4A73-8757-64BC37F71BFD}" type="slidenum">
              <a:rPr lang="da-DK" smtClean="0"/>
              <a:t>‹nr.›</a:t>
            </a:fld>
            <a:endParaRPr lang="da-DK"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da-DK" smtClean="0"/>
              <a:t>Klik for at redigere i master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Klik på ikonet for at tilføje et billede</a:t>
            </a:r>
            <a:endParaRPr lang="en-US" dirty="0"/>
          </a:p>
        </p:txBody>
      </p:sp>
      <p:sp>
        <p:nvSpPr>
          <p:cNvPr id="5" name="Date Placeholder 4"/>
          <p:cNvSpPr>
            <a:spLocks noGrp="1"/>
          </p:cNvSpPr>
          <p:nvPr>
            <p:ph type="dt" sz="half" idx="10"/>
          </p:nvPr>
        </p:nvSpPr>
        <p:spPr/>
        <p:txBody>
          <a:bodyPr/>
          <a:lstStyle/>
          <a:p>
            <a:fld id="{4B54A561-461C-493D-831A-E3D04E184EB0}" type="datetime1">
              <a:rPr lang="da-DK" smtClean="0"/>
              <a:t>08-03-2012</a:t>
            </a:fld>
            <a:endParaRPr lang="da-DK" dirty="0"/>
          </a:p>
        </p:txBody>
      </p:sp>
      <p:sp>
        <p:nvSpPr>
          <p:cNvPr id="7" name="Slide Number Placeholder 6"/>
          <p:cNvSpPr>
            <a:spLocks noGrp="1"/>
          </p:cNvSpPr>
          <p:nvPr>
            <p:ph type="sldNum" sz="quarter" idx="12"/>
          </p:nvPr>
        </p:nvSpPr>
        <p:spPr/>
        <p:txBody>
          <a:bodyPr/>
          <a:lstStyle/>
          <a:p>
            <a:fld id="{AD80C105-2E10-4A73-8757-64BC37F71BFD}" type="slidenum">
              <a:rPr lang="da-DK" smtClean="0"/>
              <a:t>‹nr.›</a:t>
            </a:fld>
            <a:endParaRPr lang="da-DK"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da-DK"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da-DK" smtClean="0"/>
              <a:t>Klik for at redigere i master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A97192A-19DC-42AC-9D84-FE4F20CD97A7}" type="datetime1">
              <a:rPr lang="da-DK" smtClean="0"/>
              <a:t>08-03-2012</a:t>
            </a:fld>
            <a:endParaRPr lang="da-DK"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da-DK"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D80C105-2E10-4A73-8757-64BC37F71BFD}" type="slidenum">
              <a:rPr lang="da-DK" smtClean="0"/>
              <a:t>‹nr.›</a:t>
            </a:fld>
            <a:endParaRPr lang="da-DK"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da-DK" smtClean="0"/>
              <a:t>Klik for at redigere i master</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r>
              <a:rPr lang="da-DK" dirty="0" smtClean="0"/>
              <a:t>Hvad kan du få og hvad skal du vælge</a:t>
            </a:r>
            <a:endParaRPr lang="da-DK" dirty="0"/>
          </a:p>
        </p:txBody>
      </p:sp>
      <p:sp>
        <p:nvSpPr>
          <p:cNvPr id="2" name="Titel 1"/>
          <p:cNvSpPr>
            <a:spLocks noGrp="1"/>
          </p:cNvSpPr>
          <p:nvPr>
            <p:ph type="ctrTitle"/>
          </p:nvPr>
        </p:nvSpPr>
        <p:spPr/>
        <p:txBody>
          <a:bodyPr/>
          <a:lstStyle/>
          <a:p>
            <a:r>
              <a:rPr lang="da-DK" dirty="0" smtClean="0"/>
              <a:t>Nye efterlønsregler</a:t>
            </a:r>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836712"/>
            <a:ext cx="1291377" cy="1844824"/>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309320"/>
            <a:ext cx="8969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151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Skattefri præmie</a:t>
            </a:r>
            <a:endParaRPr lang="da-DK" dirty="0"/>
          </a:p>
        </p:txBody>
      </p:sp>
      <p:sp>
        <p:nvSpPr>
          <p:cNvPr id="3" name="Pladsholder til indhold 2"/>
          <p:cNvSpPr>
            <a:spLocks noGrp="1"/>
          </p:cNvSpPr>
          <p:nvPr>
            <p:ph idx="1"/>
          </p:nvPr>
        </p:nvSpPr>
        <p:spPr>
          <a:xfrm>
            <a:off x="457200" y="1752600"/>
            <a:ext cx="8229600" cy="4772744"/>
          </a:xfrm>
        </p:spPr>
        <p:txBody>
          <a:bodyPr/>
          <a:lstStyle/>
          <a:p>
            <a:pPr marL="0" indent="0" defTabSz="892175">
              <a:lnSpc>
                <a:spcPts val="3800"/>
              </a:lnSpc>
              <a:spcBef>
                <a:spcPct val="0"/>
              </a:spcBef>
              <a:spcAft>
                <a:spcPts val="600"/>
              </a:spcAft>
              <a:buNone/>
              <a:tabLst>
                <a:tab pos="285750" algn="l"/>
              </a:tabLst>
            </a:pPr>
            <a:r>
              <a:rPr lang="da-DK" sz="2800" b="1" dirty="0">
                <a:solidFill>
                  <a:schemeClr val="accent5">
                    <a:lumMod val="75000"/>
                  </a:schemeClr>
                </a:solidFill>
                <a:effectLst>
                  <a:outerShdw blurRad="38100" dist="38100" dir="2700000" algn="tl">
                    <a:srgbClr val="000000">
                      <a:alpha val="43137"/>
                    </a:srgbClr>
                  </a:outerShdw>
                </a:effectLst>
                <a:latin typeface="Arial" charset="0"/>
              </a:rPr>
              <a:t> </a:t>
            </a:r>
            <a:r>
              <a:rPr lang="da-DK" sz="2800" b="1" dirty="0" smtClean="0">
                <a:solidFill>
                  <a:schemeClr val="accent5">
                    <a:lumMod val="75000"/>
                  </a:schemeClr>
                </a:solidFill>
                <a:effectLst>
                  <a:outerShdw blurRad="38100" dist="38100" dir="2700000" algn="tl">
                    <a:srgbClr val="000000">
                      <a:alpha val="43137"/>
                    </a:srgbClr>
                  </a:outerShdw>
                </a:effectLst>
                <a:latin typeface="Arial" charset="0"/>
              </a:rPr>
              <a:t>Hvis kravene til at optjene præmie er opfyldt</a:t>
            </a:r>
          </a:p>
          <a:p>
            <a:pPr marL="0" indent="0" defTabSz="892175">
              <a:lnSpc>
                <a:spcPts val="3800"/>
              </a:lnSpc>
              <a:spcBef>
                <a:spcPct val="0"/>
              </a:spcBef>
              <a:spcAft>
                <a:spcPts val="600"/>
              </a:spcAft>
              <a:tabLst>
                <a:tab pos="285750" algn="l"/>
              </a:tabLst>
            </a:pPr>
            <a:r>
              <a:rPr lang="da-DK" sz="2800" dirty="0" smtClean="0">
                <a:solidFill>
                  <a:schemeClr val="accent1">
                    <a:lumMod val="75000"/>
                  </a:schemeClr>
                </a:solidFill>
                <a:latin typeface="Arial" charset="0"/>
              </a:rPr>
              <a:t> 481 </a:t>
            </a:r>
            <a:r>
              <a:rPr lang="da-DK" sz="2800" dirty="0">
                <a:solidFill>
                  <a:schemeClr val="accent1">
                    <a:lumMod val="75000"/>
                  </a:schemeClr>
                </a:solidFill>
                <a:latin typeface="Arial" charset="0"/>
              </a:rPr>
              <a:t>timers arbejde giver 1 </a:t>
            </a:r>
            <a:r>
              <a:rPr lang="da-DK" sz="2800" dirty="0" smtClean="0">
                <a:solidFill>
                  <a:schemeClr val="accent1">
                    <a:lumMod val="75000"/>
                  </a:schemeClr>
                </a:solidFill>
                <a:latin typeface="Arial" charset="0"/>
              </a:rPr>
              <a:t>præmieportion</a:t>
            </a:r>
            <a:br>
              <a:rPr lang="da-DK" sz="2800" dirty="0" smtClean="0">
                <a:solidFill>
                  <a:schemeClr val="accent1">
                    <a:lumMod val="75000"/>
                  </a:schemeClr>
                </a:solidFill>
                <a:latin typeface="Arial" charset="0"/>
              </a:rPr>
            </a:br>
            <a:r>
              <a:rPr lang="da-DK" sz="2800" dirty="0" smtClean="0">
                <a:solidFill>
                  <a:schemeClr val="accent1">
                    <a:lumMod val="75000"/>
                  </a:schemeClr>
                </a:solidFill>
                <a:latin typeface="Arial" charset="0"/>
              </a:rPr>
              <a:t>  - det svarer til 3 måneder på fuld tid.</a:t>
            </a:r>
            <a:endParaRPr lang="da-DK" sz="2800" dirty="0">
              <a:solidFill>
                <a:schemeClr val="accent1">
                  <a:lumMod val="75000"/>
                </a:schemeClr>
              </a:solidFill>
              <a:latin typeface="Arial" charset="0"/>
            </a:endParaRPr>
          </a:p>
          <a:p>
            <a:pPr marL="0" indent="0" defTabSz="892175">
              <a:spcBef>
                <a:spcPct val="0"/>
              </a:spcBef>
              <a:spcAft>
                <a:spcPts val="600"/>
              </a:spcAft>
              <a:tabLst>
                <a:tab pos="285750" algn="l"/>
              </a:tabLst>
            </a:pPr>
            <a:r>
              <a:rPr lang="da-DK" sz="2800" dirty="0">
                <a:solidFill>
                  <a:schemeClr val="accent1">
                    <a:lumMod val="75000"/>
                  </a:schemeClr>
                </a:solidFill>
                <a:latin typeface="Arial" charset="0"/>
              </a:rPr>
              <a:t> Hver præmieportion udgør </a:t>
            </a:r>
            <a:r>
              <a:rPr lang="da-DK" sz="2800" dirty="0" smtClean="0">
                <a:solidFill>
                  <a:schemeClr val="accent1">
                    <a:lumMod val="75000"/>
                  </a:schemeClr>
                </a:solidFill>
                <a:latin typeface="Arial" charset="0"/>
              </a:rPr>
              <a:t>12.293/8.190 </a:t>
            </a:r>
            <a:r>
              <a:rPr lang="da-DK" sz="2800" dirty="0">
                <a:solidFill>
                  <a:schemeClr val="accent1">
                    <a:lumMod val="75000"/>
                  </a:schemeClr>
                </a:solidFill>
                <a:latin typeface="Arial" charset="0"/>
              </a:rPr>
              <a:t>kr</a:t>
            </a:r>
            <a:r>
              <a:rPr lang="da-DK" sz="2800" dirty="0" smtClean="0">
                <a:solidFill>
                  <a:schemeClr val="accent1">
                    <a:lumMod val="75000"/>
                  </a:schemeClr>
                </a:solidFill>
                <a:latin typeface="Arial" charset="0"/>
              </a:rPr>
              <a:t>. </a:t>
            </a:r>
            <a:r>
              <a:rPr lang="da-DK" sz="1400" dirty="0" smtClean="0">
                <a:solidFill>
                  <a:schemeClr val="accent1">
                    <a:lumMod val="75000"/>
                  </a:schemeClr>
                </a:solidFill>
                <a:latin typeface="Arial" charset="0"/>
              </a:rPr>
              <a:t>(fuldt./delt.)</a:t>
            </a:r>
            <a:br>
              <a:rPr lang="da-DK" sz="1400" dirty="0" smtClean="0">
                <a:solidFill>
                  <a:schemeClr val="accent1">
                    <a:lumMod val="75000"/>
                  </a:schemeClr>
                </a:solidFill>
                <a:latin typeface="Arial" charset="0"/>
              </a:rPr>
            </a:br>
            <a:r>
              <a:rPr lang="da-DK" sz="1400" dirty="0" smtClean="0">
                <a:solidFill>
                  <a:schemeClr val="accent1">
                    <a:lumMod val="75000"/>
                  </a:schemeClr>
                </a:solidFill>
                <a:latin typeface="Arial" charset="0"/>
              </a:rPr>
              <a:t>     D</a:t>
            </a:r>
            <a:r>
              <a:rPr lang="da-DK" sz="1600" dirty="0" smtClean="0">
                <a:solidFill>
                  <a:schemeClr val="accent1">
                    <a:lumMod val="75000"/>
                  </a:schemeClr>
                </a:solidFill>
                <a:latin typeface="Arial" charset="0"/>
              </a:rPr>
              <a:t>og er præmien lavere, hvis du er tilmeldt fortrydelsesordningen.</a:t>
            </a:r>
            <a:endParaRPr lang="da-DK" sz="1600" dirty="0">
              <a:solidFill>
                <a:schemeClr val="accent1">
                  <a:lumMod val="75000"/>
                </a:schemeClr>
              </a:solidFill>
              <a:latin typeface="Arial" charset="0"/>
            </a:endParaRPr>
          </a:p>
          <a:p>
            <a:pPr marL="0" indent="0" defTabSz="892175">
              <a:lnSpc>
                <a:spcPts val="3800"/>
              </a:lnSpc>
              <a:spcBef>
                <a:spcPct val="0"/>
              </a:spcBef>
              <a:spcAft>
                <a:spcPts val="600"/>
              </a:spcAft>
              <a:tabLst>
                <a:tab pos="285750" algn="l"/>
              </a:tabLst>
            </a:pPr>
            <a:r>
              <a:rPr lang="da-DK" sz="2800" dirty="0" smtClean="0">
                <a:solidFill>
                  <a:schemeClr val="accent1">
                    <a:lumMod val="75000"/>
                  </a:schemeClr>
                </a:solidFill>
                <a:latin typeface="Arial" charset="0"/>
              </a:rPr>
              <a:t> Max</a:t>
            </a:r>
            <a:r>
              <a:rPr lang="da-DK" sz="2800" dirty="0">
                <a:solidFill>
                  <a:schemeClr val="accent1">
                    <a:lumMod val="75000"/>
                  </a:schemeClr>
                </a:solidFill>
                <a:latin typeface="Arial" charset="0"/>
              </a:rPr>
              <a:t>. 12 præmieportioner = </a:t>
            </a:r>
            <a:r>
              <a:rPr lang="da-DK" sz="2800" dirty="0" smtClean="0">
                <a:solidFill>
                  <a:schemeClr val="accent1">
                    <a:lumMod val="75000"/>
                  </a:schemeClr>
                </a:solidFill>
                <a:latin typeface="Arial" charset="0"/>
              </a:rPr>
              <a:t>147.516 </a:t>
            </a:r>
            <a:r>
              <a:rPr lang="da-DK" sz="2800" dirty="0">
                <a:solidFill>
                  <a:schemeClr val="accent1">
                    <a:lumMod val="75000"/>
                  </a:schemeClr>
                </a:solidFill>
                <a:latin typeface="Arial" charset="0"/>
              </a:rPr>
              <a:t>kr</a:t>
            </a:r>
            <a:r>
              <a:rPr lang="da-DK" sz="2800" dirty="0" smtClean="0">
                <a:solidFill>
                  <a:schemeClr val="accent1">
                    <a:lumMod val="75000"/>
                  </a:schemeClr>
                </a:solidFill>
                <a:latin typeface="Arial" charset="0"/>
              </a:rPr>
              <a:t>./98.280 kr.</a:t>
            </a:r>
            <a:endParaRPr lang="da-DK" sz="2800" dirty="0">
              <a:solidFill>
                <a:schemeClr val="accent1">
                  <a:lumMod val="75000"/>
                </a:schemeClr>
              </a:solidFill>
              <a:latin typeface="Arial" charset="0"/>
            </a:endParaRPr>
          </a:p>
          <a:p>
            <a:pPr marL="0" indent="0" defTabSz="892175">
              <a:lnSpc>
                <a:spcPts val="3800"/>
              </a:lnSpc>
              <a:spcBef>
                <a:spcPct val="0"/>
              </a:spcBef>
              <a:spcAft>
                <a:spcPts val="600"/>
              </a:spcAft>
              <a:tabLst>
                <a:tab pos="285750" algn="l"/>
              </a:tabLst>
            </a:pPr>
            <a:r>
              <a:rPr lang="da-DK" sz="2800" dirty="0">
                <a:solidFill>
                  <a:schemeClr val="accent1">
                    <a:lumMod val="75000"/>
                  </a:schemeClr>
                </a:solidFill>
                <a:latin typeface="Arial" charset="0"/>
              </a:rPr>
              <a:t> </a:t>
            </a:r>
            <a:r>
              <a:rPr lang="da-DK" sz="2800" dirty="0" smtClean="0">
                <a:solidFill>
                  <a:schemeClr val="accent1">
                    <a:lumMod val="75000"/>
                  </a:schemeClr>
                </a:solidFill>
                <a:latin typeface="Arial" charset="0"/>
              </a:rPr>
              <a:t>Udbetales </a:t>
            </a:r>
            <a:r>
              <a:rPr lang="da-DK" sz="2800" dirty="0">
                <a:solidFill>
                  <a:schemeClr val="accent1">
                    <a:lumMod val="75000"/>
                  </a:schemeClr>
                </a:solidFill>
                <a:latin typeface="Arial" charset="0"/>
              </a:rPr>
              <a:t>af a-kassen </a:t>
            </a:r>
            <a:r>
              <a:rPr lang="da-DK" sz="2800" dirty="0" smtClean="0">
                <a:solidFill>
                  <a:schemeClr val="accent1">
                    <a:lumMod val="75000"/>
                  </a:schemeClr>
                </a:solidFill>
                <a:latin typeface="Arial" charset="0"/>
              </a:rPr>
              <a:t>ved folkepensionsalder.</a:t>
            </a:r>
            <a:endParaRPr lang="da-DK" sz="2800" dirty="0">
              <a:solidFill>
                <a:schemeClr val="accent1">
                  <a:lumMod val="75000"/>
                </a:schemeClr>
              </a:solidFill>
              <a:latin typeface="Arial" charset="0"/>
            </a:endParaRPr>
          </a:p>
          <a:p>
            <a:pPr marL="0" indent="0" defTabSz="892175">
              <a:lnSpc>
                <a:spcPts val="3800"/>
              </a:lnSpc>
              <a:spcBef>
                <a:spcPct val="0"/>
              </a:spcBef>
              <a:spcAft>
                <a:spcPts val="600"/>
              </a:spcAft>
              <a:tabLst>
                <a:tab pos="285750" algn="l"/>
              </a:tabLst>
            </a:pPr>
            <a:r>
              <a:rPr lang="da-DK" sz="2800" dirty="0">
                <a:solidFill>
                  <a:schemeClr val="accent1">
                    <a:lumMod val="75000"/>
                  </a:schemeClr>
                </a:solidFill>
                <a:latin typeface="Arial" charset="0"/>
              </a:rPr>
              <a:t> Ved dødsfald udbetales til </a:t>
            </a:r>
            <a:r>
              <a:rPr lang="da-DK" sz="2800" dirty="0" smtClean="0">
                <a:solidFill>
                  <a:schemeClr val="accent1">
                    <a:lumMod val="75000"/>
                  </a:schemeClr>
                </a:solidFill>
                <a:latin typeface="Arial" charset="0"/>
              </a:rPr>
              <a:t>boet.</a:t>
            </a:r>
            <a:endParaRPr lang="da-DK" sz="2800" dirty="0">
              <a:solidFill>
                <a:schemeClr val="accent1">
                  <a:lumMod val="75000"/>
                </a:schemeClr>
              </a:solidFill>
              <a:latin typeface="Arial" charset="0"/>
            </a:endParaRPr>
          </a:p>
          <a:p>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88640"/>
            <a:ext cx="1060847" cy="164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00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Krav for at få fordelene</a:t>
            </a:r>
            <a:endParaRPr lang="da-DK" dirty="0"/>
          </a:p>
        </p:txBody>
      </p:sp>
      <p:sp>
        <p:nvSpPr>
          <p:cNvPr id="3" name="Pladsholder til indhold 2"/>
          <p:cNvSpPr>
            <a:spLocks noGrp="1"/>
          </p:cNvSpPr>
          <p:nvPr>
            <p:ph idx="1"/>
          </p:nvPr>
        </p:nvSpPr>
        <p:spPr/>
        <p:txBody>
          <a:bodyPr/>
          <a:lstStyle/>
          <a:p>
            <a:pPr marL="114300" indent="0">
              <a:buNone/>
            </a:pPr>
            <a:r>
              <a:rPr lang="da-DK" b="1" dirty="0" smtClean="0">
                <a:effectLst>
                  <a:outerShdw blurRad="38100" dist="38100" dir="2700000" algn="tl">
                    <a:srgbClr val="000000">
                      <a:alpha val="43137"/>
                    </a:srgbClr>
                  </a:outerShdw>
                </a:effectLst>
              </a:rPr>
              <a:t>For at få fordelene skal du opfylde 2 krav:</a:t>
            </a:r>
          </a:p>
          <a:p>
            <a:pPr marL="571500" indent="-457200">
              <a:buFont typeface="+mj-lt"/>
              <a:buAutoNum type="arabicPeriod"/>
            </a:pPr>
            <a:r>
              <a:rPr lang="da-DK" dirty="0" smtClean="0"/>
              <a:t>Du skal </a:t>
            </a:r>
            <a:r>
              <a:rPr lang="da-DK" dirty="0"/>
              <a:t>vente med at gå på </a:t>
            </a:r>
            <a:r>
              <a:rPr lang="da-DK" dirty="0" smtClean="0"/>
              <a:t>efterløn i et stykke tid efter den dag, hvor du får </a:t>
            </a:r>
            <a:r>
              <a:rPr lang="da-DK" dirty="0"/>
              <a:t>dit </a:t>
            </a:r>
            <a:r>
              <a:rPr lang="da-DK" dirty="0" smtClean="0"/>
              <a:t>efterlønsbevis.</a:t>
            </a:r>
          </a:p>
          <a:p>
            <a:pPr marL="571500" indent="-457200">
              <a:buFont typeface="+mj-lt"/>
              <a:buAutoNum type="arabicPeriod"/>
            </a:pPr>
            <a:r>
              <a:rPr lang="da-DK" dirty="0" smtClean="0"/>
              <a:t>I den periode du venter, skal du arbejde i et vist omfang: </a:t>
            </a:r>
          </a:p>
          <a:p>
            <a:pPr lvl="1"/>
            <a:r>
              <a:rPr lang="da-DK" sz="2400" dirty="0"/>
              <a:t>F</a:t>
            </a:r>
            <a:r>
              <a:rPr lang="da-DK" sz="2400" dirty="0" smtClean="0"/>
              <a:t>uldtidsforsikrede skal have 30 timer om ugen i gennemsnit, dvs. mindst 130 timer om måneden.</a:t>
            </a:r>
          </a:p>
          <a:p>
            <a:pPr lvl="1"/>
            <a:r>
              <a:rPr lang="da-DK" sz="2400" dirty="0"/>
              <a:t>D</a:t>
            </a:r>
            <a:r>
              <a:rPr lang="da-DK" sz="2400" dirty="0" smtClean="0"/>
              <a:t>eltidsforsikrede skal have 24 </a:t>
            </a:r>
            <a:r>
              <a:rPr lang="da-DK" sz="2400" dirty="0"/>
              <a:t>timer om ugen </a:t>
            </a:r>
            <a:r>
              <a:rPr lang="da-DK" sz="2400" dirty="0" smtClean="0"/>
              <a:t>i gennemsnit, dvs. mindst 104 timer om måneden.</a:t>
            </a:r>
            <a:endParaRPr lang="da-DK" sz="24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076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128" y="408373"/>
            <a:ext cx="8260672" cy="932396"/>
          </a:xfrm>
        </p:spPr>
        <p:txBody>
          <a:bodyPr>
            <a:normAutofit fontScale="90000"/>
          </a:bodyPr>
          <a:lstStyle/>
          <a:p>
            <a:r>
              <a:rPr lang="da-DK" sz="2800" dirty="0" smtClean="0"/>
              <a:t>Krav for at  få fordele ved at blive længere på arbejdsmarkedet</a:t>
            </a:r>
            <a:endParaRPr lang="da-DK" sz="2800"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540651135"/>
              </p:ext>
            </p:extLst>
          </p:nvPr>
        </p:nvGraphicFramePr>
        <p:xfrm>
          <a:off x="35496" y="1340768"/>
          <a:ext cx="9001000" cy="4968240"/>
        </p:xfrm>
        <a:graphic>
          <a:graphicData uri="http://schemas.openxmlformats.org/drawingml/2006/table">
            <a:tbl>
              <a:tblPr firstRow="1" bandRow="1">
                <a:tableStyleId>{3C2FFA5D-87B4-456A-9821-1D502468CF0F}</a:tableStyleId>
              </a:tblPr>
              <a:tblGrid>
                <a:gridCol w="1800200"/>
                <a:gridCol w="1003390"/>
                <a:gridCol w="1992024"/>
                <a:gridCol w="2045146"/>
                <a:gridCol w="2160240"/>
              </a:tblGrid>
              <a:tr h="837044">
                <a:tc>
                  <a:txBody>
                    <a:bodyPr/>
                    <a:lstStyle/>
                    <a:p>
                      <a:r>
                        <a:rPr lang="da-DK" sz="1600" dirty="0" smtClean="0"/>
                        <a:t>FØDT</a:t>
                      </a:r>
                      <a:endParaRPr lang="da-DK" sz="1600" dirty="0"/>
                    </a:p>
                  </a:txBody>
                  <a:tcPr/>
                </a:tc>
                <a:tc>
                  <a:txBody>
                    <a:bodyPr/>
                    <a:lstStyle/>
                    <a:p>
                      <a:r>
                        <a:rPr lang="da-DK" sz="1200" baseline="0" dirty="0" smtClean="0"/>
                        <a:t>SKÆRPET </a:t>
                      </a:r>
                      <a:r>
                        <a:rPr lang="da-DK" sz="1200" dirty="0" smtClean="0"/>
                        <a:t>PENSIONS-TRÆK</a:t>
                      </a:r>
                      <a:endParaRPr lang="da-DK" sz="1200" dirty="0"/>
                    </a:p>
                  </a:txBody>
                  <a:tcPr/>
                </a:tc>
                <a:tc>
                  <a:txBody>
                    <a:bodyPr/>
                    <a:lstStyle/>
                    <a:p>
                      <a:r>
                        <a:rPr lang="da-DK" dirty="0" smtClean="0"/>
                        <a:t>EFTERLØNSSATS</a:t>
                      </a:r>
                    </a:p>
                    <a:p>
                      <a:r>
                        <a:rPr lang="da-DK" sz="1600" baseline="0" dirty="0" smtClean="0"/>
                        <a:t>Krav for at få den høje sats, 100 %</a:t>
                      </a:r>
                      <a:endParaRPr lang="da-DK" sz="1600" dirty="0"/>
                    </a:p>
                  </a:txBody>
                  <a:tcPr/>
                </a:tc>
                <a:tc>
                  <a:txBody>
                    <a:bodyPr/>
                    <a:lstStyle/>
                    <a:p>
                      <a:endParaRPr lang="da-DK" dirty="0" smtClean="0"/>
                    </a:p>
                    <a:p>
                      <a:r>
                        <a:rPr lang="da-DK" sz="1400" dirty="0" smtClean="0"/>
                        <a:t>KRAV FOR AT BEGYNDE</a:t>
                      </a:r>
                      <a:r>
                        <a:rPr lang="da-DK" sz="1400" baseline="0" dirty="0" smtClean="0"/>
                        <a:t> OPTJENING</a:t>
                      </a:r>
                      <a:endParaRPr lang="da-DK" sz="1400" dirty="0" smtClean="0"/>
                    </a:p>
                  </a:txBody>
                  <a:tcPr/>
                </a:tc>
                <a:tc>
                  <a:txBody>
                    <a:bodyPr/>
                    <a:lstStyle/>
                    <a:p>
                      <a:endParaRPr lang="da-DK" dirty="0" smtClean="0"/>
                    </a:p>
                    <a:p>
                      <a:r>
                        <a:rPr lang="da-DK" sz="1400" dirty="0" smtClean="0"/>
                        <a:t>KRAV FOR AT FORTSÆTTE OPTJENING</a:t>
                      </a:r>
                      <a:endParaRPr lang="da-DK" sz="1400" dirty="0"/>
                    </a:p>
                  </a:txBody>
                  <a:tcPr/>
                </a:tc>
              </a:tr>
              <a:tr h="424334">
                <a:tc>
                  <a:txBody>
                    <a:bodyPr/>
                    <a:lstStyle/>
                    <a:p>
                      <a:r>
                        <a:rPr lang="da-DK" dirty="0" smtClean="0"/>
                        <a:t>Før</a:t>
                      </a:r>
                      <a:r>
                        <a:rPr lang="da-DK" baseline="0" dirty="0" smtClean="0"/>
                        <a:t> 1.1.56</a:t>
                      </a:r>
                      <a:endParaRPr lang="da-DK" dirty="0"/>
                    </a:p>
                  </a:txBody>
                  <a:tcPr/>
                </a:tc>
                <a:tc>
                  <a:txBody>
                    <a:bodyPr/>
                    <a:lstStyle/>
                    <a:p>
                      <a:r>
                        <a:rPr lang="da-DK" dirty="0" smtClean="0"/>
                        <a:t>Nej</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2 år og</a:t>
                      </a:r>
                    </a:p>
                    <a:p>
                      <a:r>
                        <a:rPr lang="da-DK" sz="1600" b="0" i="0" u="none" strike="noStrike" kern="1200" baseline="0" dirty="0" smtClean="0">
                          <a:solidFill>
                            <a:schemeClr val="dk1"/>
                          </a:solidFill>
                          <a:latin typeface="+mn-lt"/>
                          <a:ea typeface="+mn-ea"/>
                          <a:cs typeface="+mn-cs"/>
                        </a:rPr>
                        <a:t>arbejde 3.120/2.496 timer</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2 år og</a:t>
                      </a:r>
                    </a:p>
                    <a:p>
                      <a:r>
                        <a:rPr lang="da-DK" sz="1600" b="0" i="0" u="none" strike="noStrike" kern="1200" baseline="0" dirty="0" smtClean="0">
                          <a:solidFill>
                            <a:schemeClr val="dk1"/>
                          </a:solidFill>
                          <a:latin typeface="+mn-lt"/>
                          <a:ea typeface="+mn-ea"/>
                          <a:cs typeface="+mn-cs"/>
                        </a:rPr>
                        <a:t>arbejde 3.120/2.496 timer</a:t>
                      </a:r>
                      <a:endParaRPr lang="da-DK" sz="1600" dirty="0" smtClean="0"/>
                    </a:p>
                  </a:txBody>
                  <a:tcPr/>
                </a:tc>
                <a:tc>
                  <a:txBody>
                    <a:bodyPr/>
                    <a:lstStyle/>
                    <a:p>
                      <a:r>
                        <a:rPr lang="da-DK" dirty="0" smtClean="0"/>
                        <a:t>Intet krav</a:t>
                      </a:r>
                      <a:endParaRPr lang="da-DK" dirty="0"/>
                    </a:p>
                  </a:txBody>
                  <a:tcPr/>
                </a:tc>
              </a:tr>
              <a:tr h="732413">
                <a:tc>
                  <a:txBody>
                    <a:bodyPr/>
                    <a:lstStyle/>
                    <a:p>
                      <a:r>
                        <a:rPr lang="da-DK" dirty="0" smtClean="0"/>
                        <a:t>1.1.</a:t>
                      </a:r>
                      <a:r>
                        <a:rPr lang="da-DK" baseline="0" dirty="0" smtClean="0"/>
                        <a:t>1956 -30.6.1956</a:t>
                      </a:r>
                      <a:endParaRPr lang="da-DK" dirty="0"/>
                    </a:p>
                  </a:txBody>
                  <a:tcPr/>
                </a:tc>
                <a:tc>
                  <a:txBody>
                    <a:bodyPr/>
                    <a:lstStyle/>
                    <a:p>
                      <a:r>
                        <a:rPr lang="da-DK" dirty="0" smtClean="0"/>
                        <a:t>Ja</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1½ år og</a:t>
                      </a:r>
                    </a:p>
                    <a:p>
                      <a:r>
                        <a:rPr lang="da-DK" sz="1600" b="0" i="0" u="none" strike="noStrike" kern="1200" baseline="0" dirty="0" smtClean="0">
                          <a:solidFill>
                            <a:schemeClr val="dk1"/>
                          </a:solidFill>
                          <a:latin typeface="+mn-lt"/>
                          <a:ea typeface="+mn-ea"/>
                          <a:cs typeface="+mn-cs"/>
                        </a:rPr>
                        <a:t>arbejde 2.340/1.872 timer</a:t>
                      </a:r>
                    </a:p>
                  </a:txBody>
                  <a:tcPr/>
                </a:tc>
                <a:tc>
                  <a:txBody>
                    <a:bodyPr/>
                    <a:lstStyle/>
                    <a:p>
                      <a:r>
                        <a:rPr lang="da-DK" sz="1600" b="0" i="0" u="none" strike="noStrike" kern="1200" baseline="0" dirty="0" smtClean="0">
                          <a:solidFill>
                            <a:schemeClr val="dk1"/>
                          </a:solidFill>
                          <a:latin typeface="+mn-lt"/>
                          <a:ea typeface="+mn-ea"/>
                          <a:cs typeface="+mn-cs"/>
                        </a:rPr>
                        <a:t>Vente 1½ år og</a:t>
                      </a:r>
                    </a:p>
                    <a:p>
                      <a:r>
                        <a:rPr lang="da-DK" sz="1600" b="0" i="0" u="none" strike="noStrike" kern="1200" baseline="0" dirty="0" smtClean="0">
                          <a:solidFill>
                            <a:schemeClr val="dk1"/>
                          </a:solidFill>
                          <a:latin typeface="+mn-lt"/>
                          <a:ea typeface="+mn-ea"/>
                          <a:cs typeface="+mn-cs"/>
                        </a:rPr>
                        <a:t>arbejde 2.340/1.872 timer</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2 år og</a:t>
                      </a:r>
                    </a:p>
                    <a:p>
                      <a:r>
                        <a:rPr lang="da-DK" sz="1600" b="0" i="0" u="none" strike="noStrike" kern="1200" baseline="0" dirty="0" smtClean="0">
                          <a:solidFill>
                            <a:schemeClr val="dk1"/>
                          </a:solidFill>
                          <a:latin typeface="+mn-lt"/>
                          <a:ea typeface="+mn-ea"/>
                          <a:cs typeface="+mn-cs"/>
                        </a:rPr>
                        <a:t>arbejde </a:t>
                      </a:r>
                    </a:p>
                    <a:p>
                      <a:r>
                        <a:rPr lang="da-DK" sz="1600" b="0" i="0" u="none" strike="noStrike" kern="1200" baseline="0" dirty="0" smtClean="0">
                          <a:solidFill>
                            <a:schemeClr val="dk1"/>
                          </a:solidFill>
                          <a:latin typeface="+mn-lt"/>
                          <a:ea typeface="+mn-ea"/>
                          <a:cs typeface="+mn-cs"/>
                        </a:rPr>
                        <a:t>3.120/2.496 timer</a:t>
                      </a:r>
                      <a:endParaRPr lang="da-DK" dirty="0"/>
                    </a:p>
                  </a:txBody>
                  <a:tcPr/>
                </a:tc>
              </a:tr>
              <a:tr h="424334">
                <a:tc>
                  <a:txBody>
                    <a:bodyPr/>
                    <a:lstStyle/>
                    <a:p>
                      <a:r>
                        <a:rPr lang="da-DK" dirty="0" smtClean="0"/>
                        <a:t>1.7.1956 – 31.12.1958</a:t>
                      </a:r>
                      <a:endParaRPr lang="da-DK" dirty="0"/>
                    </a:p>
                  </a:txBody>
                  <a:tcPr/>
                </a:tc>
                <a:tc>
                  <a:txBody>
                    <a:bodyPr/>
                    <a:lstStyle/>
                    <a:p>
                      <a:r>
                        <a:rPr lang="da-DK" dirty="0" smtClean="0"/>
                        <a:t>Ja</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1 år og</a:t>
                      </a:r>
                    </a:p>
                    <a:p>
                      <a:r>
                        <a:rPr lang="da-DK" sz="1600" b="0" i="0" u="none" strike="noStrike" kern="1200" baseline="0" dirty="0" smtClean="0">
                          <a:solidFill>
                            <a:schemeClr val="dk1"/>
                          </a:solidFill>
                          <a:latin typeface="+mn-lt"/>
                          <a:ea typeface="+mn-ea"/>
                          <a:cs typeface="+mn-cs"/>
                        </a:rPr>
                        <a:t>arbejde 1.560/1.248 timer</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1 år og</a:t>
                      </a:r>
                    </a:p>
                    <a:p>
                      <a:r>
                        <a:rPr lang="da-DK" sz="1600" b="0" i="0" u="none" strike="noStrike" kern="1200" baseline="0" dirty="0" smtClean="0">
                          <a:solidFill>
                            <a:schemeClr val="dk1"/>
                          </a:solidFill>
                          <a:latin typeface="+mn-lt"/>
                          <a:ea typeface="+mn-ea"/>
                          <a:cs typeface="+mn-cs"/>
                        </a:rPr>
                        <a:t>arbejde 1.560/1.248 timer</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2 år og</a:t>
                      </a:r>
                    </a:p>
                    <a:p>
                      <a:r>
                        <a:rPr lang="da-DK" sz="1600" b="0" i="0" u="none" strike="noStrike" kern="1200" baseline="0" dirty="0" smtClean="0">
                          <a:solidFill>
                            <a:schemeClr val="dk1"/>
                          </a:solidFill>
                          <a:latin typeface="+mn-lt"/>
                          <a:ea typeface="+mn-ea"/>
                          <a:cs typeface="+mn-cs"/>
                        </a:rPr>
                        <a:t>arbejde </a:t>
                      </a:r>
                    </a:p>
                    <a:p>
                      <a:r>
                        <a:rPr lang="da-DK" sz="1600" b="0" i="0" u="none" strike="noStrike" kern="1200" baseline="0" dirty="0" smtClean="0">
                          <a:solidFill>
                            <a:schemeClr val="dk1"/>
                          </a:solidFill>
                          <a:latin typeface="+mn-lt"/>
                          <a:ea typeface="+mn-ea"/>
                          <a:cs typeface="+mn-cs"/>
                        </a:rPr>
                        <a:t>3.120/2.496 timer</a:t>
                      </a:r>
                      <a:endParaRPr lang="da-DK" dirty="0"/>
                    </a:p>
                  </a:txBody>
                  <a:tcPr/>
                </a:tc>
              </a:tr>
              <a:tr h="424334">
                <a:tc>
                  <a:txBody>
                    <a:bodyPr/>
                    <a:lstStyle/>
                    <a:p>
                      <a:r>
                        <a:rPr lang="da-DK" dirty="0" smtClean="0"/>
                        <a:t>1.1.1959 – 30.6.1959</a:t>
                      </a:r>
                      <a:endParaRPr lang="da-DK" dirty="0"/>
                    </a:p>
                  </a:txBody>
                  <a:tcPr/>
                </a:tc>
                <a:tc>
                  <a:txBody>
                    <a:bodyPr/>
                    <a:lstStyle/>
                    <a:p>
                      <a:r>
                        <a:rPr lang="da-DK" dirty="0" smtClean="0"/>
                        <a:t>Ja</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½ år og</a:t>
                      </a:r>
                    </a:p>
                    <a:p>
                      <a:r>
                        <a:rPr lang="da-DK" sz="1600" b="0" i="0" u="none" strike="noStrike" kern="1200" baseline="0" dirty="0" smtClean="0">
                          <a:solidFill>
                            <a:schemeClr val="dk1"/>
                          </a:solidFill>
                          <a:latin typeface="+mn-lt"/>
                          <a:ea typeface="+mn-ea"/>
                          <a:cs typeface="+mn-cs"/>
                        </a:rPr>
                        <a:t>arbejde </a:t>
                      </a:r>
                    </a:p>
                    <a:p>
                      <a:r>
                        <a:rPr lang="da-DK" sz="1600" b="0" i="0" u="none" strike="noStrike" kern="1200" baseline="0" dirty="0" smtClean="0">
                          <a:solidFill>
                            <a:schemeClr val="dk1"/>
                          </a:solidFill>
                          <a:latin typeface="+mn-lt"/>
                          <a:ea typeface="+mn-ea"/>
                          <a:cs typeface="+mn-cs"/>
                        </a:rPr>
                        <a:t>780/624 timer</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½ år og</a:t>
                      </a:r>
                    </a:p>
                    <a:p>
                      <a:r>
                        <a:rPr lang="da-DK" sz="1600" b="0" i="0" u="none" strike="noStrike" kern="1200" baseline="0" dirty="0" smtClean="0">
                          <a:solidFill>
                            <a:schemeClr val="dk1"/>
                          </a:solidFill>
                          <a:latin typeface="+mn-lt"/>
                          <a:ea typeface="+mn-ea"/>
                          <a:cs typeface="+mn-cs"/>
                        </a:rPr>
                        <a:t>arbejde </a:t>
                      </a:r>
                    </a:p>
                    <a:p>
                      <a:r>
                        <a:rPr lang="da-DK" sz="1600" b="0" i="0" u="none" strike="noStrike" kern="1200" baseline="0" dirty="0" smtClean="0">
                          <a:solidFill>
                            <a:schemeClr val="dk1"/>
                          </a:solidFill>
                          <a:latin typeface="+mn-lt"/>
                          <a:ea typeface="+mn-ea"/>
                          <a:cs typeface="+mn-cs"/>
                        </a:rPr>
                        <a:t>780/624 timer</a:t>
                      </a:r>
                      <a:endParaRPr lang="da-DK" dirty="0"/>
                    </a:p>
                  </a:txBody>
                  <a:tcPr/>
                </a:tc>
                <a:tc>
                  <a:txBody>
                    <a:bodyPr/>
                    <a:lstStyle/>
                    <a:p>
                      <a:r>
                        <a:rPr lang="da-DK" sz="1600" b="0" i="0" u="none" strike="noStrike" kern="1200" baseline="0" dirty="0" smtClean="0">
                          <a:solidFill>
                            <a:schemeClr val="dk1"/>
                          </a:solidFill>
                          <a:latin typeface="+mn-lt"/>
                          <a:ea typeface="+mn-ea"/>
                          <a:cs typeface="+mn-cs"/>
                        </a:rPr>
                        <a:t>Vente 2 år og</a:t>
                      </a:r>
                    </a:p>
                    <a:p>
                      <a:r>
                        <a:rPr lang="da-DK" sz="1600" b="0" i="0" u="none" strike="noStrike" kern="1200" baseline="0" dirty="0" smtClean="0">
                          <a:solidFill>
                            <a:schemeClr val="dk1"/>
                          </a:solidFill>
                          <a:latin typeface="+mn-lt"/>
                          <a:ea typeface="+mn-ea"/>
                          <a:cs typeface="+mn-cs"/>
                        </a:rPr>
                        <a:t>arbejde </a:t>
                      </a:r>
                    </a:p>
                    <a:p>
                      <a:r>
                        <a:rPr lang="da-DK" sz="1600" b="0" i="0" u="none" strike="noStrike" kern="1200" baseline="0" dirty="0" smtClean="0">
                          <a:solidFill>
                            <a:schemeClr val="dk1"/>
                          </a:solidFill>
                          <a:latin typeface="+mn-lt"/>
                          <a:ea typeface="+mn-ea"/>
                          <a:cs typeface="+mn-cs"/>
                        </a:rPr>
                        <a:t>3.120/2.496 timer</a:t>
                      </a:r>
                      <a:endParaRPr lang="da-DK" dirty="0"/>
                    </a:p>
                  </a:txBody>
                  <a:tcPr/>
                </a:tc>
              </a:tr>
              <a:tr h="424334">
                <a:tc>
                  <a:txBody>
                    <a:bodyPr/>
                    <a:lstStyle/>
                    <a:p>
                      <a:r>
                        <a:rPr lang="da-DK" dirty="0" smtClean="0"/>
                        <a:t>1.7.1959</a:t>
                      </a:r>
                      <a:r>
                        <a:rPr lang="da-DK" baseline="0" dirty="0" smtClean="0">
                          <a:sym typeface="Wingdings 3"/>
                        </a:rPr>
                        <a:t></a:t>
                      </a:r>
                      <a:endParaRPr lang="da-DK" dirty="0"/>
                    </a:p>
                  </a:txBody>
                  <a:tcPr/>
                </a:tc>
                <a:tc>
                  <a:txBody>
                    <a:bodyPr/>
                    <a:lstStyle/>
                    <a:p>
                      <a:r>
                        <a:rPr lang="da-DK" dirty="0" smtClean="0"/>
                        <a:t>Ja</a:t>
                      </a:r>
                      <a:endParaRPr lang="da-DK" dirty="0"/>
                    </a:p>
                  </a:txBody>
                  <a:tcPr/>
                </a:tc>
                <a:tc>
                  <a:txBody>
                    <a:bodyPr/>
                    <a:lstStyle/>
                    <a:p>
                      <a:r>
                        <a:rPr lang="da-DK" dirty="0" smtClean="0"/>
                        <a:t>Intet krav</a:t>
                      </a:r>
                    </a:p>
                  </a:txBody>
                  <a:tcPr>
                    <a:solidFill>
                      <a:schemeClr val="accent1">
                        <a:lumMod val="75000"/>
                        <a:alpha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Intet krav</a:t>
                      </a:r>
                    </a:p>
                  </a:txBody>
                  <a:tcPr/>
                </a:tc>
                <a:tc>
                  <a:txBody>
                    <a:bodyPr/>
                    <a:lstStyle/>
                    <a:p>
                      <a:r>
                        <a:rPr lang="da-DK" sz="1600" b="0" i="0" u="none" strike="noStrike" kern="1200" baseline="0" dirty="0" smtClean="0">
                          <a:solidFill>
                            <a:schemeClr val="dk1"/>
                          </a:solidFill>
                          <a:latin typeface="+mn-lt"/>
                          <a:ea typeface="+mn-ea"/>
                          <a:cs typeface="+mn-cs"/>
                        </a:rPr>
                        <a:t>Vente 2 år og</a:t>
                      </a:r>
                    </a:p>
                    <a:p>
                      <a:r>
                        <a:rPr lang="da-DK" sz="1600" b="0" i="0" u="none" strike="noStrike" kern="1200" baseline="0" dirty="0" smtClean="0">
                          <a:solidFill>
                            <a:schemeClr val="dk1"/>
                          </a:solidFill>
                          <a:latin typeface="+mn-lt"/>
                          <a:ea typeface="+mn-ea"/>
                          <a:cs typeface="+mn-cs"/>
                        </a:rPr>
                        <a:t>arbejde  3.120/2.496 timer</a:t>
                      </a:r>
                      <a:endParaRPr lang="da-DK" dirty="0"/>
                    </a:p>
                  </a:txBody>
                  <a:tcPr/>
                </a:tc>
              </a:tr>
            </a:tbl>
          </a:graphicData>
        </a:graphic>
      </p:graphicFrame>
      <p:sp>
        <p:nvSpPr>
          <p:cNvPr id="5" name="Rektangel 4"/>
          <p:cNvSpPr/>
          <p:nvPr/>
        </p:nvSpPr>
        <p:spPr>
          <a:xfrm>
            <a:off x="5868144" y="1268760"/>
            <a:ext cx="2412840" cy="400110"/>
          </a:xfrm>
          <a:prstGeom prst="rect">
            <a:avLst/>
          </a:prstGeom>
          <a:solidFill>
            <a:schemeClr val="accent1">
              <a:lumMod val="75000"/>
            </a:schemeClr>
          </a:solidFill>
        </p:spPr>
        <p:txBody>
          <a:bodyPr wrap="none" lIns="91440" tIns="45720" rIns="91440" bIns="45720">
            <a:spAutoFit/>
          </a:bodyPr>
          <a:lstStyle/>
          <a:p>
            <a:pPr algn="ctr"/>
            <a:r>
              <a:rPr lang="da-DK"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SKATTEFRI PRÆMIE</a:t>
            </a:r>
            <a:endParaRPr lang="da-DK"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51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200" dirty="0" smtClean="0"/>
              <a:t>hvordan får du mest ud af </a:t>
            </a:r>
            <a:r>
              <a:rPr lang="da-DK" sz="2200" dirty="0"/>
              <a:t>efterlønsordningen?</a:t>
            </a:r>
            <a:r>
              <a:rPr lang="da-DK" dirty="0"/>
              <a:t/>
            </a:r>
            <a:br>
              <a:rPr lang="da-DK" dirty="0"/>
            </a:br>
            <a:r>
              <a:rPr lang="da-DK" dirty="0"/>
              <a:t>Født </a:t>
            </a:r>
            <a:r>
              <a:rPr lang="da-DK" dirty="0" smtClean="0"/>
              <a:t>før 1.1.1956 - krav</a:t>
            </a:r>
            <a:endParaRPr lang="da-DK" dirty="0"/>
          </a:p>
        </p:txBody>
      </p:sp>
      <p:sp>
        <p:nvSpPr>
          <p:cNvPr id="3" name="Pladsholder til indhold 2"/>
          <p:cNvSpPr>
            <a:spLocks noGrp="1"/>
          </p:cNvSpPr>
          <p:nvPr>
            <p:ph idx="1"/>
          </p:nvPr>
        </p:nvSpPr>
        <p:spPr>
          <a:xfrm>
            <a:off x="457200" y="1752600"/>
            <a:ext cx="8229600" cy="4700736"/>
          </a:xfrm>
        </p:spPr>
        <p:txBody>
          <a:bodyPr>
            <a:normAutofit/>
          </a:bodyPr>
          <a:lstStyle/>
          <a:p>
            <a:pPr marL="114300" indent="0">
              <a:buNone/>
            </a:pPr>
            <a:r>
              <a:rPr lang="da-DK" dirty="0" smtClean="0"/>
              <a:t>Din efterlønsalder er mellem 60 ½ og 62 år.</a:t>
            </a:r>
          </a:p>
          <a:p>
            <a:pPr marL="114300" indent="0">
              <a:buNone/>
            </a:pPr>
            <a:r>
              <a:rPr lang="da-DK" dirty="0" smtClean="0"/>
              <a:t>Du får mest ud af det, hvis du venter med efterlønnen og fortsætter med at arbejde.</a:t>
            </a:r>
          </a:p>
          <a:p>
            <a:pPr marL="114300" indent="0">
              <a:buNone/>
            </a:pPr>
            <a:endParaRPr lang="da-DK" dirty="0" smtClean="0"/>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For at få mest muligt, skal du opfylde 2 krav:</a:t>
            </a:r>
          </a:p>
          <a:p>
            <a:pPr marL="571500" indent="-457200">
              <a:buFont typeface="+mj-lt"/>
              <a:buAutoNum type="arabicPeriod"/>
            </a:pPr>
            <a:r>
              <a:rPr lang="da-DK" dirty="0" smtClean="0"/>
              <a:t>Fra den dag, hvor du har fået dit efterlønsbevis, skal du vente i mindst 2 år med at gå på efterløn og </a:t>
            </a:r>
          </a:p>
          <a:p>
            <a:pPr marL="571500" indent="-457200">
              <a:buFont typeface="+mj-lt"/>
              <a:buAutoNum type="arabicPeriod"/>
            </a:pPr>
            <a:r>
              <a:rPr lang="da-DK" dirty="0" smtClean="0"/>
              <a:t>i den periode skal du arbejde i et vist omfang:</a:t>
            </a:r>
          </a:p>
          <a:p>
            <a:pPr lvl="1"/>
            <a:r>
              <a:rPr lang="da-DK" dirty="0" smtClean="0"/>
              <a:t>3.120 timer, hvis du er fuldtidsforsikret.</a:t>
            </a:r>
          </a:p>
          <a:p>
            <a:pPr lvl="1"/>
            <a:r>
              <a:rPr lang="da-DK" dirty="0" smtClean="0"/>
              <a:t>2.496 timer, hvis du er deltidsforsikret.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32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200" dirty="0"/>
              <a:t>hvordan får du mest ud af efterlønsordningen?</a:t>
            </a:r>
            <a:br>
              <a:rPr lang="da-DK" sz="2200" dirty="0"/>
            </a:br>
            <a:r>
              <a:rPr lang="da-DK" dirty="0" smtClean="0"/>
              <a:t>Født før 1.1.1956 - fordele</a:t>
            </a:r>
            <a:endParaRPr lang="da-DK" dirty="0"/>
          </a:p>
        </p:txBody>
      </p:sp>
      <p:sp>
        <p:nvSpPr>
          <p:cNvPr id="3" name="Pladsholder til indhold 2"/>
          <p:cNvSpPr>
            <a:spLocks noGrp="1"/>
          </p:cNvSpPr>
          <p:nvPr>
            <p:ph idx="1"/>
          </p:nvPr>
        </p:nvSpPr>
        <p:spPr/>
        <p:txBody>
          <a:bodyPr/>
          <a:lstStyle/>
          <a:p>
            <a:pPr marL="114300" indent="0">
              <a:buNone/>
            </a:pPr>
            <a:endParaRPr lang="da-DK" b="1" dirty="0" smtClean="0">
              <a:solidFill>
                <a:schemeClr val="accent5">
                  <a:lumMod val="75000"/>
                </a:schemeClr>
              </a:solidFill>
              <a:effectLst>
                <a:outerShdw blurRad="38100" dist="38100" dir="2700000" algn="tl">
                  <a:srgbClr val="000000">
                    <a:alpha val="43137"/>
                  </a:srgbClr>
                </a:outerShdw>
              </a:effectLst>
            </a:endParaRPr>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Opfylder </a:t>
            </a:r>
            <a:r>
              <a:rPr lang="da-DK" b="1" dirty="0">
                <a:solidFill>
                  <a:schemeClr val="accent5">
                    <a:lumMod val="75000"/>
                  </a:schemeClr>
                </a:solidFill>
                <a:effectLst>
                  <a:outerShdw blurRad="38100" dist="38100" dir="2700000" algn="tl">
                    <a:srgbClr val="000000">
                      <a:alpha val="43137"/>
                    </a:srgbClr>
                  </a:outerShdw>
                </a:effectLst>
              </a:rPr>
              <a:t>du disse to krav, kan du:</a:t>
            </a:r>
          </a:p>
          <a:p>
            <a:pPr marL="571500" indent="-457200">
              <a:buFont typeface="+mj-lt"/>
              <a:buAutoNum type="arabicPeriod"/>
            </a:pPr>
            <a:r>
              <a:rPr lang="da-DK" dirty="0"/>
              <a:t>F</a:t>
            </a:r>
            <a:r>
              <a:rPr lang="da-DK" dirty="0" smtClean="0"/>
              <a:t>å den </a:t>
            </a:r>
            <a:r>
              <a:rPr lang="da-DK" dirty="0"/>
              <a:t>høje </a:t>
            </a:r>
            <a:r>
              <a:rPr lang="da-DK" dirty="0" smtClean="0"/>
              <a:t>efterlønssats. </a:t>
            </a:r>
          </a:p>
          <a:p>
            <a:pPr marL="571500" indent="-457200">
              <a:buFont typeface="+mj-lt"/>
              <a:buAutoNum type="arabicPeriod"/>
            </a:pPr>
            <a:r>
              <a:rPr lang="da-DK" dirty="0" smtClean="0"/>
              <a:t>Få et </a:t>
            </a:r>
            <a:r>
              <a:rPr lang="da-DK" dirty="0"/>
              <a:t>lempeligt </a:t>
            </a:r>
            <a:r>
              <a:rPr lang="da-DK" dirty="0" smtClean="0"/>
              <a:t>pensionsfradrag. Dvs</a:t>
            </a:r>
            <a:r>
              <a:rPr lang="da-DK" dirty="0"/>
              <a:t>. at vi kun skal trække lidt </a:t>
            </a:r>
            <a:r>
              <a:rPr lang="da-DK" dirty="0" smtClean="0"/>
              <a:t>af dine pensioner fra – evt. slet intet.</a:t>
            </a:r>
          </a:p>
          <a:p>
            <a:pPr marL="571500" indent="-457200">
              <a:buFont typeface="+mj-lt"/>
              <a:buAutoNum type="arabicPeriod"/>
            </a:pPr>
            <a:r>
              <a:rPr lang="da-DK" dirty="0"/>
              <a:t>O</a:t>
            </a:r>
            <a:r>
              <a:rPr lang="da-DK" dirty="0" smtClean="0"/>
              <a:t>ptjene </a:t>
            </a:r>
            <a:r>
              <a:rPr lang="da-DK" dirty="0"/>
              <a:t>skattefri præmie, hvis du bliver ved at </a:t>
            </a:r>
            <a:r>
              <a:rPr lang="da-DK" dirty="0" smtClean="0"/>
              <a:t>arbejde.</a:t>
            </a:r>
            <a:endParaRPr lang="da-DK" dirty="0"/>
          </a:p>
          <a:p>
            <a:pPr marL="571500" indent="-457200">
              <a:buFont typeface="+mj-lt"/>
              <a:buAutoNum type="arabicPeriod"/>
            </a:pPr>
            <a:endParaRPr lang="da-DK" dirty="0"/>
          </a:p>
          <a:p>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55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Født 1.1.1956 til 30.6.1956 </a:t>
            </a:r>
            <a:endParaRPr lang="da-DK" dirty="0"/>
          </a:p>
        </p:txBody>
      </p:sp>
      <p:sp>
        <p:nvSpPr>
          <p:cNvPr id="3" name="Pladsholder til indhold 2"/>
          <p:cNvSpPr>
            <a:spLocks noGrp="1"/>
          </p:cNvSpPr>
          <p:nvPr>
            <p:ph idx="1"/>
          </p:nvPr>
        </p:nvSpPr>
        <p:spPr>
          <a:xfrm>
            <a:off x="107504" y="1752600"/>
            <a:ext cx="8928992" cy="4772744"/>
          </a:xfrm>
        </p:spPr>
        <p:txBody>
          <a:bodyPr>
            <a:normAutofit/>
          </a:bodyPr>
          <a:lstStyle/>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Du er omfattet af de nye regler.</a:t>
            </a:r>
            <a:endParaRPr lang="da-DK" b="1" dirty="0">
              <a:solidFill>
                <a:schemeClr val="accent5">
                  <a:lumMod val="75000"/>
                </a:schemeClr>
              </a:solidFill>
              <a:effectLst>
                <a:outerShdw blurRad="38100" dist="38100" dir="2700000" algn="tl">
                  <a:srgbClr val="000000">
                    <a:alpha val="43137"/>
                  </a:srgbClr>
                </a:outerShdw>
              </a:effectLst>
            </a:endParaRPr>
          </a:p>
          <a:p>
            <a:r>
              <a:rPr lang="da-DK" dirty="0" smtClean="0"/>
              <a:t>Du </a:t>
            </a:r>
            <a:r>
              <a:rPr lang="da-DK" dirty="0"/>
              <a:t>kan gå på efterløn, når du fylder </a:t>
            </a:r>
            <a:r>
              <a:rPr lang="da-DK" dirty="0" smtClean="0"/>
              <a:t>62 ½ </a:t>
            </a:r>
            <a:r>
              <a:rPr lang="da-DK" dirty="0"/>
              <a:t>år.</a:t>
            </a:r>
          </a:p>
          <a:p>
            <a:r>
              <a:rPr lang="da-DK" dirty="0"/>
              <a:t>Du kan gå på folkepension, når du fylder </a:t>
            </a:r>
            <a:r>
              <a:rPr lang="da-DK" dirty="0" smtClean="0"/>
              <a:t>67 </a:t>
            </a:r>
            <a:r>
              <a:rPr lang="da-DK" dirty="0"/>
              <a:t>år.</a:t>
            </a:r>
          </a:p>
          <a:p>
            <a:r>
              <a:rPr lang="da-DK" dirty="0"/>
              <a:t>Din efterlønsperiode er </a:t>
            </a:r>
            <a:r>
              <a:rPr lang="da-DK" dirty="0" smtClean="0"/>
              <a:t>4 ½ år.</a:t>
            </a:r>
          </a:p>
          <a:p>
            <a:r>
              <a:rPr lang="da-DK" dirty="0" smtClean="0"/>
              <a:t>En større del af dine pensioner skal trækkes fra. </a:t>
            </a:r>
            <a:br>
              <a:rPr lang="da-DK" dirty="0" smtClean="0"/>
            </a:br>
            <a:endParaRPr lang="da-DK" sz="1100" dirty="0" smtClean="0"/>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For at få mest muligt i efterløn </a:t>
            </a:r>
          </a:p>
          <a:p>
            <a:pPr marL="114300" indent="0">
              <a:buNone/>
            </a:pPr>
            <a:r>
              <a:rPr lang="da-DK" dirty="0" smtClean="0"/>
              <a:t>skal du – fra den dato du får dit efterlønsbevis – vente med at gå på efterløn i mindst 1½ år. Og i den periode skal du arbejde:</a:t>
            </a:r>
          </a:p>
          <a:p>
            <a:pPr lvl="1"/>
            <a:r>
              <a:rPr lang="da-DK" dirty="0" smtClean="0"/>
              <a:t>2.340 timer, hvis du er fuldtidsforsikret.</a:t>
            </a:r>
          </a:p>
          <a:p>
            <a:pPr lvl="1"/>
            <a:r>
              <a:rPr lang="da-DK" dirty="0" smtClean="0"/>
              <a:t>1.872 timer, hvis du er deltidsforsikret.</a:t>
            </a:r>
            <a:endParaRPr lang="da-DK" dirty="0"/>
          </a:p>
          <a:p>
            <a:endParaRPr lang="da-DK" dirty="0"/>
          </a:p>
          <a:p>
            <a:pPr marL="114300" indent="0">
              <a:buNone/>
            </a:pPr>
            <a:endParaRPr lang="da-DK" dirty="0"/>
          </a:p>
          <a:p>
            <a:pPr marL="114300" indent="0">
              <a:buNone/>
            </a:pPr>
            <a:endParaRPr lang="da-DK" dirty="0"/>
          </a:p>
          <a:p>
            <a:endParaRPr lang="da-DK" dirty="0"/>
          </a:p>
          <a:p>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50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Født 1.1.1956 til </a:t>
            </a:r>
            <a:r>
              <a:rPr lang="da-DK" dirty="0" smtClean="0"/>
              <a:t>30.6.1956 - fordele</a:t>
            </a:r>
            <a:endParaRPr lang="da-DK" dirty="0"/>
          </a:p>
        </p:txBody>
      </p:sp>
      <p:sp>
        <p:nvSpPr>
          <p:cNvPr id="3" name="Pladsholder til indhold 2"/>
          <p:cNvSpPr>
            <a:spLocks noGrp="1"/>
          </p:cNvSpPr>
          <p:nvPr>
            <p:ph idx="1"/>
          </p:nvPr>
        </p:nvSpPr>
        <p:spPr/>
        <p:txBody>
          <a:bodyPr>
            <a:normAutofit lnSpcReduction="10000"/>
          </a:bodyPr>
          <a:lstStyle/>
          <a:p>
            <a:pPr marL="114300" indent="0">
              <a:buNone/>
            </a:pPr>
            <a:endParaRPr lang="da-DK" b="1" dirty="0" smtClean="0">
              <a:solidFill>
                <a:schemeClr val="accent5">
                  <a:lumMod val="75000"/>
                </a:schemeClr>
              </a:solidFill>
              <a:effectLst>
                <a:outerShdw blurRad="38100" dist="38100" dir="2700000" algn="tl">
                  <a:srgbClr val="000000">
                    <a:alpha val="43137"/>
                  </a:srgbClr>
                </a:outerShdw>
              </a:effectLst>
            </a:endParaRPr>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Opfylder </a:t>
            </a:r>
            <a:r>
              <a:rPr lang="da-DK" b="1" dirty="0">
                <a:solidFill>
                  <a:schemeClr val="accent5">
                    <a:lumMod val="75000"/>
                  </a:schemeClr>
                </a:solidFill>
                <a:effectLst>
                  <a:outerShdw blurRad="38100" dist="38100" dir="2700000" algn="tl">
                    <a:srgbClr val="000000">
                      <a:alpha val="43137"/>
                    </a:srgbClr>
                  </a:outerShdw>
                </a:effectLst>
              </a:rPr>
              <a:t>du disse to krav, kan du:</a:t>
            </a:r>
          </a:p>
          <a:p>
            <a:pPr marL="571500" indent="-457200">
              <a:buFont typeface="+mj-lt"/>
              <a:buAutoNum type="arabicPeriod"/>
            </a:pPr>
            <a:r>
              <a:rPr lang="da-DK" dirty="0" smtClean="0"/>
              <a:t>Få </a:t>
            </a:r>
            <a:r>
              <a:rPr lang="da-DK" dirty="0"/>
              <a:t>den høje </a:t>
            </a:r>
            <a:r>
              <a:rPr lang="da-DK" dirty="0" smtClean="0"/>
              <a:t>efterlønssats. </a:t>
            </a:r>
            <a:endParaRPr lang="da-DK" dirty="0"/>
          </a:p>
          <a:p>
            <a:pPr marL="571500" indent="-457200">
              <a:buFont typeface="+mj-lt"/>
              <a:buAutoNum type="arabicPeriod"/>
            </a:pPr>
            <a:r>
              <a:rPr lang="da-DK" dirty="0"/>
              <a:t>O</a:t>
            </a:r>
            <a:r>
              <a:rPr lang="da-DK" dirty="0" smtClean="0"/>
              <a:t>ptjene </a:t>
            </a:r>
            <a:r>
              <a:rPr lang="da-DK" dirty="0"/>
              <a:t>skattefri præmie, hvis du bliver ved at </a:t>
            </a:r>
            <a:r>
              <a:rPr lang="da-DK" dirty="0" smtClean="0"/>
              <a:t>arbejde. Dog stopper optjeningen den dag, du går på efterløn – hvis du ikke opfylder 2-årsreglen.</a:t>
            </a:r>
          </a:p>
          <a:p>
            <a:pPr marL="114300" indent="0">
              <a:buNone/>
            </a:pPr>
            <a:r>
              <a:rPr lang="da-DK" dirty="0"/>
              <a:t>Du kan ikke få lempeligt pensionsfradrag.</a:t>
            </a:r>
          </a:p>
          <a:p>
            <a:endParaRPr lang="da-DK" dirty="0"/>
          </a:p>
          <a:p>
            <a:pPr marL="114300" indent="0">
              <a:buNone/>
            </a:pPr>
            <a:r>
              <a:rPr lang="da-DK" dirty="0" smtClean="0">
                <a:effectLst>
                  <a:outerShdw blurRad="38100" dist="38100" dir="2700000" algn="tl">
                    <a:srgbClr val="000000">
                      <a:alpha val="43137"/>
                    </a:srgbClr>
                  </a:outerShdw>
                </a:effectLst>
              </a:rPr>
              <a:t>2-årsreglen: </a:t>
            </a:r>
            <a:r>
              <a:rPr lang="da-DK" dirty="0"/>
              <a:t>V</a:t>
            </a:r>
            <a:r>
              <a:rPr lang="da-DK" dirty="0" smtClean="0"/>
              <a:t>ente i 2 år med at gå på efterløn og have 3.120/2.496 timers arbejde i den periode. </a:t>
            </a:r>
            <a:br>
              <a:rPr lang="da-DK" dirty="0" smtClean="0"/>
            </a:br>
            <a:r>
              <a:rPr lang="da-DK" sz="1500" dirty="0" smtClean="0"/>
              <a:t>Svarer til 30/24 timer </a:t>
            </a:r>
            <a:r>
              <a:rPr lang="da-DK" sz="1500" dirty="0"/>
              <a:t>om </a:t>
            </a:r>
            <a:r>
              <a:rPr lang="da-DK" sz="1500" dirty="0" smtClean="0"/>
              <a:t>ugen i gennemsnit (fuldtids-/deltidsforsikret).</a:t>
            </a:r>
            <a:endParaRPr lang="da-DK" sz="15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151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Født 1.7.1956 til 31.12.1958</a:t>
            </a:r>
            <a:endParaRPr lang="da-DK" dirty="0"/>
          </a:p>
        </p:txBody>
      </p:sp>
      <p:sp>
        <p:nvSpPr>
          <p:cNvPr id="3" name="Pladsholder til indhold 2"/>
          <p:cNvSpPr>
            <a:spLocks noGrp="1"/>
          </p:cNvSpPr>
          <p:nvPr>
            <p:ph idx="1"/>
          </p:nvPr>
        </p:nvSpPr>
        <p:spPr>
          <a:xfrm>
            <a:off x="457200" y="1752600"/>
            <a:ext cx="8229600" cy="4700736"/>
          </a:xfrm>
        </p:spPr>
        <p:txBody>
          <a:bodyPr/>
          <a:lstStyle/>
          <a:p>
            <a:pPr marL="114300" indent="0">
              <a:buNone/>
            </a:pPr>
            <a:r>
              <a:rPr lang="da-DK" dirty="0"/>
              <a:t>Du er omfattet af de nye regler.</a:t>
            </a:r>
          </a:p>
          <a:p>
            <a:r>
              <a:rPr lang="da-DK" dirty="0"/>
              <a:t>Du kan gå på efterløn, når du fylder </a:t>
            </a:r>
            <a:r>
              <a:rPr lang="da-DK" dirty="0" smtClean="0"/>
              <a:t>63 </a:t>
            </a:r>
            <a:r>
              <a:rPr lang="da-DK" dirty="0"/>
              <a:t>år.</a:t>
            </a:r>
          </a:p>
          <a:p>
            <a:r>
              <a:rPr lang="da-DK" dirty="0"/>
              <a:t>Du kan gå på folkepension, når du fylder 67 år.</a:t>
            </a:r>
          </a:p>
          <a:p>
            <a:r>
              <a:rPr lang="da-DK" dirty="0"/>
              <a:t>Din efterlønsperiode er 4 </a:t>
            </a:r>
            <a:r>
              <a:rPr lang="da-DK" dirty="0" smtClean="0"/>
              <a:t>år.</a:t>
            </a:r>
            <a:endParaRPr lang="da-DK" dirty="0"/>
          </a:p>
          <a:p>
            <a:r>
              <a:rPr lang="da-DK" dirty="0"/>
              <a:t>En </a:t>
            </a:r>
            <a:r>
              <a:rPr lang="da-DK" dirty="0" smtClean="0"/>
              <a:t>større del </a:t>
            </a:r>
            <a:r>
              <a:rPr lang="da-DK" dirty="0"/>
              <a:t>af dine pensioner skal trækkes </a:t>
            </a:r>
            <a:r>
              <a:rPr lang="da-DK" dirty="0" smtClean="0"/>
              <a:t>fra.</a:t>
            </a:r>
            <a:endParaRPr lang="da-DK" dirty="0"/>
          </a:p>
          <a:p>
            <a:pPr marL="114300" indent="0">
              <a:buNone/>
            </a:pPr>
            <a:r>
              <a:rPr lang="da-DK" b="1" dirty="0">
                <a:solidFill>
                  <a:schemeClr val="accent5">
                    <a:lumMod val="75000"/>
                  </a:schemeClr>
                </a:solidFill>
                <a:effectLst>
                  <a:outerShdw blurRad="38100" dist="38100" dir="2700000" algn="tl">
                    <a:srgbClr val="000000">
                      <a:alpha val="43137"/>
                    </a:srgbClr>
                  </a:outerShdw>
                </a:effectLst>
              </a:rPr>
              <a:t>For at få mest muligt i efterløn </a:t>
            </a:r>
            <a:endParaRPr lang="da-DK" b="1" dirty="0" smtClean="0">
              <a:solidFill>
                <a:schemeClr val="accent5">
                  <a:lumMod val="75000"/>
                </a:schemeClr>
              </a:solidFill>
              <a:effectLst>
                <a:outerShdw blurRad="38100" dist="38100" dir="2700000" algn="tl">
                  <a:srgbClr val="000000">
                    <a:alpha val="43137"/>
                  </a:srgbClr>
                </a:outerShdw>
              </a:effectLst>
            </a:endParaRPr>
          </a:p>
          <a:p>
            <a:pPr marL="114300" indent="0">
              <a:buNone/>
            </a:pPr>
            <a:r>
              <a:rPr lang="da-DK" dirty="0" smtClean="0"/>
              <a:t>skal </a:t>
            </a:r>
            <a:r>
              <a:rPr lang="da-DK" dirty="0"/>
              <a:t>du – fra den dato du får dit efterlønsbevis – vente med at gå på efterløn i mindst </a:t>
            </a:r>
            <a:r>
              <a:rPr lang="da-DK" dirty="0" smtClean="0"/>
              <a:t>1år</a:t>
            </a:r>
            <a:r>
              <a:rPr lang="da-DK" dirty="0"/>
              <a:t>. </a:t>
            </a:r>
            <a:r>
              <a:rPr lang="da-DK" dirty="0" smtClean="0"/>
              <a:t>Og i </a:t>
            </a:r>
            <a:r>
              <a:rPr lang="da-DK" dirty="0"/>
              <a:t>den periode skal du </a:t>
            </a:r>
            <a:r>
              <a:rPr lang="da-DK" dirty="0" smtClean="0"/>
              <a:t>arbejde:</a:t>
            </a:r>
          </a:p>
          <a:p>
            <a:pPr marL="731520" lvl="2" indent="-342900">
              <a:buClr>
                <a:schemeClr val="accent1"/>
              </a:buClr>
            </a:pPr>
            <a:r>
              <a:rPr lang="da-DK" dirty="0"/>
              <a:t>1.560 timer, hvis du er </a:t>
            </a:r>
            <a:r>
              <a:rPr lang="da-DK" dirty="0" smtClean="0"/>
              <a:t>fuldtidsforsikret. </a:t>
            </a:r>
            <a:endParaRPr lang="da-DK" dirty="0"/>
          </a:p>
          <a:p>
            <a:pPr marL="731520" lvl="2" indent="-342900">
              <a:buClr>
                <a:schemeClr val="accent1"/>
              </a:buClr>
            </a:pPr>
            <a:r>
              <a:rPr lang="da-DK" dirty="0"/>
              <a:t>1.248 </a:t>
            </a:r>
            <a:r>
              <a:rPr lang="da-DK" dirty="0" smtClean="0"/>
              <a:t>timer, hvis </a:t>
            </a:r>
            <a:r>
              <a:rPr lang="da-DK" dirty="0"/>
              <a:t>du er </a:t>
            </a:r>
            <a:r>
              <a:rPr lang="da-DK" dirty="0" smtClean="0"/>
              <a:t>deltidsforsikret.</a:t>
            </a:r>
            <a:endParaRPr lang="da-DK" dirty="0"/>
          </a:p>
          <a:p>
            <a:pPr marL="114300" indent="0">
              <a:buNone/>
            </a:pPr>
            <a:endParaRPr lang="da-DK" dirty="0"/>
          </a:p>
          <a:p>
            <a:endParaRPr lang="da-DK" dirty="0"/>
          </a:p>
          <a:p>
            <a:pPr marL="114300" indent="0">
              <a:buNone/>
            </a:pPr>
            <a:endParaRPr lang="da-DK" dirty="0"/>
          </a:p>
          <a:p>
            <a:pPr marL="114300" indent="0">
              <a:buNone/>
            </a:pPr>
            <a:endParaRPr lang="da-DK" dirty="0"/>
          </a:p>
          <a:p>
            <a:endParaRPr lang="da-DK" dirty="0"/>
          </a:p>
          <a:p>
            <a:endParaRPr lang="da-DK" dirty="0"/>
          </a:p>
          <a:p>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105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Født 1.7.1956 til </a:t>
            </a:r>
            <a:r>
              <a:rPr lang="da-DK" dirty="0" smtClean="0"/>
              <a:t>31.12.1958 - fordele</a:t>
            </a:r>
            <a:endParaRPr lang="da-DK" dirty="0"/>
          </a:p>
        </p:txBody>
      </p:sp>
      <p:sp>
        <p:nvSpPr>
          <p:cNvPr id="3" name="Pladsholder til indhold 2"/>
          <p:cNvSpPr>
            <a:spLocks noGrp="1"/>
          </p:cNvSpPr>
          <p:nvPr>
            <p:ph idx="1"/>
          </p:nvPr>
        </p:nvSpPr>
        <p:spPr/>
        <p:txBody>
          <a:bodyPr>
            <a:normAutofit/>
          </a:bodyPr>
          <a:lstStyle/>
          <a:p>
            <a:pPr marL="114300" indent="0">
              <a:buNone/>
            </a:pPr>
            <a:r>
              <a:rPr lang="da-DK" b="1" dirty="0">
                <a:solidFill>
                  <a:schemeClr val="accent5">
                    <a:lumMod val="75000"/>
                  </a:schemeClr>
                </a:solidFill>
                <a:effectLst>
                  <a:outerShdw blurRad="38100" dist="38100" dir="2700000" algn="tl">
                    <a:srgbClr val="000000">
                      <a:alpha val="43137"/>
                    </a:srgbClr>
                  </a:outerShdw>
                </a:effectLst>
              </a:rPr>
              <a:t>Opfylder du disse to krav, kan du:</a:t>
            </a:r>
          </a:p>
          <a:p>
            <a:pPr marL="571500" indent="-457200">
              <a:buFont typeface="+mj-lt"/>
              <a:buAutoNum type="arabicPeriod"/>
            </a:pPr>
            <a:r>
              <a:rPr lang="da-DK" dirty="0"/>
              <a:t>få den høje efterlønssats og </a:t>
            </a:r>
          </a:p>
          <a:p>
            <a:pPr marL="571500" indent="-457200">
              <a:buFont typeface="+mj-lt"/>
              <a:buAutoNum type="arabicPeriod"/>
            </a:pPr>
            <a:r>
              <a:rPr lang="da-DK" dirty="0"/>
              <a:t>optjene skattefri præmie, hvis du bliver ved at arbejde. Dog stopper optjeningen den dag, du går på efterløn – hvis du ikke opfylder 2-årsreglen.</a:t>
            </a:r>
          </a:p>
          <a:p>
            <a:pPr marL="114300" indent="0">
              <a:buNone/>
            </a:pPr>
            <a:r>
              <a:rPr lang="da-DK" dirty="0"/>
              <a:t>Du kan ikke få lempeligt pensionsfradrag.</a:t>
            </a:r>
          </a:p>
          <a:p>
            <a:pPr marL="114300" indent="0">
              <a:buNone/>
            </a:pPr>
            <a:endParaRPr lang="da-DK" dirty="0"/>
          </a:p>
          <a:p>
            <a:pPr marL="114300" indent="0">
              <a:buNone/>
            </a:pPr>
            <a:r>
              <a:rPr lang="da-DK" dirty="0">
                <a:effectLst>
                  <a:outerShdw blurRad="38100" dist="38100" dir="2700000" algn="tl">
                    <a:srgbClr val="000000">
                      <a:alpha val="43137"/>
                    </a:srgbClr>
                  </a:outerShdw>
                </a:effectLst>
              </a:rPr>
              <a:t>2-årsreglen: </a:t>
            </a:r>
            <a:r>
              <a:rPr lang="da-DK" dirty="0"/>
              <a:t>vente i 2 år med at gå på efterløn og have 3.120/2.496 timers arbejde i den periode.</a:t>
            </a:r>
            <a:br>
              <a:rPr lang="da-DK" dirty="0"/>
            </a:br>
            <a:r>
              <a:rPr lang="da-DK" sz="1400" dirty="0"/>
              <a:t>Svarer til 30/24 timer om ugen i gennemsnit (fuldtids-/deltidsforsikret).</a:t>
            </a:r>
          </a:p>
          <a:p>
            <a:pPr marL="114300" indent="0">
              <a:buNone/>
            </a:pPr>
            <a:endParaRPr lang="da-DK" dirty="0"/>
          </a:p>
          <a:p>
            <a:pPr marL="114300" indent="0">
              <a:buNone/>
            </a:pPr>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265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Født 1.1.1959 til 30.6.1959</a:t>
            </a:r>
            <a:endParaRPr lang="da-DK" dirty="0"/>
          </a:p>
        </p:txBody>
      </p:sp>
      <p:sp>
        <p:nvSpPr>
          <p:cNvPr id="3" name="Pladsholder til indhold 2"/>
          <p:cNvSpPr>
            <a:spLocks noGrp="1"/>
          </p:cNvSpPr>
          <p:nvPr>
            <p:ph idx="1"/>
          </p:nvPr>
        </p:nvSpPr>
        <p:spPr>
          <a:xfrm>
            <a:off x="457200" y="1752600"/>
            <a:ext cx="8229600" cy="4700736"/>
          </a:xfrm>
        </p:spPr>
        <p:txBody>
          <a:bodyPr>
            <a:normAutofit/>
          </a:bodyPr>
          <a:lstStyle/>
          <a:p>
            <a:pPr marL="114300" indent="0">
              <a:buNone/>
            </a:pPr>
            <a:r>
              <a:rPr lang="da-DK" dirty="0"/>
              <a:t>Du er omfattet af de nye regler.</a:t>
            </a:r>
          </a:p>
          <a:p>
            <a:r>
              <a:rPr lang="da-DK" dirty="0"/>
              <a:t>Du kan gå på efterløn, når du fylder </a:t>
            </a:r>
            <a:r>
              <a:rPr lang="da-DK" dirty="0" smtClean="0"/>
              <a:t>63 ½ </a:t>
            </a:r>
            <a:r>
              <a:rPr lang="da-DK" dirty="0"/>
              <a:t>år.</a:t>
            </a:r>
          </a:p>
          <a:p>
            <a:r>
              <a:rPr lang="da-DK" dirty="0"/>
              <a:t>Du kan gå på folkepension, når du fylder 67 år.</a:t>
            </a:r>
          </a:p>
          <a:p>
            <a:r>
              <a:rPr lang="da-DK" dirty="0"/>
              <a:t>Din efterlønsperiode er </a:t>
            </a:r>
            <a:r>
              <a:rPr lang="da-DK" dirty="0" smtClean="0"/>
              <a:t>3 ½ år.</a:t>
            </a:r>
            <a:endParaRPr lang="da-DK" dirty="0"/>
          </a:p>
          <a:p>
            <a:r>
              <a:rPr lang="da-DK" dirty="0"/>
              <a:t>En </a:t>
            </a:r>
            <a:r>
              <a:rPr lang="da-DK" dirty="0" smtClean="0"/>
              <a:t>større </a:t>
            </a:r>
            <a:r>
              <a:rPr lang="da-DK" dirty="0"/>
              <a:t>del af dine pensioner skal trækkes </a:t>
            </a:r>
            <a:r>
              <a:rPr lang="da-DK" dirty="0" smtClean="0"/>
              <a:t>fra.</a:t>
            </a:r>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For </a:t>
            </a:r>
            <a:r>
              <a:rPr lang="da-DK" b="1" dirty="0">
                <a:solidFill>
                  <a:schemeClr val="accent5">
                    <a:lumMod val="75000"/>
                  </a:schemeClr>
                </a:solidFill>
                <a:effectLst>
                  <a:outerShdw blurRad="38100" dist="38100" dir="2700000" algn="tl">
                    <a:srgbClr val="000000">
                      <a:alpha val="43137"/>
                    </a:srgbClr>
                  </a:outerShdw>
                </a:effectLst>
              </a:rPr>
              <a:t>at få mest muligt i efterløn </a:t>
            </a:r>
          </a:p>
          <a:p>
            <a:pPr marL="114300" indent="0">
              <a:buNone/>
            </a:pPr>
            <a:r>
              <a:rPr lang="da-DK" dirty="0"/>
              <a:t>skal du – fra den dato du får dit efterlønsbevis – vente med at gå på efterløn i mindst </a:t>
            </a:r>
            <a:r>
              <a:rPr lang="da-DK" dirty="0" smtClean="0"/>
              <a:t>½ år</a:t>
            </a:r>
            <a:r>
              <a:rPr lang="da-DK" dirty="0"/>
              <a:t>. Og i den periode skal du arbejde:</a:t>
            </a:r>
          </a:p>
          <a:p>
            <a:pPr marL="731520" lvl="2" indent="-342900">
              <a:buClr>
                <a:schemeClr val="accent1"/>
              </a:buClr>
            </a:pPr>
            <a:r>
              <a:rPr lang="da-DK" dirty="0" smtClean="0"/>
              <a:t>780 </a:t>
            </a:r>
            <a:r>
              <a:rPr lang="da-DK" dirty="0"/>
              <a:t>timer, hvis du er </a:t>
            </a:r>
            <a:r>
              <a:rPr lang="da-DK" dirty="0" smtClean="0"/>
              <a:t>fuldtidsforsikret.</a:t>
            </a:r>
            <a:endParaRPr lang="da-DK" dirty="0"/>
          </a:p>
          <a:p>
            <a:pPr marL="731520" lvl="2" indent="-342900">
              <a:buClr>
                <a:schemeClr val="accent1"/>
              </a:buClr>
            </a:pPr>
            <a:r>
              <a:rPr lang="da-DK" dirty="0" smtClean="0"/>
              <a:t>624 </a:t>
            </a:r>
            <a:r>
              <a:rPr lang="da-DK" dirty="0"/>
              <a:t>timer, hvis du er </a:t>
            </a:r>
            <a:r>
              <a:rPr lang="da-DK" dirty="0" smtClean="0"/>
              <a:t>deltidsforsikret.</a:t>
            </a:r>
            <a:endParaRPr lang="da-DK" dirty="0"/>
          </a:p>
          <a:p>
            <a:endParaRPr lang="da-DK" dirty="0"/>
          </a:p>
          <a:p>
            <a:pPr marL="114300" indent="0">
              <a:buNone/>
            </a:pPr>
            <a:endParaRPr lang="da-DK" dirty="0"/>
          </a:p>
          <a:p>
            <a:pPr marL="114300" indent="0">
              <a:buNone/>
            </a:pPr>
            <a:endParaRPr lang="da-DK" dirty="0"/>
          </a:p>
          <a:p>
            <a:endParaRPr lang="da-DK" dirty="0"/>
          </a:p>
          <a:p>
            <a:endParaRPr lang="da-DK" dirty="0"/>
          </a:p>
          <a:p>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8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1">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efterlønsregler - oversigt</a:t>
            </a:r>
            <a:endParaRPr lang="da-DK" dirty="0"/>
          </a:p>
        </p:txBody>
      </p:sp>
      <p:sp>
        <p:nvSpPr>
          <p:cNvPr id="3" name="Pladsholder til indhold 2"/>
          <p:cNvSpPr>
            <a:spLocks noGrp="1"/>
          </p:cNvSpPr>
          <p:nvPr>
            <p:ph idx="1"/>
          </p:nvPr>
        </p:nvSpPr>
        <p:spPr>
          <a:xfrm>
            <a:off x="251520" y="1752600"/>
            <a:ext cx="8712968" cy="4772744"/>
          </a:xfrm>
        </p:spPr>
        <p:txBody>
          <a:bodyPr>
            <a:normAutofit lnSpcReduction="10000"/>
          </a:bodyPr>
          <a:lstStyle/>
          <a:p>
            <a:r>
              <a:rPr lang="da-DK" b="1" dirty="0" smtClean="0"/>
              <a:t>Efterlønsalderen </a:t>
            </a:r>
            <a:r>
              <a:rPr lang="da-DK" b="1" dirty="0"/>
              <a:t>forhøjes </a:t>
            </a:r>
            <a:r>
              <a:rPr lang="da-DK" b="1" dirty="0" smtClean="0"/>
              <a:t>gradvist fra 60 til 64</a:t>
            </a:r>
            <a:r>
              <a:rPr lang="da-DK" b="1" dirty="0"/>
              <a:t> </a:t>
            </a:r>
            <a:r>
              <a:rPr lang="da-DK" b="1" dirty="0" smtClean="0"/>
              <a:t>år.</a:t>
            </a:r>
          </a:p>
          <a:p>
            <a:r>
              <a:rPr lang="da-DK" b="1" dirty="0" smtClean="0"/>
              <a:t>Folkepensionsalderen forhøjes gradvist fra 65 til 67 år.</a:t>
            </a:r>
          </a:p>
          <a:p>
            <a:r>
              <a:rPr lang="da-DK" b="1" dirty="0" smtClean="0"/>
              <a:t>Antal </a:t>
            </a:r>
            <a:r>
              <a:rPr lang="da-DK" b="1" dirty="0"/>
              <a:t>år på </a:t>
            </a:r>
            <a:r>
              <a:rPr lang="da-DK" b="1" dirty="0" smtClean="0"/>
              <a:t>efterløn </a:t>
            </a:r>
            <a:r>
              <a:rPr lang="da-DK" b="1" dirty="0"/>
              <a:t>nedsættes </a:t>
            </a:r>
            <a:r>
              <a:rPr lang="da-DK" b="1" dirty="0" smtClean="0"/>
              <a:t>gradvist fra 5 til 3 år.</a:t>
            </a:r>
            <a:endParaRPr lang="da-DK" dirty="0"/>
          </a:p>
          <a:p>
            <a:r>
              <a:rPr lang="da-DK" b="1" dirty="0" smtClean="0"/>
              <a:t>Sats </a:t>
            </a:r>
            <a:r>
              <a:rPr lang="da-DK" b="1" dirty="0"/>
              <a:t>– </a:t>
            </a:r>
            <a:r>
              <a:rPr lang="da-DK" b="1" dirty="0" smtClean="0"/>
              <a:t>den lave efterlønssats afskaffes gradvist.</a:t>
            </a:r>
            <a:endParaRPr lang="da-DK" dirty="0"/>
          </a:p>
          <a:p>
            <a:r>
              <a:rPr lang="da-DK" b="1" dirty="0" smtClean="0"/>
              <a:t>Pensionsmodregningen forhøjes hvis født 1.1.56</a:t>
            </a:r>
            <a:r>
              <a:rPr lang="da-DK" b="1" dirty="0" smtClean="0">
                <a:sym typeface="Wingdings 3"/>
              </a:rPr>
              <a:t></a:t>
            </a:r>
            <a:endParaRPr lang="da-DK" dirty="0"/>
          </a:p>
          <a:p>
            <a:r>
              <a:rPr lang="da-DK" b="1" dirty="0" smtClean="0"/>
              <a:t>Skattefri præmie bevares, men ændrede betingelser.</a:t>
            </a:r>
            <a:endParaRPr lang="da-DK" dirty="0"/>
          </a:p>
          <a:p>
            <a:r>
              <a:rPr lang="da-DK" b="1" dirty="0" smtClean="0"/>
              <a:t>Skattefri </a:t>
            </a:r>
            <a:r>
              <a:rPr lang="da-DK" b="1" dirty="0"/>
              <a:t>udbetaling af efterlønsbidrag i </a:t>
            </a:r>
            <a:r>
              <a:rPr lang="da-DK" b="1" dirty="0" smtClean="0"/>
              <a:t>2012.</a:t>
            </a:r>
          </a:p>
          <a:p>
            <a:r>
              <a:rPr lang="da-DK" b="1" dirty="0" smtClean="0"/>
              <a:t>Hvad du mister, hvis du fravælger efterlønsordningen:</a:t>
            </a:r>
          </a:p>
          <a:p>
            <a:pPr lvl="1"/>
            <a:r>
              <a:rPr lang="da-DK" b="1" dirty="0" smtClean="0"/>
              <a:t>Seniorjob.</a:t>
            </a:r>
          </a:p>
          <a:p>
            <a:pPr lvl="1"/>
            <a:r>
              <a:rPr lang="da-DK" b="1" dirty="0" smtClean="0"/>
              <a:t>Efterløn og </a:t>
            </a:r>
            <a:r>
              <a:rPr lang="da-DK" b="1" dirty="0" err="1" smtClean="0"/>
              <a:t>fleksydelse</a:t>
            </a:r>
            <a:r>
              <a:rPr lang="da-DK" b="1" dirty="0" smtClean="0"/>
              <a:t>.</a:t>
            </a:r>
          </a:p>
          <a:p>
            <a:pPr lvl="1"/>
            <a:r>
              <a:rPr lang="da-DK" b="1" dirty="0" smtClean="0"/>
              <a:t>Skattefri præmie.</a:t>
            </a:r>
          </a:p>
          <a:p>
            <a:r>
              <a:rPr lang="da-DK" b="1" dirty="0" smtClean="0"/>
              <a:t>Du kan ikke fortryde dit fravalg.</a:t>
            </a:r>
            <a:endParaRPr lang="da-DK" dirty="0"/>
          </a:p>
          <a:p>
            <a:endParaRPr lang="da-DK"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23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Født 1.1.1959 til </a:t>
            </a:r>
            <a:r>
              <a:rPr lang="da-DK" dirty="0" smtClean="0"/>
              <a:t>30.6.1959 - fordele</a:t>
            </a:r>
            <a:endParaRPr lang="da-DK" dirty="0"/>
          </a:p>
        </p:txBody>
      </p:sp>
      <p:sp>
        <p:nvSpPr>
          <p:cNvPr id="3" name="Pladsholder til indhold 2"/>
          <p:cNvSpPr>
            <a:spLocks noGrp="1"/>
          </p:cNvSpPr>
          <p:nvPr>
            <p:ph idx="1"/>
          </p:nvPr>
        </p:nvSpPr>
        <p:spPr/>
        <p:txBody>
          <a:bodyPr>
            <a:normAutofit/>
          </a:bodyPr>
          <a:lstStyle/>
          <a:p>
            <a:pPr marL="114300" indent="0">
              <a:buNone/>
            </a:pPr>
            <a:r>
              <a:rPr lang="da-DK" b="1" dirty="0">
                <a:solidFill>
                  <a:schemeClr val="accent5">
                    <a:lumMod val="75000"/>
                  </a:schemeClr>
                </a:solidFill>
                <a:effectLst>
                  <a:outerShdw blurRad="38100" dist="38100" dir="2700000" algn="tl">
                    <a:srgbClr val="000000">
                      <a:alpha val="43137"/>
                    </a:srgbClr>
                  </a:outerShdw>
                </a:effectLst>
              </a:rPr>
              <a:t>Opfylder du disse to krav, kan du:</a:t>
            </a:r>
          </a:p>
          <a:p>
            <a:pPr marL="571500" indent="-457200">
              <a:buFont typeface="+mj-lt"/>
              <a:buAutoNum type="arabicPeriod"/>
            </a:pPr>
            <a:r>
              <a:rPr lang="da-DK" dirty="0"/>
              <a:t>F</a:t>
            </a:r>
            <a:r>
              <a:rPr lang="da-DK" dirty="0" smtClean="0"/>
              <a:t>å </a:t>
            </a:r>
            <a:r>
              <a:rPr lang="da-DK" dirty="0"/>
              <a:t>den høje </a:t>
            </a:r>
            <a:r>
              <a:rPr lang="da-DK" dirty="0" smtClean="0"/>
              <a:t>efterlønssats. </a:t>
            </a:r>
            <a:endParaRPr lang="da-DK" dirty="0"/>
          </a:p>
          <a:p>
            <a:pPr marL="571500" indent="-457200">
              <a:buFont typeface="+mj-lt"/>
              <a:buAutoNum type="arabicPeriod"/>
            </a:pPr>
            <a:r>
              <a:rPr lang="da-DK" dirty="0"/>
              <a:t>O</a:t>
            </a:r>
            <a:r>
              <a:rPr lang="da-DK" dirty="0" smtClean="0"/>
              <a:t>ptjene </a:t>
            </a:r>
            <a:r>
              <a:rPr lang="da-DK" dirty="0"/>
              <a:t>skattefri præmie, hvis du bliver ved at arbejde. Dog stopper optjeningen den dag, du går på efterløn – hvis du ikke opfylder 2-årsreglen.</a:t>
            </a:r>
          </a:p>
          <a:p>
            <a:pPr marL="114300" indent="0">
              <a:buNone/>
            </a:pPr>
            <a:r>
              <a:rPr lang="da-DK" dirty="0"/>
              <a:t>Du kan ikke få lempeligt pensionsfradrag.</a:t>
            </a:r>
          </a:p>
          <a:p>
            <a:endParaRPr lang="da-DK" dirty="0"/>
          </a:p>
          <a:p>
            <a:pPr marL="114300" indent="0">
              <a:buNone/>
            </a:pPr>
            <a:r>
              <a:rPr lang="da-DK" dirty="0">
                <a:effectLst>
                  <a:outerShdw blurRad="38100" dist="38100" dir="2700000" algn="tl">
                    <a:srgbClr val="000000">
                      <a:alpha val="43137"/>
                    </a:srgbClr>
                  </a:outerShdw>
                </a:effectLst>
              </a:rPr>
              <a:t>2-årsreglen: </a:t>
            </a:r>
            <a:r>
              <a:rPr lang="da-DK" dirty="0"/>
              <a:t>vente i 2 år med at gå på efterløn og have 3.120/2.496 timers arbejde i den periode.</a:t>
            </a:r>
            <a:br>
              <a:rPr lang="da-DK" dirty="0"/>
            </a:br>
            <a:r>
              <a:rPr lang="da-DK" sz="1400" dirty="0"/>
              <a:t>Svarer til 30/24 timer om ugen i gennemsnit (fuldtids-/deltidsforsikret).</a:t>
            </a:r>
          </a:p>
          <a:p>
            <a:pPr marL="114300" indent="0">
              <a:buNone/>
            </a:pPr>
            <a:endParaRPr lang="da-DK" dirty="0"/>
          </a:p>
          <a:p>
            <a:pPr marL="114300" indent="0">
              <a:buNone/>
            </a:pPr>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03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Født 1. juli 1959 eller senere	</a:t>
            </a:r>
            <a:endParaRPr lang="da-DK" dirty="0"/>
          </a:p>
        </p:txBody>
      </p:sp>
      <p:sp>
        <p:nvSpPr>
          <p:cNvPr id="3" name="Pladsholder til indhold 2"/>
          <p:cNvSpPr>
            <a:spLocks noGrp="1"/>
          </p:cNvSpPr>
          <p:nvPr>
            <p:ph idx="1"/>
          </p:nvPr>
        </p:nvSpPr>
        <p:spPr>
          <a:xfrm>
            <a:off x="251520" y="1752600"/>
            <a:ext cx="8640960" cy="4772744"/>
          </a:xfrm>
        </p:spPr>
        <p:txBody>
          <a:bodyPr>
            <a:normAutofit lnSpcReduction="10000"/>
          </a:bodyPr>
          <a:lstStyle/>
          <a:p>
            <a:pPr marL="114300" indent="0">
              <a:buNone/>
            </a:pPr>
            <a:r>
              <a:rPr lang="da-DK" sz="2600" dirty="0" smtClean="0"/>
              <a:t>Du er omfattet fuldt ud af de nye efterlønsregler.</a:t>
            </a:r>
          </a:p>
          <a:p>
            <a:r>
              <a:rPr lang="da-DK" sz="2600" dirty="0" smtClean="0"/>
              <a:t>Du </a:t>
            </a:r>
            <a:r>
              <a:rPr lang="da-DK" sz="2600" dirty="0"/>
              <a:t>kan gå på efterløn, når du fylder </a:t>
            </a:r>
            <a:r>
              <a:rPr lang="da-DK" sz="2600" dirty="0" smtClean="0"/>
              <a:t>64 </a:t>
            </a:r>
            <a:r>
              <a:rPr lang="da-DK" sz="2600" dirty="0"/>
              <a:t>år.</a:t>
            </a:r>
          </a:p>
          <a:p>
            <a:r>
              <a:rPr lang="da-DK" sz="2600" dirty="0"/>
              <a:t>Du kan gå på folkepension, når du fylder 67 år.</a:t>
            </a:r>
          </a:p>
          <a:p>
            <a:r>
              <a:rPr lang="da-DK" sz="2600" dirty="0"/>
              <a:t>Din efterlønsperiode er </a:t>
            </a:r>
            <a:r>
              <a:rPr lang="da-DK" sz="2600" dirty="0" smtClean="0"/>
              <a:t>3 år.</a:t>
            </a:r>
            <a:endParaRPr lang="da-DK" sz="2600" dirty="0"/>
          </a:p>
          <a:p>
            <a:r>
              <a:rPr lang="da-DK" sz="2600" dirty="0"/>
              <a:t>En </a:t>
            </a:r>
            <a:r>
              <a:rPr lang="da-DK" sz="2600" dirty="0" smtClean="0"/>
              <a:t>større </a:t>
            </a:r>
            <a:r>
              <a:rPr lang="da-DK" sz="2600" dirty="0"/>
              <a:t>del af dine pensioner skal trækkes fra. Du kan ikke få lempeligt pensionsfradrag</a:t>
            </a:r>
            <a:r>
              <a:rPr lang="da-DK" sz="2600" dirty="0" smtClean="0"/>
              <a:t>.</a:t>
            </a:r>
          </a:p>
          <a:p>
            <a:pPr marL="114300" indent="0">
              <a:buNone/>
            </a:pPr>
            <a:endParaRPr lang="da-DK" sz="2600" dirty="0" smtClean="0"/>
          </a:p>
          <a:p>
            <a:pPr marL="114300" indent="0">
              <a:buNone/>
            </a:pPr>
            <a:r>
              <a:rPr lang="da-DK" sz="2600" b="1" dirty="0" smtClean="0">
                <a:effectLst>
                  <a:outerShdw blurRad="38100" dist="38100" dir="2700000" algn="tl">
                    <a:srgbClr val="000000">
                      <a:alpha val="43137"/>
                    </a:srgbClr>
                  </a:outerShdw>
                </a:effectLst>
              </a:rPr>
              <a:t>Højere efterløns- og folkepensionsalder for nogle?</a:t>
            </a:r>
            <a:endParaRPr lang="da-DK" sz="2600" b="1" dirty="0">
              <a:effectLst>
                <a:outerShdw blurRad="38100" dist="38100" dir="2700000" algn="tl">
                  <a:srgbClr val="000000">
                    <a:alpha val="43137"/>
                  </a:srgbClr>
                </a:outerShdw>
              </a:effectLst>
            </a:endParaRPr>
          </a:p>
          <a:p>
            <a:pPr marL="114300" indent="0">
              <a:buNone/>
            </a:pPr>
            <a:r>
              <a:rPr lang="da-DK" sz="2600" dirty="0" smtClean="0"/>
              <a:t>Er du født efter 31. december 1962, vil din efterløns- og folkepensionsalder </a:t>
            </a:r>
            <a:r>
              <a:rPr lang="da-DK" sz="2600" i="1" dirty="0" smtClean="0"/>
              <a:t>måske</a:t>
            </a:r>
            <a:r>
              <a:rPr lang="da-DK" sz="2600" dirty="0" smtClean="0"/>
              <a:t> blive højere. Det skal Folketinget stemme om i 2015.</a:t>
            </a:r>
            <a:endParaRPr lang="da-DK" sz="2600" dirty="0"/>
          </a:p>
          <a:p>
            <a:endParaRPr lang="da-DK" dirty="0"/>
          </a:p>
          <a:p>
            <a:endParaRPr lang="da-DK" dirty="0"/>
          </a:p>
          <a:p>
            <a:pPr marL="114300" indent="0">
              <a:buNone/>
            </a:pPr>
            <a:endParaRPr lang="da-DK" dirty="0"/>
          </a:p>
          <a:p>
            <a:pPr marL="114300" indent="0">
              <a:buNone/>
            </a:pPr>
            <a:endParaRPr lang="da-DK" dirty="0"/>
          </a:p>
          <a:p>
            <a:endParaRPr lang="da-DK" dirty="0"/>
          </a:p>
          <a:p>
            <a:endParaRPr lang="da-DK" dirty="0"/>
          </a:p>
          <a:p>
            <a:endParaRPr lang="da-DK" dirty="0"/>
          </a:p>
          <a:p>
            <a:endParaRPr lang="da-DK" dirty="0" smtClean="0"/>
          </a:p>
          <a:p>
            <a:endParaRPr lang="da-DK" dirty="0" smtClean="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368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Født 1. juli 1959 eller </a:t>
            </a:r>
            <a:r>
              <a:rPr lang="da-DK" dirty="0" smtClean="0"/>
              <a:t>senere</a:t>
            </a:r>
            <a:r>
              <a:rPr lang="da-DK" dirty="0"/>
              <a:t>	</a:t>
            </a:r>
          </a:p>
        </p:txBody>
      </p:sp>
      <p:sp>
        <p:nvSpPr>
          <p:cNvPr id="3" name="Pladsholder til indhold 2"/>
          <p:cNvSpPr>
            <a:spLocks noGrp="1"/>
          </p:cNvSpPr>
          <p:nvPr>
            <p:ph idx="1"/>
          </p:nvPr>
        </p:nvSpPr>
        <p:spPr>
          <a:xfrm>
            <a:off x="323528" y="1752600"/>
            <a:ext cx="8568952" cy="4373563"/>
          </a:xfrm>
        </p:spPr>
        <p:txBody>
          <a:bodyPr>
            <a:normAutofit fontScale="92500"/>
          </a:bodyPr>
          <a:lstStyle/>
          <a:p>
            <a:r>
              <a:rPr lang="da-DK" dirty="0"/>
              <a:t>Du vil – hvis din løn ellers er stor nok – få den høje efterlønssats, da den lave efterlønssats er afskaffet</a:t>
            </a:r>
            <a:r>
              <a:rPr lang="da-DK" dirty="0" smtClean="0"/>
              <a:t>. </a:t>
            </a:r>
            <a:br>
              <a:rPr lang="da-DK" dirty="0" smtClean="0"/>
            </a:br>
            <a:r>
              <a:rPr lang="da-DK" dirty="0" smtClean="0"/>
              <a:t>Du behøver ikke vente med at gå på efterløn for at få den høje sats, for den lave sats er afskaffet.</a:t>
            </a:r>
          </a:p>
          <a:p>
            <a:pPr marL="114300" indent="0">
              <a:buNone/>
            </a:pPr>
            <a:endParaRPr lang="da-DK" sz="1500" dirty="0"/>
          </a:p>
          <a:p>
            <a:r>
              <a:rPr lang="da-DK" dirty="0"/>
              <a:t>Du begynder at optjene timer til skattefri præmie fra den dag, du får dit efterlønsbevis. </a:t>
            </a:r>
            <a:endParaRPr lang="da-DK" dirty="0" smtClean="0"/>
          </a:p>
          <a:p>
            <a:pPr marL="114300" indent="0">
              <a:buNone/>
            </a:pPr>
            <a:r>
              <a:rPr lang="da-DK" dirty="0"/>
              <a:t> </a:t>
            </a:r>
            <a:r>
              <a:rPr lang="da-DK" dirty="0" smtClean="0"/>
              <a:t>  Du </a:t>
            </a:r>
            <a:r>
              <a:rPr lang="da-DK" dirty="0"/>
              <a:t>behøver ikke </a:t>
            </a:r>
            <a:r>
              <a:rPr lang="da-DK" dirty="0" smtClean="0"/>
              <a:t>vente </a:t>
            </a:r>
            <a:r>
              <a:rPr lang="da-DK" dirty="0"/>
              <a:t>med at gå på </a:t>
            </a:r>
            <a:r>
              <a:rPr lang="da-DK" dirty="0" smtClean="0"/>
              <a:t>efterløn for at</a:t>
            </a:r>
            <a:br>
              <a:rPr lang="da-DK" dirty="0" smtClean="0"/>
            </a:br>
            <a:r>
              <a:rPr lang="da-DK" dirty="0" smtClean="0"/>
              <a:t>   begynde at optjente præmie. </a:t>
            </a:r>
            <a:r>
              <a:rPr lang="da-DK" dirty="0"/>
              <a:t/>
            </a:r>
            <a:br>
              <a:rPr lang="da-DK" dirty="0"/>
            </a:br>
            <a:r>
              <a:rPr lang="da-DK" dirty="0"/>
              <a:t> </a:t>
            </a:r>
            <a:r>
              <a:rPr lang="da-DK" dirty="0" smtClean="0"/>
              <a:t>  Dog </a:t>
            </a:r>
            <a:r>
              <a:rPr lang="da-DK" dirty="0"/>
              <a:t>stopper </a:t>
            </a:r>
            <a:r>
              <a:rPr lang="da-DK" dirty="0" smtClean="0"/>
              <a:t>optjeningen, </a:t>
            </a:r>
            <a:r>
              <a:rPr lang="da-DK" dirty="0"/>
              <a:t>når du går på </a:t>
            </a:r>
            <a:r>
              <a:rPr lang="da-DK" dirty="0" smtClean="0"/>
              <a:t>efterløn – </a:t>
            </a:r>
            <a:r>
              <a:rPr lang="da-DK" dirty="0"/>
              <a:t>hvis du </a:t>
            </a:r>
            <a:r>
              <a:rPr lang="da-DK" dirty="0" smtClean="0"/>
              <a:t/>
            </a:r>
            <a:br>
              <a:rPr lang="da-DK" dirty="0" smtClean="0"/>
            </a:br>
            <a:r>
              <a:rPr lang="da-DK" dirty="0" smtClean="0"/>
              <a:t>   ikke opfylder 2-årsreglen, den dag du går på efterløn.</a:t>
            </a:r>
            <a:endParaRPr lang="da-DK" dirty="0"/>
          </a:p>
          <a:p>
            <a:pPr marL="114300" indent="0">
              <a:buNone/>
            </a:pPr>
            <a:endParaRPr lang="da-DK" sz="1500" dirty="0"/>
          </a:p>
          <a:p>
            <a:pPr marL="114300" indent="0">
              <a:buNone/>
            </a:pPr>
            <a:r>
              <a:rPr lang="da-DK" sz="1400" dirty="0">
                <a:effectLst>
                  <a:outerShdw blurRad="38100" dist="38100" dir="2700000" algn="tl">
                    <a:srgbClr val="000000">
                      <a:alpha val="43137"/>
                    </a:srgbClr>
                  </a:outerShdw>
                </a:effectLst>
              </a:rPr>
              <a:t>2-årsreglen: </a:t>
            </a:r>
            <a:r>
              <a:rPr lang="da-DK" sz="1400" dirty="0"/>
              <a:t>Vente </a:t>
            </a:r>
            <a:r>
              <a:rPr lang="da-DK" sz="1400" dirty="0" smtClean="0"/>
              <a:t>2 </a:t>
            </a:r>
            <a:r>
              <a:rPr lang="da-DK" sz="1400" dirty="0"/>
              <a:t>år med at gå på efterløn og have 3.120/2.496 timers arbejde i den periode.</a:t>
            </a:r>
          </a:p>
          <a:p>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2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ALFREDS </a:t>
            </a:r>
            <a:r>
              <a:rPr lang="da-DK" dirty="0" smtClean="0"/>
              <a:t>VALG – gamle regler</a:t>
            </a:r>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933056"/>
            <a:ext cx="2338394" cy="2636912"/>
          </a:xfrm>
          <a:prstGeom prst="rect">
            <a:avLst/>
          </a:prstGeom>
        </p:spPr>
      </p:pic>
      <p:sp>
        <p:nvSpPr>
          <p:cNvPr id="3" name="Pladsholder til indhold 2"/>
          <p:cNvSpPr>
            <a:spLocks noGrp="1"/>
          </p:cNvSpPr>
          <p:nvPr>
            <p:ph idx="1"/>
          </p:nvPr>
        </p:nvSpPr>
        <p:spPr/>
        <p:txBody>
          <a:bodyPr>
            <a:normAutofit lnSpcReduction="10000"/>
          </a:bodyPr>
          <a:lstStyle/>
          <a:p>
            <a:r>
              <a:rPr lang="da-DK" dirty="0" smtClean="0"/>
              <a:t>Alfred er født før den 1. januar 1954, så de nye efterlønsregler gælder ikke for ham.</a:t>
            </a:r>
          </a:p>
          <a:p>
            <a:r>
              <a:rPr lang="da-DK" dirty="0" smtClean="0"/>
              <a:t>Hans efterlønsalder er derfor 60 år, og han kan få folkepension, når han fylder 65 år.</a:t>
            </a:r>
          </a:p>
          <a:p>
            <a:r>
              <a:rPr lang="da-DK" dirty="0" smtClean="0"/>
              <a:t>Hvad han kan få i efterløn og evt. skattefri præmie, afhænger af:</a:t>
            </a:r>
          </a:p>
          <a:p>
            <a:pPr lvl="1"/>
            <a:r>
              <a:rPr lang="da-DK" dirty="0" smtClean="0"/>
              <a:t>hvor meget han arbejder fra 60-65 år </a:t>
            </a:r>
          </a:p>
          <a:p>
            <a:pPr lvl="1"/>
            <a:r>
              <a:rPr lang="da-DK" dirty="0"/>
              <a:t>h</a:t>
            </a:r>
            <a:r>
              <a:rPr lang="da-DK" dirty="0" smtClean="0"/>
              <a:t>vad han får i løn </a:t>
            </a:r>
          </a:p>
          <a:p>
            <a:pPr lvl="1"/>
            <a:r>
              <a:rPr lang="da-DK" dirty="0" smtClean="0"/>
              <a:t>hvor store hans pensioner er og </a:t>
            </a:r>
          </a:p>
          <a:p>
            <a:pPr lvl="1"/>
            <a:r>
              <a:rPr lang="da-DK" dirty="0" smtClean="0"/>
              <a:t>hans valg i forhold til pensionsudbetaling,</a:t>
            </a:r>
            <a:br>
              <a:rPr lang="da-DK" dirty="0" smtClean="0"/>
            </a:br>
            <a:r>
              <a:rPr lang="da-DK" dirty="0" smtClean="0"/>
              <a:t>om og hvornår, han vil gå på efterløn mv.</a:t>
            </a:r>
          </a:p>
          <a:p>
            <a:pPr marL="114300" indent="0">
              <a:buNone/>
            </a:pPr>
            <a:r>
              <a:rPr lang="da-DK" dirty="0" smtClean="0"/>
              <a:t>Han skal vente  2 år. </a:t>
            </a:r>
          </a:p>
        </p:txBody>
      </p:sp>
      <p:sp>
        <p:nvSpPr>
          <p:cNvPr id="5" name="Tekstboks 4"/>
          <p:cNvSpPr txBox="1"/>
          <p:nvPr/>
        </p:nvSpPr>
        <p:spPr>
          <a:xfrm>
            <a:off x="7604755" y="4782605"/>
            <a:ext cx="1224136" cy="215444"/>
          </a:xfrm>
          <a:prstGeom prst="rect">
            <a:avLst/>
          </a:prstGeom>
          <a:noFill/>
        </p:spPr>
        <p:txBody>
          <a:bodyPr wrap="square" rtlCol="0">
            <a:spAutoFit/>
          </a:bodyPr>
          <a:lstStyle/>
          <a:p>
            <a:r>
              <a:rPr lang="da-DK" sz="800" dirty="0" smtClean="0"/>
              <a:t>Sent på efterløn</a:t>
            </a:r>
            <a:endParaRPr lang="da-DK" sz="800" dirty="0"/>
          </a:p>
        </p:txBody>
      </p:sp>
      <p:sp>
        <p:nvSpPr>
          <p:cNvPr id="6" name="Tekstboks 5"/>
          <p:cNvSpPr txBox="1"/>
          <p:nvPr/>
        </p:nvSpPr>
        <p:spPr>
          <a:xfrm rot="246792">
            <a:off x="6615777" y="4470421"/>
            <a:ext cx="1209570" cy="215444"/>
          </a:xfrm>
          <a:prstGeom prst="rect">
            <a:avLst/>
          </a:prstGeom>
          <a:noFill/>
        </p:spPr>
        <p:txBody>
          <a:bodyPr wrap="square" rtlCol="0">
            <a:spAutoFit/>
          </a:bodyPr>
          <a:lstStyle/>
          <a:p>
            <a:r>
              <a:rPr lang="da-DK" sz="800" dirty="0" smtClean="0"/>
              <a:t>Tidligt på efterløn</a:t>
            </a:r>
            <a:endParaRPr lang="da-DK" sz="800" dirty="0"/>
          </a:p>
        </p:txBody>
      </p:sp>
      <p:sp>
        <p:nvSpPr>
          <p:cNvPr id="7" name="Tekstboks 6"/>
          <p:cNvSpPr txBox="1"/>
          <p:nvPr/>
        </p:nvSpPr>
        <p:spPr>
          <a:xfrm rot="20679488">
            <a:off x="7542480" y="4111715"/>
            <a:ext cx="1224136" cy="215444"/>
          </a:xfrm>
          <a:prstGeom prst="rect">
            <a:avLst/>
          </a:prstGeom>
          <a:noFill/>
        </p:spPr>
        <p:txBody>
          <a:bodyPr wrap="square" rtlCol="0">
            <a:spAutoFit/>
          </a:bodyPr>
          <a:lstStyle/>
          <a:p>
            <a:r>
              <a:rPr lang="da-DK" sz="800" dirty="0" smtClean="0"/>
              <a:t>Arbejde</a:t>
            </a:r>
            <a:endParaRPr lang="da-DK" sz="800" dirty="0"/>
          </a:p>
        </p:txBody>
      </p:sp>
      <p:sp>
        <p:nvSpPr>
          <p:cNvPr id="8" name="Rektangel 7"/>
          <p:cNvSpPr/>
          <p:nvPr/>
        </p:nvSpPr>
        <p:spPr>
          <a:xfrm>
            <a:off x="6430035" y="6231414"/>
            <a:ext cx="2294218" cy="307777"/>
          </a:xfrm>
          <a:prstGeom prst="rect">
            <a:avLst/>
          </a:prstGeom>
          <a:noFill/>
          <a:ln>
            <a:solidFill>
              <a:srgbClr val="008080"/>
            </a:solidFill>
          </a:ln>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Hvad skal jeg vælge?</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88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Alfred går tidligt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67270" y="3193230"/>
            <a:ext cx="67358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60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15743"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65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85641" y="1599238"/>
            <a:ext cx="1249060"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132868" y="5174213"/>
            <a:ext cx="182934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4273480" y="5229200"/>
            <a:ext cx="182934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20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553398" y="3932432"/>
            <a:ext cx="792088" cy="1118400"/>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4684521" y="1161905"/>
            <a:ext cx="792088" cy="665921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1170127" y="1267599"/>
            <a:ext cx="1584175" cy="1740308"/>
          </a:xfrm>
          <a:prstGeom prst="rect">
            <a:avLst/>
          </a:prstGeom>
        </p:spPr>
      </p:pic>
      <p:sp>
        <p:nvSpPr>
          <p:cNvPr id="20" name="Tekstboks 19"/>
          <p:cNvSpPr txBox="1"/>
          <p:nvPr/>
        </p:nvSpPr>
        <p:spPr>
          <a:xfrm>
            <a:off x="1629800" y="2115462"/>
            <a:ext cx="936494" cy="584775"/>
          </a:xfrm>
          <a:prstGeom prst="rect">
            <a:avLst/>
          </a:prstGeom>
          <a:noFill/>
        </p:spPr>
        <p:txBody>
          <a:bodyPr wrap="square" rtlCol="0">
            <a:spAutoFit/>
          </a:bodyPr>
          <a:lstStyle/>
          <a:p>
            <a:r>
              <a:rPr lang="da-DK" sz="800" dirty="0" smtClean="0"/>
              <a:t>Har kun ventet </a:t>
            </a:r>
            <a:r>
              <a:rPr lang="da-DK" sz="800" dirty="0"/>
              <a:t>1</a:t>
            </a:r>
            <a:r>
              <a:rPr lang="da-DK" sz="800" dirty="0" smtClean="0"/>
              <a:t> år og haft 1.924 timers arbejde</a:t>
            </a:r>
            <a:endParaRPr lang="da-DK" sz="800" dirty="0"/>
          </a:p>
        </p:txBody>
      </p:sp>
      <p:sp>
        <p:nvSpPr>
          <p:cNvPr id="21" name="Rektangel 20"/>
          <p:cNvSpPr/>
          <p:nvPr/>
        </p:nvSpPr>
        <p:spPr>
          <a:xfrm>
            <a:off x="2699792" y="1882422"/>
            <a:ext cx="3995132" cy="954107"/>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Vil få den Lave efterlønssats</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Alle pensioner trækkes fra</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ikke optjene skattefri præmie</a:t>
            </a:r>
            <a:endParaRPr lang="da-DK"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3" name="Lige pilforbindelse 22"/>
          <p:cNvCxnSpPr/>
          <p:nvPr/>
        </p:nvCxnSpPr>
        <p:spPr>
          <a:xfrm flipH="1">
            <a:off x="2195736" y="2558370"/>
            <a:ext cx="107815" cy="5563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Højrepil 21"/>
          <p:cNvSpPr/>
          <p:nvPr/>
        </p:nvSpPr>
        <p:spPr>
          <a:xfrm rot="16200000">
            <a:off x="1331154" y="3678497"/>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24" name="Rektangel 23"/>
          <p:cNvSpPr/>
          <p:nvPr/>
        </p:nvSpPr>
        <p:spPr>
          <a:xfrm>
            <a:off x="828346" y="2953861"/>
            <a:ext cx="1720344"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61 år</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går på efterløn</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Rektangel 24"/>
          <p:cNvSpPr/>
          <p:nvPr/>
        </p:nvSpPr>
        <p:spPr>
          <a:xfrm>
            <a:off x="8280061" y="2300021"/>
            <a:ext cx="43133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a-DK"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da-DK"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Ellipse 25"/>
          <p:cNvSpPr/>
          <p:nvPr/>
        </p:nvSpPr>
        <p:spPr>
          <a:xfrm>
            <a:off x="5940152" y="5521208"/>
            <a:ext cx="3024336"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1100" dirty="0" smtClean="0"/>
              <a:t>Ingen præmie, da han ikke opfylder 2-årsreglen, den dag han går på efterløn </a:t>
            </a:r>
            <a:endParaRPr lang="da-DK" sz="1100" dirty="0"/>
          </a:p>
        </p:txBody>
      </p:sp>
      <p:cxnSp>
        <p:nvCxnSpPr>
          <p:cNvPr id="27" name="Lige pilforbindelse 26"/>
          <p:cNvCxnSpPr/>
          <p:nvPr/>
        </p:nvCxnSpPr>
        <p:spPr>
          <a:xfrm flipV="1">
            <a:off x="8280061" y="4491512"/>
            <a:ext cx="251269" cy="116973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8" name="Tekstboks 27"/>
          <p:cNvSpPr txBox="1"/>
          <p:nvPr/>
        </p:nvSpPr>
        <p:spPr>
          <a:xfrm>
            <a:off x="4328579" y="3702093"/>
            <a:ext cx="1523174"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lav efterløn</a:t>
            </a:r>
            <a:endParaRPr lang="da-DK" sz="1400" dirty="0"/>
          </a:p>
        </p:txBody>
      </p:sp>
      <p:pic>
        <p:nvPicPr>
          <p:cNvPr id="3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kstboks 32"/>
          <p:cNvSpPr txBox="1"/>
          <p:nvPr/>
        </p:nvSpPr>
        <p:spPr>
          <a:xfrm>
            <a:off x="693602" y="3702093"/>
            <a:ext cx="511679"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a:t>1</a:t>
            </a:r>
            <a:r>
              <a:rPr lang="da-DK" sz="1400" dirty="0" smtClean="0"/>
              <a:t> år</a:t>
            </a:r>
            <a:endParaRPr lang="da-DK" sz="1400" dirty="0"/>
          </a:p>
        </p:txBody>
      </p:sp>
    </p:spTree>
    <p:extLst>
      <p:ext uri="{BB962C8B-B14F-4D97-AF65-F5344CB8AC3E}">
        <p14:creationId xmlns:p14="http://schemas.microsoft.com/office/powerpoint/2010/main" val="3687249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Alfred venter 2 år </a:t>
            </a:r>
            <a:br>
              <a:rPr lang="da-DK" dirty="0" smtClean="0"/>
            </a:br>
            <a:r>
              <a:rPr lang="da-DK" dirty="0" smtClean="0"/>
              <a:t>med at gå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67270" y="3193230"/>
            <a:ext cx="67358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60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15743"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320431" y="3085508"/>
            <a:ext cx="1720343"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 år </a:t>
            </a:r>
          </a:p>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går på efterløn</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65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85641" y="1599238"/>
            <a:ext cx="1249060"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36284" y="5157192"/>
            <a:ext cx="182934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5135257" y="5229200"/>
            <a:ext cx="1441420"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ikke</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321888" y="3163941"/>
            <a:ext cx="792088" cy="2655381"/>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5459920" y="1937305"/>
            <a:ext cx="792088" cy="510841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364863" y="1340768"/>
            <a:ext cx="1588210" cy="1744740"/>
          </a:xfrm>
          <a:prstGeom prst="rect">
            <a:avLst/>
          </a:prstGeom>
        </p:spPr>
      </p:pic>
      <p:sp>
        <p:nvSpPr>
          <p:cNvPr id="20" name="Tekstboks 19"/>
          <p:cNvSpPr txBox="1"/>
          <p:nvPr/>
        </p:nvSpPr>
        <p:spPr>
          <a:xfrm>
            <a:off x="2887418" y="2176911"/>
            <a:ext cx="936494" cy="584775"/>
          </a:xfrm>
          <a:prstGeom prst="rect">
            <a:avLst/>
          </a:prstGeom>
          <a:noFill/>
        </p:spPr>
        <p:txBody>
          <a:bodyPr wrap="square" rtlCol="0">
            <a:spAutoFit/>
          </a:bodyPr>
          <a:lstStyle/>
          <a:p>
            <a:r>
              <a:rPr lang="da-DK" sz="800" dirty="0" smtClean="0"/>
              <a:t>Har ventet 2 år og arbejdet 3.120/2.498 timer</a:t>
            </a:r>
            <a:endParaRPr lang="da-DK" sz="800" dirty="0"/>
          </a:p>
        </p:txBody>
      </p:sp>
      <p:sp>
        <p:nvSpPr>
          <p:cNvPr id="21" name="Rektangel 20"/>
          <p:cNvSpPr/>
          <p:nvPr/>
        </p:nvSpPr>
        <p:spPr>
          <a:xfrm>
            <a:off x="3900140" y="1992244"/>
            <a:ext cx="4038285" cy="954107"/>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få høj efterlønssats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Kun lille/intet pensionsfradrag</a:t>
            </a:r>
            <a:endPar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Optjener præmie ved </a:t>
            </a: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Fortsat arbejde</a:t>
            </a:r>
            <a:endParaRPr lang="da-DK"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ktangel 6"/>
          <p:cNvSpPr/>
          <p:nvPr/>
        </p:nvSpPr>
        <p:spPr>
          <a:xfrm>
            <a:off x="8280061" y="2300021"/>
            <a:ext cx="43133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a-DK"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da-DK"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2" name="Lige pilforbindelse 21"/>
          <p:cNvCxnSpPr/>
          <p:nvPr/>
        </p:nvCxnSpPr>
        <p:spPr>
          <a:xfrm flipH="1">
            <a:off x="3301759" y="2653964"/>
            <a:ext cx="107814" cy="4565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Ellipse 22"/>
          <p:cNvSpPr/>
          <p:nvPr/>
        </p:nvSpPr>
        <p:spPr>
          <a:xfrm>
            <a:off x="5364088" y="5589240"/>
            <a:ext cx="3384376"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1100" dirty="0" smtClean="0"/>
              <a:t>Ingen præmie, da han ikke fortsætter med at arbejde efter den dato, hvor han opfylder </a:t>
            </a:r>
          </a:p>
          <a:p>
            <a:pPr algn="ctr"/>
            <a:r>
              <a:rPr lang="da-DK" sz="1100" dirty="0" smtClean="0"/>
              <a:t>2-årsreglen </a:t>
            </a:r>
            <a:endParaRPr lang="da-DK" sz="1100" dirty="0"/>
          </a:p>
        </p:txBody>
      </p:sp>
      <p:cxnSp>
        <p:nvCxnSpPr>
          <p:cNvPr id="25" name="Lige pilforbindelse 24"/>
          <p:cNvCxnSpPr/>
          <p:nvPr/>
        </p:nvCxnSpPr>
        <p:spPr>
          <a:xfrm flipH="1" flipV="1">
            <a:off x="6332104" y="5464970"/>
            <a:ext cx="84745" cy="3402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8" name="Tekstboks 27"/>
          <p:cNvSpPr txBox="1"/>
          <p:nvPr/>
        </p:nvSpPr>
        <p:spPr>
          <a:xfrm>
            <a:off x="4788024" y="3702093"/>
            <a:ext cx="1478290"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høj efterløn</a:t>
            </a:r>
            <a:endParaRPr lang="da-DK" sz="1400" dirty="0"/>
          </a:p>
        </p:txBody>
      </p:sp>
      <p:pic>
        <p:nvPicPr>
          <p:cNvPr id="3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kstboks 32"/>
          <p:cNvSpPr txBox="1"/>
          <p:nvPr/>
        </p:nvSpPr>
        <p:spPr>
          <a:xfrm>
            <a:off x="1403648" y="3711075"/>
            <a:ext cx="511679"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2 år</a:t>
            </a:r>
            <a:endParaRPr lang="da-DK" sz="1400" dirty="0"/>
          </a:p>
        </p:txBody>
      </p:sp>
      <p:sp>
        <p:nvSpPr>
          <p:cNvPr id="34" name="Tekstboks 33"/>
          <p:cNvSpPr txBox="1"/>
          <p:nvPr/>
        </p:nvSpPr>
        <p:spPr>
          <a:xfrm>
            <a:off x="2860800" y="4887556"/>
            <a:ext cx="1351652"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Kan begynde at </a:t>
            </a:r>
          </a:p>
          <a:p>
            <a:r>
              <a:rPr lang="da-DK" sz="1100" dirty="0" smtClean="0"/>
              <a:t>optjene præmie </a:t>
            </a:r>
          </a:p>
        </p:txBody>
      </p:sp>
      <p:cxnSp>
        <p:nvCxnSpPr>
          <p:cNvPr id="35" name="Lige pilforbindelse 34"/>
          <p:cNvCxnSpPr/>
          <p:nvPr/>
        </p:nvCxnSpPr>
        <p:spPr>
          <a:xfrm flipH="1" flipV="1">
            <a:off x="3180599" y="4221088"/>
            <a:ext cx="60579" cy="666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92084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Alfred venter lidt mere end </a:t>
            </a:r>
            <a:br>
              <a:rPr lang="da-DK" dirty="0" smtClean="0"/>
            </a:br>
            <a:r>
              <a:rPr lang="da-DK" dirty="0" smtClean="0"/>
              <a:t>2 år med at gå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67270" y="3193230"/>
            <a:ext cx="67358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60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15743"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843808" y="3140968"/>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65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85641" y="1599238"/>
            <a:ext cx="1249061"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36284" y="5157192"/>
            <a:ext cx="182934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3419122" y="5203359"/>
            <a:ext cx="1096775"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a:t>
            </a:r>
          </a:p>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481 timer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321888" y="3163941"/>
            <a:ext cx="792088" cy="2655381"/>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3432823" y="4019867"/>
            <a:ext cx="792088" cy="1054219"/>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243540" y="1340767"/>
            <a:ext cx="1638693" cy="1800199"/>
          </a:xfrm>
          <a:prstGeom prst="rect">
            <a:avLst/>
          </a:prstGeom>
        </p:spPr>
      </p:pic>
      <p:sp>
        <p:nvSpPr>
          <p:cNvPr id="20" name="Tekstboks 19"/>
          <p:cNvSpPr txBox="1"/>
          <p:nvPr/>
        </p:nvSpPr>
        <p:spPr>
          <a:xfrm>
            <a:off x="2712352" y="2176910"/>
            <a:ext cx="936494" cy="584775"/>
          </a:xfrm>
          <a:prstGeom prst="rect">
            <a:avLst/>
          </a:prstGeom>
          <a:noFill/>
        </p:spPr>
        <p:txBody>
          <a:bodyPr wrap="square" rtlCol="0">
            <a:spAutoFit/>
          </a:bodyPr>
          <a:lstStyle/>
          <a:p>
            <a:r>
              <a:rPr lang="da-DK" sz="800" dirty="0" smtClean="0"/>
              <a:t>Har ventet 2 år og arbejdet 3.120/2.498 timer</a:t>
            </a:r>
            <a:endParaRPr lang="da-DK" sz="800" dirty="0"/>
          </a:p>
        </p:txBody>
      </p:sp>
      <p:sp>
        <p:nvSpPr>
          <p:cNvPr id="22" name="Højrepil 21"/>
          <p:cNvSpPr/>
          <p:nvPr/>
        </p:nvSpPr>
        <p:spPr>
          <a:xfrm rot="16200000">
            <a:off x="4151495" y="3703651"/>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23" name="Rektangel 22"/>
          <p:cNvSpPr/>
          <p:nvPr/>
        </p:nvSpPr>
        <p:spPr>
          <a:xfrm>
            <a:off x="3620196" y="2891184"/>
            <a:ext cx="1720343" cy="677108"/>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Går på efterløn</a:t>
            </a:r>
          </a:p>
          <a:p>
            <a:pPr algn="ct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mdr. efter </a:t>
            </a:r>
          </a:p>
          <a:p>
            <a:pPr algn="ct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2-årsreglen</a:t>
            </a:r>
            <a:endParaRPr lang="da-DK"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Højre klammeparentes 23"/>
          <p:cNvSpPr/>
          <p:nvPr/>
        </p:nvSpPr>
        <p:spPr>
          <a:xfrm rot="5400000">
            <a:off x="6094691" y="2572076"/>
            <a:ext cx="792088" cy="3838872"/>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25" name="Rektangel 24"/>
          <p:cNvSpPr/>
          <p:nvPr/>
        </p:nvSpPr>
        <p:spPr>
          <a:xfrm>
            <a:off x="5315577" y="5203359"/>
            <a:ext cx="2350323"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481 timer i alt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6" name="Lige pilforbindelse 25"/>
          <p:cNvCxnSpPr/>
          <p:nvPr/>
        </p:nvCxnSpPr>
        <p:spPr>
          <a:xfrm>
            <a:off x="3180599" y="2636912"/>
            <a:ext cx="121160" cy="5563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kstboks 27"/>
          <p:cNvSpPr txBox="1"/>
          <p:nvPr/>
        </p:nvSpPr>
        <p:spPr>
          <a:xfrm>
            <a:off x="5508104" y="3702093"/>
            <a:ext cx="1478290"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høj efterløn</a:t>
            </a:r>
            <a:endParaRPr lang="da-DK" sz="1400" dirty="0"/>
          </a:p>
        </p:txBody>
      </p:sp>
      <p:sp>
        <p:nvSpPr>
          <p:cNvPr id="29" name="Rektangel 28"/>
          <p:cNvSpPr/>
          <p:nvPr/>
        </p:nvSpPr>
        <p:spPr>
          <a:xfrm>
            <a:off x="3795693" y="1901726"/>
            <a:ext cx="4038285" cy="954107"/>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få høj efterlønssats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Kun lille/intet pensionsfradrag</a:t>
            </a:r>
            <a:endPar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Optjener præmie ved </a:t>
            </a: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Fortsat arbejde</a:t>
            </a:r>
            <a:endParaRPr lang="da-DK"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kstboks 30"/>
          <p:cNvSpPr txBox="1"/>
          <p:nvPr/>
        </p:nvSpPr>
        <p:spPr>
          <a:xfrm>
            <a:off x="1403648" y="3711075"/>
            <a:ext cx="511679"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2 år</a:t>
            </a:r>
            <a:endParaRPr lang="da-DK" sz="1400" dirty="0"/>
          </a:p>
        </p:txBody>
      </p:sp>
      <p:sp>
        <p:nvSpPr>
          <p:cNvPr id="32" name="Tekstboks 31"/>
          <p:cNvSpPr txBox="1"/>
          <p:nvPr/>
        </p:nvSpPr>
        <p:spPr>
          <a:xfrm>
            <a:off x="3517390" y="3711075"/>
            <a:ext cx="729687"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3 mdr.</a:t>
            </a:r>
            <a:endParaRPr lang="da-DK" sz="1400" dirty="0"/>
          </a:p>
        </p:txBody>
      </p:sp>
      <p:sp>
        <p:nvSpPr>
          <p:cNvPr id="34" name="Tekstboks 33"/>
          <p:cNvSpPr txBox="1"/>
          <p:nvPr/>
        </p:nvSpPr>
        <p:spPr>
          <a:xfrm>
            <a:off x="2390337" y="4735613"/>
            <a:ext cx="134509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sz="1000" dirty="0" smtClean="0"/>
              <a:t>Begynder at </a:t>
            </a:r>
          </a:p>
          <a:p>
            <a:r>
              <a:rPr lang="da-DK" sz="1000" dirty="0" smtClean="0"/>
              <a:t>optjene præmie</a:t>
            </a:r>
            <a:endParaRPr lang="da-DK" sz="1000" dirty="0"/>
          </a:p>
        </p:txBody>
      </p:sp>
      <p:cxnSp>
        <p:nvCxnSpPr>
          <p:cNvPr id="35" name="Lige pilforbindelse 34"/>
          <p:cNvCxnSpPr/>
          <p:nvPr/>
        </p:nvCxnSpPr>
        <p:spPr>
          <a:xfrm flipH="1" flipV="1">
            <a:off x="3180600" y="4221088"/>
            <a:ext cx="30288" cy="514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7" name="Tekstboks 36"/>
          <p:cNvSpPr txBox="1"/>
          <p:nvPr/>
        </p:nvSpPr>
        <p:spPr>
          <a:xfrm>
            <a:off x="4740493" y="5726579"/>
            <a:ext cx="983635"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sz="1000" dirty="0" smtClean="0"/>
              <a:t>Præmietimer</a:t>
            </a:r>
            <a:endParaRPr lang="da-DK" sz="1000" dirty="0"/>
          </a:p>
        </p:txBody>
      </p:sp>
      <p:cxnSp>
        <p:nvCxnSpPr>
          <p:cNvPr id="38" name="Lige pilforbindelse 37"/>
          <p:cNvCxnSpPr/>
          <p:nvPr/>
        </p:nvCxnSpPr>
        <p:spPr>
          <a:xfrm flipH="1" flipV="1">
            <a:off x="4450141" y="5618857"/>
            <a:ext cx="291614" cy="2529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Lige pilforbindelse 38"/>
          <p:cNvCxnSpPr/>
          <p:nvPr/>
        </p:nvCxnSpPr>
        <p:spPr>
          <a:xfrm flipV="1">
            <a:off x="5717083" y="5511136"/>
            <a:ext cx="151061" cy="21544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4" name="Cirkel 43"/>
          <p:cNvSpPr/>
          <p:nvPr/>
        </p:nvSpPr>
        <p:spPr>
          <a:xfrm>
            <a:off x="8312509" y="2531629"/>
            <a:ext cx="339980" cy="359556"/>
          </a:xfrm>
          <a:prstGeom prst="pie">
            <a:avLst>
              <a:gd name="adj1" fmla="val 20193119"/>
              <a:gd name="adj2" fmla="val 16200000"/>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07434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Alfred går ikke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67270" y="3193230"/>
            <a:ext cx="67358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60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15743"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843808" y="3140968"/>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65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35146" y="1599238"/>
            <a:ext cx="1350050"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12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36284" y="5157192"/>
            <a:ext cx="182934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4941294" y="5229200"/>
            <a:ext cx="182934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321888" y="3163941"/>
            <a:ext cx="792088" cy="2655381"/>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5459920" y="1937305"/>
            <a:ext cx="792088" cy="510841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361252" y="1340768"/>
            <a:ext cx="1638693" cy="1800199"/>
          </a:xfrm>
          <a:prstGeom prst="rect">
            <a:avLst/>
          </a:prstGeom>
        </p:spPr>
      </p:pic>
      <p:sp>
        <p:nvSpPr>
          <p:cNvPr id="20" name="Tekstboks 19"/>
          <p:cNvSpPr txBox="1"/>
          <p:nvPr/>
        </p:nvSpPr>
        <p:spPr>
          <a:xfrm>
            <a:off x="2941326" y="2176911"/>
            <a:ext cx="936494" cy="584775"/>
          </a:xfrm>
          <a:prstGeom prst="rect">
            <a:avLst/>
          </a:prstGeom>
          <a:noFill/>
        </p:spPr>
        <p:txBody>
          <a:bodyPr wrap="square" rtlCol="0">
            <a:spAutoFit/>
          </a:bodyPr>
          <a:lstStyle/>
          <a:p>
            <a:r>
              <a:rPr lang="da-DK" sz="800" dirty="0" smtClean="0"/>
              <a:t>Har ventet 2 år og arbejdet 3.120/2.498 timer</a:t>
            </a:r>
            <a:endParaRPr lang="da-DK" sz="800" dirty="0"/>
          </a:p>
        </p:txBody>
      </p:sp>
      <p:sp>
        <p:nvSpPr>
          <p:cNvPr id="21" name="Rektangel 20"/>
          <p:cNvSpPr/>
          <p:nvPr/>
        </p:nvSpPr>
        <p:spPr>
          <a:xfrm>
            <a:off x="3877820" y="2122458"/>
            <a:ext cx="3995132" cy="738664"/>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Får højeste præmie ved arbejde på fuld tid indtil folkepensionsalderen</a:t>
            </a:r>
            <a:endParaRPr lang="da-DK"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3" name="Lige pilforbindelse 22"/>
          <p:cNvCxnSpPr/>
          <p:nvPr/>
        </p:nvCxnSpPr>
        <p:spPr>
          <a:xfrm flipH="1">
            <a:off x="3301758" y="2636912"/>
            <a:ext cx="107815" cy="5563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kstboks 21"/>
          <p:cNvSpPr txBox="1"/>
          <p:nvPr/>
        </p:nvSpPr>
        <p:spPr>
          <a:xfrm>
            <a:off x="3970356" y="3711075"/>
            <a:ext cx="3903633"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ikke efterløn men optjener fuld præmie</a:t>
            </a:r>
            <a:endParaRPr lang="da-DK" sz="1400" dirty="0"/>
          </a:p>
        </p:txBody>
      </p:sp>
      <p:pic>
        <p:nvPicPr>
          <p:cNvPr id="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kstboks 25"/>
          <p:cNvSpPr txBox="1"/>
          <p:nvPr/>
        </p:nvSpPr>
        <p:spPr>
          <a:xfrm>
            <a:off x="2860800" y="4887556"/>
            <a:ext cx="1313180"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Begynder at </a:t>
            </a:r>
          </a:p>
          <a:p>
            <a:r>
              <a:rPr lang="da-DK" sz="1100" dirty="0" smtClean="0"/>
              <a:t>optjene præmie</a:t>
            </a:r>
            <a:endParaRPr lang="da-DK" sz="1100" dirty="0"/>
          </a:p>
        </p:txBody>
      </p:sp>
      <p:cxnSp>
        <p:nvCxnSpPr>
          <p:cNvPr id="27" name="Lige pilforbindelse 26"/>
          <p:cNvCxnSpPr/>
          <p:nvPr/>
        </p:nvCxnSpPr>
        <p:spPr>
          <a:xfrm flipH="1" flipV="1">
            <a:off x="3180599" y="4221088"/>
            <a:ext cx="60579" cy="666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Tekstboks 27"/>
          <p:cNvSpPr txBox="1"/>
          <p:nvPr/>
        </p:nvSpPr>
        <p:spPr>
          <a:xfrm>
            <a:off x="1403648" y="3711075"/>
            <a:ext cx="511679"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2 år</a:t>
            </a:r>
            <a:endParaRPr lang="da-DK" sz="1400" dirty="0"/>
          </a:p>
        </p:txBody>
      </p:sp>
    </p:spTree>
    <p:extLst>
      <p:ext uri="{BB962C8B-B14F-4D97-AF65-F5344CB8AC3E}">
        <p14:creationId xmlns:p14="http://schemas.microsoft.com/office/powerpoint/2010/main" val="932116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Marens VALG – overgangsregler</a:t>
            </a:r>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933056"/>
            <a:ext cx="2338394" cy="2636912"/>
          </a:xfrm>
          <a:prstGeom prst="rect">
            <a:avLst/>
          </a:prstGeom>
        </p:spPr>
      </p:pic>
      <p:sp>
        <p:nvSpPr>
          <p:cNvPr id="3" name="Pladsholder til indhold 2"/>
          <p:cNvSpPr>
            <a:spLocks noGrp="1"/>
          </p:cNvSpPr>
          <p:nvPr>
            <p:ph idx="1"/>
          </p:nvPr>
        </p:nvSpPr>
        <p:spPr>
          <a:xfrm>
            <a:off x="323528" y="1752600"/>
            <a:ext cx="8363272" cy="4373563"/>
          </a:xfrm>
        </p:spPr>
        <p:txBody>
          <a:bodyPr>
            <a:normAutofit lnSpcReduction="10000"/>
          </a:bodyPr>
          <a:lstStyle/>
          <a:p>
            <a:r>
              <a:rPr lang="da-DK" dirty="0" smtClean="0"/>
              <a:t>Maren er født </a:t>
            </a:r>
            <a:r>
              <a:rPr lang="da-DK" dirty="0"/>
              <a:t>efter den </a:t>
            </a:r>
            <a:r>
              <a:rPr lang="da-DK" dirty="0" smtClean="0"/>
              <a:t>1. januar 1956, så de nye efterlønsregler gælder for hende.</a:t>
            </a:r>
          </a:p>
          <a:p>
            <a:r>
              <a:rPr lang="da-DK" dirty="0" smtClean="0"/>
              <a:t>Hendes efterlønsalder er 62 ½ år, folkepensionsalder er 67 år og hun kan være på efterløn i 4½ år.</a:t>
            </a:r>
          </a:p>
          <a:p>
            <a:r>
              <a:rPr lang="da-DK" dirty="0" smtClean="0"/>
              <a:t>Hvad hun kan få i efterløn og evt. skattefri præmie, afhænger af de samme ting som Alfred.</a:t>
            </a:r>
          </a:p>
          <a:p>
            <a:pPr marL="114300" indent="0">
              <a:buNone/>
            </a:pPr>
            <a:r>
              <a:rPr lang="da-DK" dirty="0" smtClean="0"/>
              <a:t>Men hun skal vente og arbejde </a:t>
            </a:r>
            <a:r>
              <a:rPr lang="da-DK" b="1" dirty="0" smtClean="0"/>
              <a:t>1½ år</a:t>
            </a:r>
            <a:r>
              <a:rPr lang="da-DK" dirty="0" smtClean="0"/>
              <a:t>, </a:t>
            </a:r>
          </a:p>
          <a:p>
            <a:pPr marL="114300" indent="0">
              <a:buNone/>
            </a:pPr>
            <a:r>
              <a:rPr lang="da-DK" dirty="0" smtClean="0"/>
              <a:t>for at få høj sats og </a:t>
            </a:r>
            <a:r>
              <a:rPr lang="da-DK" b="1" dirty="0" smtClean="0"/>
              <a:t>begynde</a:t>
            </a:r>
            <a:r>
              <a:rPr lang="da-DK" dirty="0" smtClean="0"/>
              <a:t> optjening </a:t>
            </a:r>
          </a:p>
          <a:p>
            <a:pPr marL="114300" indent="0">
              <a:buNone/>
            </a:pPr>
            <a:r>
              <a:rPr lang="da-DK" dirty="0" smtClean="0"/>
              <a:t>af præmie. </a:t>
            </a:r>
          </a:p>
          <a:p>
            <a:pPr marL="114300" indent="0">
              <a:buNone/>
            </a:pPr>
            <a:r>
              <a:rPr lang="da-DK" dirty="0" smtClean="0"/>
              <a:t>Hun skal vente og arbejde i </a:t>
            </a:r>
            <a:r>
              <a:rPr lang="da-DK" b="1" dirty="0" smtClean="0"/>
              <a:t>2 år </a:t>
            </a:r>
            <a:r>
              <a:rPr lang="da-DK" dirty="0" smtClean="0"/>
              <a:t>for at </a:t>
            </a:r>
            <a:br>
              <a:rPr lang="da-DK" dirty="0" smtClean="0"/>
            </a:br>
            <a:r>
              <a:rPr lang="da-DK" b="1" dirty="0" smtClean="0"/>
              <a:t>fortsætte</a:t>
            </a:r>
            <a:r>
              <a:rPr lang="da-DK" dirty="0" smtClean="0"/>
              <a:t> præmieoptjening.</a:t>
            </a:r>
          </a:p>
        </p:txBody>
      </p:sp>
      <p:sp>
        <p:nvSpPr>
          <p:cNvPr id="5" name="Tekstboks 4"/>
          <p:cNvSpPr txBox="1"/>
          <p:nvPr/>
        </p:nvSpPr>
        <p:spPr>
          <a:xfrm>
            <a:off x="7604755" y="4782605"/>
            <a:ext cx="1224136" cy="215444"/>
          </a:xfrm>
          <a:prstGeom prst="rect">
            <a:avLst/>
          </a:prstGeom>
          <a:noFill/>
        </p:spPr>
        <p:txBody>
          <a:bodyPr wrap="square" rtlCol="0">
            <a:spAutoFit/>
          </a:bodyPr>
          <a:lstStyle/>
          <a:p>
            <a:r>
              <a:rPr lang="da-DK" sz="800" dirty="0" smtClean="0"/>
              <a:t>Sent på efterløn</a:t>
            </a:r>
            <a:endParaRPr lang="da-DK" sz="800" dirty="0"/>
          </a:p>
        </p:txBody>
      </p:sp>
      <p:sp>
        <p:nvSpPr>
          <p:cNvPr id="6" name="Tekstboks 5"/>
          <p:cNvSpPr txBox="1"/>
          <p:nvPr/>
        </p:nvSpPr>
        <p:spPr>
          <a:xfrm rot="246792">
            <a:off x="6615777" y="4470421"/>
            <a:ext cx="1209570" cy="215444"/>
          </a:xfrm>
          <a:prstGeom prst="rect">
            <a:avLst/>
          </a:prstGeom>
          <a:noFill/>
        </p:spPr>
        <p:txBody>
          <a:bodyPr wrap="square" rtlCol="0">
            <a:spAutoFit/>
          </a:bodyPr>
          <a:lstStyle/>
          <a:p>
            <a:r>
              <a:rPr lang="da-DK" sz="800" dirty="0" smtClean="0"/>
              <a:t>Tidligt på efterløn</a:t>
            </a:r>
            <a:endParaRPr lang="da-DK" sz="800" dirty="0"/>
          </a:p>
        </p:txBody>
      </p:sp>
      <p:sp>
        <p:nvSpPr>
          <p:cNvPr id="7" name="Tekstboks 6"/>
          <p:cNvSpPr txBox="1"/>
          <p:nvPr/>
        </p:nvSpPr>
        <p:spPr>
          <a:xfrm rot="20679488">
            <a:off x="7542480" y="4111715"/>
            <a:ext cx="1224136" cy="215444"/>
          </a:xfrm>
          <a:prstGeom prst="rect">
            <a:avLst/>
          </a:prstGeom>
          <a:noFill/>
        </p:spPr>
        <p:txBody>
          <a:bodyPr wrap="square" rtlCol="0">
            <a:spAutoFit/>
          </a:bodyPr>
          <a:lstStyle/>
          <a:p>
            <a:r>
              <a:rPr lang="da-DK" sz="800" dirty="0" smtClean="0"/>
              <a:t>Arbejde</a:t>
            </a:r>
            <a:endParaRPr lang="da-DK" sz="800" dirty="0"/>
          </a:p>
        </p:txBody>
      </p:sp>
      <p:sp>
        <p:nvSpPr>
          <p:cNvPr id="8" name="Rektangel 7"/>
          <p:cNvSpPr/>
          <p:nvPr/>
        </p:nvSpPr>
        <p:spPr>
          <a:xfrm>
            <a:off x="6430035" y="6231414"/>
            <a:ext cx="2294218" cy="307777"/>
          </a:xfrm>
          <a:prstGeom prst="rect">
            <a:avLst/>
          </a:prstGeom>
          <a:noFill/>
          <a:ln>
            <a:solidFill>
              <a:srgbClr val="008080"/>
            </a:solidFill>
          </a:ln>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Hvad skal jeg vælge?</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11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Maren går tidligt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139" y="2148632"/>
            <a:ext cx="936104" cy="936104"/>
          </a:xfrm>
          <a:prstGeom prst="rect">
            <a:avLst/>
          </a:prstGeom>
        </p:spPr>
      </p:pic>
      <p:sp>
        <p:nvSpPr>
          <p:cNvPr id="8" name="Rektangel 7"/>
          <p:cNvSpPr/>
          <p:nvPr/>
        </p:nvSpPr>
        <p:spPr>
          <a:xfrm>
            <a:off x="404059" y="3144944"/>
            <a:ext cx="824265"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62½ år</a:t>
            </a:r>
          </a:p>
        </p:txBody>
      </p:sp>
      <p:sp>
        <p:nvSpPr>
          <p:cNvPr id="9" name="Højrepil 8"/>
          <p:cNvSpPr/>
          <p:nvPr/>
        </p:nvSpPr>
        <p:spPr>
          <a:xfrm rot="16200000">
            <a:off x="416481" y="3688369"/>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67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85641" y="1599238"/>
            <a:ext cx="1249060"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4116092" y="5085184"/>
            <a:ext cx="2400016"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i alt 481 timer </a:t>
            </a:r>
          </a:p>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efterlønsperioden</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4920056" y="1397560"/>
            <a:ext cx="792088" cy="6188143"/>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7" name="Rektangel 6"/>
          <p:cNvSpPr/>
          <p:nvPr/>
        </p:nvSpPr>
        <p:spPr>
          <a:xfrm>
            <a:off x="8280061" y="2300021"/>
            <a:ext cx="43133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a-DK"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da-DK"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Ellipse 22"/>
          <p:cNvSpPr/>
          <p:nvPr/>
        </p:nvSpPr>
        <p:spPr>
          <a:xfrm>
            <a:off x="5679771" y="5667842"/>
            <a:ext cx="3384376"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1100" dirty="0" smtClean="0"/>
              <a:t>Ingen præmie af disse timer, da hun ikke opfylder nogen af kravene for at optjene præmie. Hun har hverken ventet 1½ år eller 2 år. </a:t>
            </a:r>
            <a:endParaRPr lang="da-DK" sz="1100" dirty="0"/>
          </a:p>
        </p:txBody>
      </p:sp>
      <p:cxnSp>
        <p:nvCxnSpPr>
          <p:cNvPr id="24" name="Lige pilforbindelse 23"/>
          <p:cNvCxnSpPr/>
          <p:nvPr/>
        </p:nvCxnSpPr>
        <p:spPr>
          <a:xfrm flipH="1" flipV="1">
            <a:off x="5796136" y="5608404"/>
            <a:ext cx="101801" cy="3684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Højrepil 26"/>
          <p:cNvSpPr/>
          <p:nvPr/>
        </p:nvSpPr>
        <p:spPr>
          <a:xfrm rot="16200000">
            <a:off x="1802225"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29" name="Højre klammeparentes 28"/>
          <p:cNvSpPr/>
          <p:nvPr/>
        </p:nvSpPr>
        <p:spPr>
          <a:xfrm rot="5400000">
            <a:off x="1001907" y="3909871"/>
            <a:ext cx="792088" cy="1163522"/>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30" name="Rektangel 29"/>
          <p:cNvSpPr/>
          <p:nvPr/>
        </p:nvSpPr>
        <p:spPr>
          <a:xfrm>
            <a:off x="823993" y="5157192"/>
            <a:ext cx="1343637"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x 481 timer</a:t>
            </a:r>
          </a:p>
        </p:txBody>
      </p:sp>
      <p:sp>
        <p:nvSpPr>
          <p:cNvPr id="31" name="Rektangel 30"/>
          <p:cNvSpPr/>
          <p:nvPr/>
        </p:nvSpPr>
        <p:spPr>
          <a:xfrm>
            <a:off x="1764080" y="3136521"/>
            <a:ext cx="67358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63 år</a:t>
            </a:r>
          </a:p>
        </p:txBody>
      </p:sp>
      <p:cxnSp>
        <p:nvCxnSpPr>
          <p:cNvPr id="32" name="Lige pilforbindelse 31"/>
          <p:cNvCxnSpPr/>
          <p:nvPr/>
        </p:nvCxnSpPr>
        <p:spPr>
          <a:xfrm flipH="1" flipV="1">
            <a:off x="1907704" y="5517232"/>
            <a:ext cx="3888432" cy="6119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6" name="Kombinationstegning 35"/>
          <p:cNvSpPr/>
          <p:nvPr/>
        </p:nvSpPr>
        <p:spPr>
          <a:xfrm>
            <a:off x="8416031" y="2376042"/>
            <a:ext cx="159798" cy="20929"/>
          </a:xfrm>
          <a:custGeom>
            <a:avLst/>
            <a:gdLst>
              <a:gd name="connsiteX0" fmla="*/ 0 w 159798"/>
              <a:gd name="connsiteY0" fmla="*/ 20929 h 20929"/>
              <a:gd name="connsiteX1" fmla="*/ 159798 w 159798"/>
              <a:gd name="connsiteY1" fmla="*/ 3174 h 20929"/>
            </a:gdLst>
            <a:ahLst/>
            <a:cxnLst>
              <a:cxn ang="0">
                <a:pos x="connsiteX0" y="connsiteY0"/>
              </a:cxn>
              <a:cxn ang="0">
                <a:pos x="connsiteX1" y="connsiteY1"/>
              </a:cxn>
            </a:cxnLst>
            <a:rect l="l" t="t" r="r" b="b"/>
            <a:pathLst>
              <a:path w="159798" h="20929">
                <a:moveTo>
                  <a:pt x="0" y="20929"/>
                </a:moveTo>
                <a:cubicBezTo>
                  <a:pt x="80107" y="-11113"/>
                  <a:pt x="28452" y="3174"/>
                  <a:pt x="159798" y="317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da-DK"/>
          </a:p>
        </p:txBody>
      </p:sp>
      <p:pic>
        <p:nvPicPr>
          <p:cNvPr id="2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kstboks 27"/>
          <p:cNvSpPr txBox="1"/>
          <p:nvPr/>
        </p:nvSpPr>
        <p:spPr>
          <a:xfrm>
            <a:off x="1117265" y="3702198"/>
            <a:ext cx="561372"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½ år</a:t>
            </a:r>
            <a:endParaRPr lang="da-DK" sz="1400" dirty="0"/>
          </a:p>
        </p:txBody>
      </p:sp>
      <p:sp>
        <p:nvSpPr>
          <p:cNvPr id="33" name="Tekstboks 32"/>
          <p:cNvSpPr txBox="1"/>
          <p:nvPr/>
        </p:nvSpPr>
        <p:spPr>
          <a:xfrm>
            <a:off x="4589214" y="3702303"/>
            <a:ext cx="1473480"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lav efterløn</a:t>
            </a:r>
            <a:endParaRPr lang="da-DK" sz="1400" dirty="0"/>
          </a:p>
        </p:txBody>
      </p:sp>
      <p:pic>
        <p:nvPicPr>
          <p:cNvPr id="34" name="Billede 33"/>
          <p:cNvPicPr>
            <a:picLocks noChangeAspect="1"/>
          </p:cNvPicPr>
          <p:nvPr/>
        </p:nvPicPr>
        <p:blipFill rotWithShape="1">
          <a:blip r:embed="rId5" cstate="print">
            <a:extLst>
              <a:ext uri="{28A0092B-C50C-407E-A947-70E740481C1C}">
                <a14:useLocalDpi xmlns:a14="http://schemas.microsoft.com/office/drawing/2010/main" val="0"/>
              </a:ext>
            </a:extLst>
          </a:blip>
          <a:srcRect b="8288"/>
          <a:stretch/>
        </p:blipFill>
        <p:spPr>
          <a:xfrm>
            <a:off x="1432579" y="1393031"/>
            <a:ext cx="1594739" cy="1751913"/>
          </a:xfrm>
          <a:prstGeom prst="rect">
            <a:avLst/>
          </a:prstGeom>
        </p:spPr>
      </p:pic>
      <p:sp>
        <p:nvSpPr>
          <p:cNvPr id="37" name="Rektangel 36"/>
          <p:cNvSpPr/>
          <p:nvPr/>
        </p:nvSpPr>
        <p:spPr>
          <a:xfrm>
            <a:off x="2915816" y="1838356"/>
            <a:ext cx="3916457" cy="1169551"/>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lav</a:t>
            </a: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efterlønssats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ikke Optjene skattefri præmie </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hverken før eller efter overgang</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til efterløn</a:t>
            </a:r>
          </a:p>
        </p:txBody>
      </p:sp>
      <p:sp>
        <p:nvSpPr>
          <p:cNvPr id="38" name="Tekstboks 37"/>
          <p:cNvSpPr txBox="1"/>
          <p:nvPr/>
        </p:nvSpPr>
        <p:spPr>
          <a:xfrm>
            <a:off x="1950827" y="2293130"/>
            <a:ext cx="936494" cy="461665"/>
          </a:xfrm>
          <a:prstGeom prst="rect">
            <a:avLst/>
          </a:prstGeom>
          <a:noFill/>
        </p:spPr>
        <p:txBody>
          <a:bodyPr wrap="square" rtlCol="0">
            <a:spAutoFit/>
          </a:bodyPr>
          <a:lstStyle/>
          <a:p>
            <a:r>
              <a:rPr lang="da-DK" sz="800" dirty="0" smtClean="0"/>
              <a:t>Venter kun  ½ år med at gå på efterløn</a:t>
            </a:r>
            <a:endParaRPr lang="da-DK" sz="800" dirty="0"/>
          </a:p>
        </p:txBody>
      </p:sp>
      <p:cxnSp>
        <p:nvCxnSpPr>
          <p:cNvPr id="39" name="Lige pilforbindelse 38"/>
          <p:cNvCxnSpPr/>
          <p:nvPr/>
        </p:nvCxnSpPr>
        <p:spPr>
          <a:xfrm flipH="1">
            <a:off x="1979713" y="2702258"/>
            <a:ext cx="78930" cy="5008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2125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Født før 1. januar 1954</a:t>
            </a:r>
            <a:endParaRPr lang="da-DK" dirty="0"/>
          </a:p>
        </p:txBody>
      </p:sp>
      <p:sp>
        <p:nvSpPr>
          <p:cNvPr id="3" name="Pladsholder til indhold 2"/>
          <p:cNvSpPr>
            <a:spLocks noGrp="1"/>
          </p:cNvSpPr>
          <p:nvPr>
            <p:ph idx="1"/>
          </p:nvPr>
        </p:nvSpPr>
        <p:spPr/>
        <p:txBody>
          <a:bodyPr>
            <a:normAutofit/>
          </a:bodyPr>
          <a:lstStyle/>
          <a:p>
            <a:pPr marL="114300" indent="0">
              <a:buNone/>
            </a:pPr>
            <a:endParaRPr lang="da-DK" dirty="0" smtClean="0"/>
          </a:p>
          <a:p>
            <a:pPr marL="114300" indent="0" algn="ctr">
              <a:buNone/>
            </a:pPr>
            <a:r>
              <a:rPr lang="da-DK" sz="4000" b="1" dirty="0" smtClean="0">
                <a:effectLst>
                  <a:outerShdw blurRad="38100" dist="38100" dir="2700000" algn="tl">
                    <a:srgbClr val="000000">
                      <a:alpha val="43137"/>
                    </a:srgbClr>
                  </a:outerShdw>
                </a:effectLst>
              </a:rPr>
              <a:t>INGEN ÆNDRINGER</a:t>
            </a:r>
          </a:p>
          <a:p>
            <a:pPr marL="114300" indent="0" algn="ctr">
              <a:buNone/>
            </a:pPr>
            <a:endParaRPr lang="da-DK" dirty="0" smtClean="0"/>
          </a:p>
          <a:p>
            <a:r>
              <a:rPr lang="da-DK" sz="3900" dirty="0" smtClean="0"/>
              <a:t>Ret til efterløn som 60-årig.</a:t>
            </a:r>
          </a:p>
          <a:p>
            <a:r>
              <a:rPr lang="da-DK" sz="3900" dirty="0" smtClean="0"/>
              <a:t>Ret til folkepension som 65-årig.</a:t>
            </a:r>
          </a:p>
          <a:p>
            <a:r>
              <a:rPr lang="da-DK" sz="3900" dirty="0" smtClean="0"/>
              <a:t>Efterlønsperiode på 5 år.</a:t>
            </a:r>
            <a:endParaRPr lang="da-DK" sz="39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772816"/>
            <a:ext cx="1569751" cy="1412776"/>
          </a:xfrm>
          <a:prstGeom prst="rect">
            <a:avLst/>
          </a:prstGeom>
        </p:spPr>
      </p:pic>
    </p:spTree>
    <p:extLst>
      <p:ext uri="{BB962C8B-B14F-4D97-AF65-F5344CB8AC3E}">
        <p14:creationId xmlns:p14="http://schemas.microsoft.com/office/powerpoint/2010/main" val="778819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Maren venter 1 ½ år </a:t>
            </a:r>
            <a:br>
              <a:rPr lang="da-DK" dirty="0" smtClean="0"/>
            </a:br>
            <a:r>
              <a:rPr lang="da-DK" dirty="0" smtClean="0"/>
              <a:t>med at gå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173062" y="3203102"/>
            <a:ext cx="824265"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62½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226574" y="3702308"/>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320431" y="3085508"/>
            <a:ext cx="1720343"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64 år </a:t>
            </a:r>
          </a:p>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går på efterløn</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67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85641" y="1599238"/>
            <a:ext cx="1249060"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11437" y="5157192"/>
            <a:ext cx="187904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5135256" y="5229200"/>
            <a:ext cx="1441420"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ikke</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416512" y="3258565"/>
            <a:ext cx="792088" cy="2466133"/>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5459920" y="1937305"/>
            <a:ext cx="792088" cy="510841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242441" y="1374066"/>
            <a:ext cx="1537472" cy="1689002"/>
          </a:xfrm>
          <a:prstGeom prst="rect">
            <a:avLst/>
          </a:prstGeom>
        </p:spPr>
      </p:pic>
      <p:sp>
        <p:nvSpPr>
          <p:cNvPr id="20" name="Tekstboks 19"/>
          <p:cNvSpPr txBox="1"/>
          <p:nvPr/>
        </p:nvSpPr>
        <p:spPr>
          <a:xfrm>
            <a:off x="2742641" y="2176910"/>
            <a:ext cx="936494" cy="584775"/>
          </a:xfrm>
          <a:prstGeom prst="rect">
            <a:avLst/>
          </a:prstGeom>
          <a:noFill/>
        </p:spPr>
        <p:txBody>
          <a:bodyPr wrap="square" rtlCol="0">
            <a:spAutoFit/>
          </a:bodyPr>
          <a:lstStyle/>
          <a:p>
            <a:r>
              <a:rPr lang="da-DK" sz="800" dirty="0" smtClean="0"/>
              <a:t>Har ventet 1½ år og arbejdet </a:t>
            </a:r>
            <a:r>
              <a:rPr lang="da-DK" sz="800" dirty="0"/>
              <a:t>2.340/1.872 timer</a:t>
            </a:r>
          </a:p>
        </p:txBody>
      </p:sp>
      <p:sp>
        <p:nvSpPr>
          <p:cNvPr id="21" name="Rektangel 20"/>
          <p:cNvSpPr/>
          <p:nvPr/>
        </p:nvSpPr>
        <p:spPr>
          <a:xfrm>
            <a:off x="3747356" y="2113680"/>
            <a:ext cx="4038285" cy="738664"/>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få høj efterlønssats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Optjener præmie ved fortsat arbejde</a:t>
            </a:r>
            <a:endParaRPr lang="da-DK"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ktangel 6"/>
          <p:cNvSpPr/>
          <p:nvPr/>
        </p:nvSpPr>
        <p:spPr>
          <a:xfrm>
            <a:off x="8280061" y="2300021"/>
            <a:ext cx="43133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a-DK"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da-DK"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2" name="Lige pilforbindelse 21"/>
          <p:cNvCxnSpPr/>
          <p:nvPr/>
        </p:nvCxnSpPr>
        <p:spPr>
          <a:xfrm>
            <a:off x="3301757" y="2653964"/>
            <a:ext cx="2" cy="4315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kstboks 22"/>
          <p:cNvSpPr txBox="1"/>
          <p:nvPr/>
        </p:nvSpPr>
        <p:spPr>
          <a:xfrm>
            <a:off x="2860800" y="4887556"/>
            <a:ext cx="1351652"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Kan begynde at </a:t>
            </a:r>
          </a:p>
          <a:p>
            <a:r>
              <a:rPr lang="da-DK" sz="1100" dirty="0" smtClean="0"/>
              <a:t>optjene præmie </a:t>
            </a:r>
          </a:p>
        </p:txBody>
      </p:sp>
      <p:cxnSp>
        <p:nvCxnSpPr>
          <p:cNvPr id="24" name="Lige pilforbindelse 23"/>
          <p:cNvCxnSpPr/>
          <p:nvPr/>
        </p:nvCxnSpPr>
        <p:spPr>
          <a:xfrm flipH="1" flipV="1">
            <a:off x="3180599" y="4221088"/>
            <a:ext cx="60579" cy="666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kstboks 27"/>
          <p:cNvSpPr txBox="1"/>
          <p:nvPr/>
        </p:nvSpPr>
        <p:spPr>
          <a:xfrm>
            <a:off x="1403648" y="3711075"/>
            <a:ext cx="710451"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1 ½ år</a:t>
            </a:r>
            <a:endParaRPr lang="da-DK" sz="1400" dirty="0"/>
          </a:p>
        </p:txBody>
      </p:sp>
      <p:sp>
        <p:nvSpPr>
          <p:cNvPr id="29" name="Tekstboks 28"/>
          <p:cNvSpPr txBox="1"/>
          <p:nvPr/>
        </p:nvSpPr>
        <p:spPr>
          <a:xfrm>
            <a:off x="4788024" y="3702093"/>
            <a:ext cx="1478290"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høj efterløn</a:t>
            </a:r>
            <a:endParaRPr lang="da-DK" sz="1400" dirty="0"/>
          </a:p>
        </p:txBody>
      </p:sp>
      <p:sp>
        <p:nvSpPr>
          <p:cNvPr id="30" name="Ellipse 29"/>
          <p:cNvSpPr/>
          <p:nvPr/>
        </p:nvSpPr>
        <p:spPr>
          <a:xfrm>
            <a:off x="5364088" y="5589240"/>
            <a:ext cx="3384376"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1100" dirty="0" smtClean="0"/>
              <a:t>Ingen præmie, da hun ikke fortsætter med at arbejde efter den dato, hvor hun opfylder </a:t>
            </a:r>
          </a:p>
          <a:p>
            <a:pPr algn="ctr"/>
            <a:r>
              <a:rPr lang="da-DK" sz="1100" dirty="0" smtClean="0"/>
              <a:t>1 ½-årsreglen </a:t>
            </a:r>
            <a:endParaRPr lang="da-DK" sz="1100" dirty="0"/>
          </a:p>
        </p:txBody>
      </p:sp>
      <p:cxnSp>
        <p:nvCxnSpPr>
          <p:cNvPr id="31" name="Lige pilforbindelse 30"/>
          <p:cNvCxnSpPr/>
          <p:nvPr/>
        </p:nvCxnSpPr>
        <p:spPr>
          <a:xfrm flipH="1" flipV="1">
            <a:off x="6332104" y="5464970"/>
            <a:ext cx="84745" cy="3402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58296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Maren venter lidt mere end </a:t>
            </a:r>
            <a:br>
              <a:rPr lang="da-DK" dirty="0" smtClean="0"/>
            </a:br>
            <a:r>
              <a:rPr lang="da-DK" dirty="0" smtClean="0"/>
              <a:t>1½ år med at gå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174577" y="3203102"/>
            <a:ext cx="824265"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62½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212754" y="3688988"/>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843808" y="3140968"/>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64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67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931147" y="1599238"/>
            <a:ext cx="1156086"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Skattefri</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11437" y="5157192"/>
            <a:ext cx="187904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3233738" y="5213281"/>
            <a:ext cx="1077539"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a:t>
            </a:r>
          </a:p>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481 timer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443046" y="3285099"/>
            <a:ext cx="792088" cy="2413065"/>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3371065" y="4081625"/>
            <a:ext cx="792088" cy="930703"/>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221328" y="1328669"/>
            <a:ext cx="1638693" cy="1800199"/>
          </a:xfrm>
          <a:prstGeom prst="rect">
            <a:avLst/>
          </a:prstGeom>
        </p:spPr>
      </p:pic>
      <p:sp>
        <p:nvSpPr>
          <p:cNvPr id="20" name="Tekstboks 19"/>
          <p:cNvSpPr txBox="1"/>
          <p:nvPr/>
        </p:nvSpPr>
        <p:spPr>
          <a:xfrm>
            <a:off x="2765719" y="2169913"/>
            <a:ext cx="936494" cy="584775"/>
          </a:xfrm>
          <a:prstGeom prst="rect">
            <a:avLst/>
          </a:prstGeom>
          <a:noFill/>
        </p:spPr>
        <p:txBody>
          <a:bodyPr wrap="square" rtlCol="0">
            <a:spAutoFit/>
          </a:bodyPr>
          <a:lstStyle/>
          <a:p>
            <a:r>
              <a:rPr lang="da-DK" sz="800" dirty="0" smtClean="0"/>
              <a:t>Har ventet 1½ år og arbejdet </a:t>
            </a:r>
            <a:r>
              <a:rPr lang="da-DK" sz="800" dirty="0"/>
              <a:t>2.340/1.872 timer</a:t>
            </a:r>
          </a:p>
        </p:txBody>
      </p:sp>
      <p:sp>
        <p:nvSpPr>
          <p:cNvPr id="21" name="Rektangel 20"/>
          <p:cNvSpPr/>
          <p:nvPr/>
        </p:nvSpPr>
        <p:spPr>
          <a:xfrm>
            <a:off x="3772508" y="1850397"/>
            <a:ext cx="4142481" cy="1107996"/>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få høj efterlønssats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Optjener præmie</a:t>
            </a:r>
            <a:r>
              <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ved fortsat arbejde, </a:t>
            </a:r>
            <a:r>
              <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 optjening stopper ved overgang, hvis </a:t>
            </a:r>
            <a:b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2-årsreglen ikke er opfyldt</a:t>
            </a:r>
          </a:p>
        </p:txBody>
      </p:sp>
      <p:sp>
        <p:nvSpPr>
          <p:cNvPr id="22" name="Højrepil 21"/>
          <p:cNvSpPr/>
          <p:nvPr/>
        </p:nvSpPr>
        <p:spPr>
          <a:xfrm rot="16200000">
            <a:off x="4054972" y="374223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23" name="Rektangel 22"/>
          <p:cNvSpPr/>
          <p:nvPr/>
        </p:nvSpPr>
        <p:spPr>
          <a:xfrm>
            <a:off x="3702213" y="2960522"/>
            <a:ext cx="2622834" cy="492443"/>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Går på efterløn 3</a:t>
            </a: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mdr. </a:t>
            </a:r>
          </a:p>
          <a:p>
            <a:pPr algn="ct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efter 1½-årsreglen er opfyldt</a:t>
            </a:r>
            <a:endParaRPr lang="da-DK"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Højre klammeparentes 23"/>
          <p:cNvSpPr/>
          <p:nvPr/>
        </p:nvSpPr>
        <p:spPr>
          <a:xfrm rot="5400000">
            <a:off x="6046430" y="2523814"/>
            <a:ext cx="792088" cy="3935395"/>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cxnSp>
        <p:nvCxnSpPr>
          <p:cNvPr id="7" name="Lige pilforbindelse 6"/>
          <p:cNvCxnSpPr/>
          <p:nvPr/>
        </p:nvCxnSpPr>
        <p:spPr>
          <a:xfrm flipH="1">
            <a:off x="3301758" y="2636912"/>
            <a:ext cx="107815" cy="5563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Rektangel 28"/>
          <p:cNvSpPr/>
          <p:nvPr/>
        </p:nvSpPr>
        <p:spPr>
          <a:xfrm>
            <a:off x="5315577" y="5181928"/>
            <a:ext cx="2350323"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481 timer i alt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0" name="Ellipse 29"/>
          <p:cNvSpPr/>
          <p:nvPr/>
        </p:nvSpPr>
        <p:spPr>
          <a:xfrm>
            <a:off x="5364088" y="5589240"/>
            <a:ext cx="3384376"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1100" dirty="0" smtClean="0"/>
              <a:t>Ingen præmie af disse timer, da de ligger i efterlønsperioden og hun ikke opfylder 2-årsreglen </a:t>
            </a:r>
            <a:endParaRPr lang="da-DK" sz="1100" dirty="0"/>
          </a:p>
        </p:txBody>
      </p:sp>
      <p:cxnSp>
        <p:nvCxnSpPr>
          <p:cNvPr id="33" name="Lige pilforbindelse 32"/>
          <p:cNvCxnSpPr>
            <a:endCxn id="29" idx="2"/>
          </p:cNvCxnSpPr>
          <p:nvPr/>
        </p:nvCxnSpPr>
        <p:spPr>
          <a:xfrm flipH="1" flipV="1">
            <a:off x="6490739" y="5489705"/>
            <a:ext cx="169493" cy="38756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6" name="Tekstboks 35"/>
          <p:cNvSpPr txBox="1"/>
          <p:nvPr/>
        </p:nvSpPr>
        <p:spPr>
          <a:xfrm>
            <a:off x="2389033" y="4672232"/>
            <a:ext cx="1313180"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Begynder at </a:t>
            </a:r>
          </a:p>
          <a:p>
            <a:r>
              <a:rPr lang="da-DK" sz="1100" dirty="0" smtClean="0"/>
              <a:t>optjene præmie</a:t>
            </a:r>
            <a:endParaRPr lang="da-DK" sz="1100" dirty="0"/>
          </a:p>
        </p:txBody>
      </p:sp>
      <p:cxnSp>
        <p:nvCxnSpPr>
          <p:cNvPr id="37" name="Lige pilforbindelse 36"/>
          <p:cNvCxnSpPr/>
          <p:nvPr/>
        </p:nvCxnSpPr>
        <p:spPr>
          <a:xfrm flipV="1">
            <a:off x="3180599" y="4221088"/>
            <a:ext cx="1" cy="4511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Tekstboks 38"/>
          <p:cNvSpPr txBox="1"/>
          <p:nvPr/>
        </p:nvSpPr>
        <p:spPr>
          <a:xfrm>
            <a:off x="3899226" y="4672232"/>
            <a:ext cx="1390124"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Præmieoptjening</a:t>
            </a:r>
          </a:p>
          <a:p>
            <a:r>
              <a:rPr lang="da-DK" sz="1100" dirty="0" smtClean="0"/>
              <a:t>stopper</a:t>
            </a:r>
            <a:endParaRPr lang="da-DK" sz="1100" dirty="0"/>
          </a:p>
        </p:txBody>
      </p:sp>
      <p:cxnSp>
        <p:nvCxnSpPr>
          <p:cNvPr id="40" name="Lige pilforbindelse 39"/>
          <p:cNvCxnSpPr/>
          <p:nvPr/>
        </p:nvCxnSpPr>
        <p:spPr>
          <a:xfrm flipV="1">
            <a:off x="4353618" y="4221088"/>
            <a:ext cx="1" cy="4511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kstboks 33"/>
          <p:cNvSpPr txBox="1"/>
          <p:nvPr/>
        </p:nvSpPr>
        <p:spPr>
          <a:xfrm>
            <a:off x="5751593" y="3702093"/>
            <a:ext cx="1478290"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høj efterløn</a:t>
            </a:r>
            <a:endParaRPr lang="da-DK" sz="1400" dirty="0"/>
          </a:p>
        </p:txBody>
      </p:sp>
      <p:sp>
        <p:nvSpPr>
          <p:cNvPr id="35" name="Tekstboks 34"/>
          <p:cNvSpPr txBox="1"/>
          <p:nvPr/>
        </p:nvSpPr>
        <p:spPr>
          <a:xfrm>
            <a:off x="1403648" y="3711075"/>
            <a:ext cx="660758"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1½ år</a:t>
            </a:r>
            <a:endParaRPr lang="da-DK" sz="1400" dirty="0"/>
          </a:p>
        </p:txBody>
      </p:sp>
      <p:sp>
        <p:nvSpPr>
          <p:cNvPr id="38" name="Tekstboks 37"/>
          <p:cNvSpPr txBox="1"/>
          <p:nvPr/>
        </p:nvSpPr>
        <p:spPr>
          <a:xfrm>
            <a:off x="3410265" y="3711284"/>
            <a:ext cx="729687"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3 mdr.</a:t>
            </a:r>
            <a:endParaRPr lang="da-DK" sz="1400" dirty="0"/>
          </a:p>
        </p:txBody>
      </p:sp>
      <p:sp>
        <p:nvSpPr>
          <p:cNvPr id="42" name="Cirkel 41"/>
          <p:cNvSpPr/>
          <p:nvPr/>
        </p:nvSpPr>
        <p:spPr>
          <a:xfrm>
            <a:off x="8312509" y="2531629"/>
            <a:ext cx="339980" cy="359556"/>
          </a:xfrm>
          <a:prstGeom prst="pie">
            <a:avLst>
              <a:gd name="adj1" fmla="val 18684823"/>
              <a:gd name="adj2" fmla="val 16200000"/>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103974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Maren venter i 2 år med at </a:t>
            </a:r>
            <a:br>
              <a:rPr lang="da-DK" dirty="0" smtClean="0"/>
            </a:br>
            <a:r>
              <a:rPr lang="da-DK" dirty="0" smtClean="0"/>
              <a:t>gå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8" y="2293634"/>
            <a:ext cx="936104" cy="936104"/>
          </a:xfrm>
          <a:prstGeom prst="rect">
            <a:avLst/>
          </a:prstGeom>
        </p:spPr>
      </p:pic>
      <p:sp>
        <p:nvSpPr>
          <p:cNvPr id="8" name="Rektangel 7"/>
          <p:cNvSpPr/>
          <p:nvPr/>
        </p:nvSpPr>
        <p:spPr>
          <a:xfrm>
            <a:off x="-8071" y="3193230"/>
            <a:ext cx="824265"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62½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15743"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843808" y="3140968"/>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64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67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870217" y="1599238"/>
            <a:ext cx="1249061"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11437" y="5157192"/>
            <a:ext cx="187904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3327809" y="5163438"/>
            <a:ext cx="1343637"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a:t>
            </a:r>
          </a:p>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x 481 timer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321888" y="3163941"/>
            <a:ext cx="792088" cy="2655381"/>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3637480" y="3815210"/>
            <a:ext cx="792088" cy="146353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180073" y="1341010"/>
            <a:ext cx="1638693" cy="1800199"/>
          </a:xfrm>
          <a:prstGeom prst="rect">
            <a:avLst/>
          </a:prstGeom>
        </p:spPr>
      </p:pic>
      <p:sp>
        <p:nvSpPr>
          <p:cNvPr id="20" name="Tekstboks 19"/>
          <p:cNvSpPr txBox="1"/>
          <p:nvPr/>
        </p:nvSpPr>
        <p:spPr>
          <a:xfrm>
            <a:off x="2709561" y="2196546"/>
            <a:ext cx="936494" cy="584775"/>
          </a:xfrm>
          <a:prstGeom prst="rect">
            <a:avLst/>
          </a:prstGeom>
          <a:noFill/>
        </p:spPr>
        <p:txBody>
          <a:bodyPr wrap="square" rtlCol="0">
            <a:spAutoFit/>
          </a:bodyPr>
          <a:lstStyle/>
          <a:p>
            <a:r>
              <a:rPr lang="da-DK" sz="800" dirty="0" smtClean="0"/>
              <a:t>Har ventet 1½ år og arbejdet </a:t>
            </a:r>
            <a:r>
              <a:rPr lang="da-DK" sz="800" dirty="0"/>
              <a:t>2.340/1.872 timer</a:t>
            </a:r>
          </a:p>
        </p:txBody>
      </p:sp>
      <p:sp>
        <p:nvSpPr>
          <p:cNvPr id="21" name="Rektangel 20"/>
          <p:cNvSpPr/>
          <p:nvPr/>
        </p:nvSpPr>
        <p:spPr>
          <a:xfrm>
            <a:off x="3727736" y="1656091"/>
            <a:ext cx="4142481" cy="1107996"/>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Kan få høj efterlønssats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Optjener præmie ved </a:t>
            </a:r>
            <a:r>
              <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fortsat arbejde, </a:t>
            </a:r>
            <a:br>
              <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 optjening stopper ved overgang, hvis </a:t>
            </a:r>
            <a:br>
              <a:rPr lang="da-DK"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2-årsreglen ikke er </a:t>
            </a:r>
            <a:r>
              <a:rPr lang="da-DK"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opfyldt</a:t>
            </a:r>
            <a:endParaRPr lang="da-DK"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Højrepil 21"/>
          <p:cNvSpPr/>
          <p:nvPr/>
        </p:nvSpPr>
        <p:spPr>
          <a:xfrm rot="16200000">
            <a:off x="4587804" y="374380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24" name="Højre klammeparentes 23"/>
          <p:cNvSpPr/>
          <p:nvPr/>
        </p:nvSpPr>
        <p:spPr>
          <a:xfrm rot="5400000">
            <a:off x="6311065" y="2788450"/>
            <a:ext cx="792088" cy="340612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cxnSp>
        <p:nvCxnSpPr>
          <p:cNvPr id="7" name="Lige pilforbindelse 6"/>
          <p:cNvCxnSpPr>
            <a:endCxn id="10" idx="0"/>
          </p:cNvCxnSpPr>
          <p:nvPr/>
        </p:nvCxnSpPr>
        <p:spPr>
          <a:xfrm flipH="1">
            <a:off x="3180599" y="2636912"/>
            <a:ext cx="1"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Rektangel 28"/>
          <p:cNvSpPr/>
          <p:nvPr/>
        </p:nvSpPr>
        <p:spPr>
          <a:xfrm>
            <a:off x="5315577" y="5181928"/>
            <a:ext cx="2350323"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481 timer i alt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0" name="Ellipse 29"/>
          <p:cNvSpPr/>
          <p:nvPr/>
        </p:nvSpPr>
        <p:spPr>
          <a:xfrm>
            <a:off x="5364088" y="5589240"/>
            <a:ext cx="3384376" cy="108012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a-DK" sz="1100" dirty="0" smtClean="0"/>
              <a:t>Præmie af disse timer, da hun opfylder 2-årsreglen </a:t>
            </a:r>
            <a:endParaRPr lang="da-DK" sz="1100" dirty="0"/>
          </a:p>
        </p:txBody>
      </p:sp>
      <p:cxnSp>
        <p:nvCxnSpPr>
          <p:cNvPr id="33" name="Lige pilforbindelse 32"/>
          <p:cNvCxnSpPr>
            <a:endCxn id="29" idx="2"/>
          </p:cNvCxnSpPr>
          <p:nvPr/>
        </p:nvCxnSpPr>
        <p:spPr>
          <a:xfrm flipH="1" flipV="1">
            <a:off x="6490739" y="5489705"/>
            <a:ext cx="169493" cy="38756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Rektangel 26"/>
          <p:cNvSpPr/>
          <p:nvPr/>
        </p:nvSpPr>
        <p:spPr>
          <a:xfrm>
            <a:off x="3493451" y="2987815"/>
            <a:ext cx="1720343"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Går på efterløn</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64 ½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kstboks 34"/>
          <p:cNvSpPr txBox="1"/>
          <p:nvPr/>
        </p:nvSpPr>
        <p:spPr>
          <a:xfrm>
            <a:off x="3634784" y="3678637"/>
            <a:ext cx="729687"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a:t>6</a:t>
            </a:r>
            <a:r>
              <a:rPr lang="da-DK" sz="1400" dirty="0" smtClean="0"/>
              <a:t> mdr.</a:t>
            </a:r>
            <a:endParaRPr lang="da-DK" sz="1400" dirty="0"/>
          </a:p>
        </p:txBody>
      </p:sp>
      <p:sp>
        <p:nvSpPr>
          <p:cNvPr id="36" name="Tekstboks 35"/>
          <p:cNvSpPr txBox="1"/>
          <p:nvPr/>
        </p:nvSpPr>
        <p:spPr>
          <a:xfrm>
            <a:off x="5751593" y="3702093"/>
            <a:ext cx="1478290"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høj efterløn</a:t>
            </a:r>
            <a:endParaRPr lang="da-DK" sz="1400" dirty="0"/>
          </a:p>
        </p:txBody>
      </p:sp>
      <p:sp>
        <p:nvSpPr>
          <p:cNvPr id="37" name="Tekstboks 36"/>
          <p:cNvSpPr txBox="1"/>
          <p:nvPr/>
        </p:nvSpPr>
        <p:spPr>
          <a:xfrm>
            <a:off x="1403648" y="3711075"/>
            <a:ext cx="660758"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1½ år</a:t>
            </a:r>
            <a:endParaRPr lang="da-DK" sz="1400" dirty="0"/>
          </a:p>
        </p:txBody>
      </p:sp>
      <p:sp>
        <p:nvSpPr>
          <p:cNvPr id="38" name="Tekstboks 37"/>
          <p:cNvSpPr txBox="1"/>
          <p:nvPr/>
        </p:nvSpPr>
        <p:spPr>
          <a:xfrm>
            <a:off x="2389033" y="4672232"/>
            <a:ext cx="1313180"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Begynder at </a:t>
            </a:r>
          </a:p>
          <a:p>
            <a:r>
              <a:rPr lang="da-DK" sz="1100" dirty="0" smtClean="0"/>
              <a:t>optjene præmie</a:t>
            </a:r>
            <a:endParaRPr lang="da-DK" sz="1100" dirty="0"/>
          </a:p>
        </p:txBody>
      </p:sp>
      <p:cxnSp>
        <p:nvCxnSpPr>
          <p:cNvPr id="39" name="Lige pilforbindelse 38"/>
          <p:cNvCxnSpPr/>
          <p:nvPr/>
        </p:nvCxnSpPr>
        <p:spPr>
          <a:xfrm flipV="1">
            <a:off x="3180599" y="4221088"/>
            <a:ext cx="1" cy="4511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Lige pilforbindelse 39"/>
          <p:cNvCxnSpPr/>
          <p:nvPr/>
        </p:nvCxnSpPr>
        <p:spPr>
          <a:xfrm flipV="1">
            <a:off x="4886450" y="4221088"/>
            <a:ext cx="1" cy="4511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 name="Tekstboks 40"/>
          <p:cNvSpPr txBox="1"/>
          <p:nvPr/>
        </p:nvSpPr>
        <p:spPr>
          <a:xfrm>
            <a:off x="4408853" y="4683687"/>
            <a:ext cx="1390124"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Præmieoptjening</a:t>
            </a:r>
          </a:p>
          <a:p>
            <a:r>
              <a:rPr lang="da-DK" sz="1100" dirty="0" smtClean="0"/>
              <a:t>fortsætter</a:t>
            </a:r>
            <a:endParaRPr lang="da-DK" sz="1100" dirty="0"/>
          </a:p>
        </p:txBody>
      </p:sp>
      <p:sp>
        <p:nvSpPr>
          <p:cNvPr id="42" name="Cirkel 41"/>
          <p:cNvSpPr/>
          <p:nvPr/>
        </p:nvSpPr>
        <p:spPr>
          <a:xfrm>
            <a:off x="8312509" y="2531629"/>
            <a:ext cx="339980" cy="359556"/>
          </a:xfrm>
          <a:prstGeom prst="pie">
            <a:avLst>
              <a:gd name="adj1" fmla="val 257992"/>
              <a:gd name="adj2" fmla="val 16200000"/>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921616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maren går ikke på efterløn</a:t>
            </a:r>
            <a:endParaRPr lang="da-DK"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7062" y="2060848"/>
            <a:ext cx="764513" cy="1184995"/>
          </a:xfrm>
        </p:spPr>
      </p:pic>
      <p:sp>
        <p:nvSpPr>
          <p:cNvPr id="5" name="Højrepil 4"/>
          <p:cNvSpPr/>
          <p:nvPr/>
        </p:nvSpPr>
        <p:spPr>
          <a:xfrm>
            <a:off x="161744" y="3613666"/>
            <a:ext cx="8802744"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77" y="2266999"/>
            <a:ext cx="936104" cy="936104"/>
          </a:xfrm>
          <a:prstGeom prst="rect">
            <a:avLst/>
          </a:prstGeom>
        </p:spPr>
      </p:pic>
      <p:sp>
        <p:nvSpPr>
          <p:cNvPr id="8" name="Rektangel 7"/>
          <p:cNvSpPr/>
          <p:nvPr/>
        </p:nvSpPr>
        <p:spPr>
          <a:xfrm>
            <a:off x="223277" y="3203102"/>
            <a:ext cx="824265"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62½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Højrepil 8"/>
          <p:cNvSpPr/>
          <p:nvPr/>
        </p:nvSpPr>
        <p:spPr>
          <a:xfrm rot="16200000">
            <a:off x="356432" y="367566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0" name="Rektangel 9"/>
          <p:cNvSpPr/>
          <p:nvPr/>
        </p:nvSpPr>
        <p:spPr>
          <a:xfrm>
            <a:off x="2843808" y="3140968"/>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64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ktangel 10"/>
          <p:cNvSpPr/>
          <p:nvPr/>
        </p:nvSpPr>
        <p:spPr>
          <a:xfrm>
            <a:off x="8172399" y="3203103"/>
            <a:ext cx="673582"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67 år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ktangel 11"/>
          <p:cNvSpPr/>
          <p:nvPr/>
        </p:nvSpPr>
        <p:spPr>
          <a:xfrm>
            <a:off x="7735146" y="1599238"/>
            <a:ext cx="1350050" cy="523220"/>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12 Skattefrie</a:t>
            </a:r>
            <a:b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præmier</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ktangel 12"/>
          <p:cNvSpPr/>
          <p:nvPr/>
        </p:nvSpPr>
        <p:spPr>
          <a:xfrm>
            <a:off x="811437" y="5157192"/>
            <a:ext cx="187904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ktangel 13"/>
          <p:cNvSpPr/>
          <p:nvPr/>
        </p:nvSpPr>
        <p:spPr>
          <a:xfrm>
            <a:off x="4916447" y="5229200"/>
            <a:ext cx="1879041" cy="307777"/>
          </a:xfrm>
          <a:prstGeom prst="rect">
            <a:avLst/>
          </a:prstGeom>
          <a:noFill/>
        </p:spPr>
        <p:txBody>
          <a:bodyPr wrap="none" lIns="91440" tIns="45720" rIns="91440" bIns="45720">
            <a:spAutoFit/>
          </a:bodyPr>
          <a:lstStyle/>
          <a:p>
            <a:pPr algn="ct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Arbejder 37 t/</a:t>
            </a:r>
            <a:r>
              <a:rPr lang="da-DK"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ugt</a:t>
            </a: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da-DK"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Højrepil 14"/>
          <p:cNvSpPr/>
          <p:nvPr/>
        </p:nvSpPr>
        <p:spPr>
          <a:xfrm rot="16200000">
            <a:off x="2881953" y="3734825"/>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6" name="Højrepil 15"/>
          <p:cNvSpPr/>
          <p:nvPr/>
        </p:nvSpPr>
        <p:spPr>
          <a:xfrm rot="16200000">
            <a:off x="8232684" y="3678496"/>
            <a:ext cx="597292" cy="24231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a:p>
        </p:txBody>
      </p:sp>
      <p:sp>
        <p:nvSpPr>
          <p:cNvPr id="17" name="Højre klammeparentes 16"/>
          <p:cNvSpPr/>
          <p:nvPr/>
        </p:nvSpPr>
        <p:spPr>
          <a:xfrm rot="5400000">
            <a:off x="1514885" y="3356938"/>
            <a:ext cx="792088" cy="2269387"/>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sp>
        <p:nvSpPr>
          <p:cNvPr id="18" name="Højre klammeparentes 17"/>
          <p:cNvSpPr/>
          <p:nvPr/>
        </p:nvSpPr>
        <p:spPr>
          <a:xfrm rot="5400000">
            <a:off x="5459920" y="1937305"/>
            <a:ext cx="792088" cy="5108414"/>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a-DK"/>
          </a:p>
        </p:txBody>
      </p:sp>
      <p:pic>
        <p:nvPicPr>
          <p:cNvPr id="19" name="Billede 18"/>
          <p:cNvPicPr>
            <a:picLocks noChangeAspect="1"/>
          </p:cNvPicPr>
          <p:nvPr/>
        </p:nvPicPr>
        <p:blipFill rotWithShape="1">
          <a:blip r:embed="rId4" cstate="print">
            <a:extLst>
              <a:ext uri="{28A0092B-C50C-407E-A947-70E740481C1C}">
                <a14:useLocalDpi xmlns:a14="http://schemas.microsoft.com/office/drawing/2010/main" val="0"/>
              </a:ext>
            </a:extLst>
          </a:blip>
          <a:srcRect b="8288"/>
          <a:stretch/>
        </p:blipFill>
        <p:spPr>
          <a:xfrm>
            <a:off x="2382887" y="1340768"/>
            <a:ext cx="1638693" cy="1800199"/>
          </a:xfrm>
          <a:prstGeom prst="rect">
            <a:avLst/>
          </a:prstGeom>
        </p:spPr>
      </p:pic>
      <p:sp>
        <p:nvSpPr>
          <p:cNvPr id="20" name="Tekstboks 19"/>
          <p:cNvSpPr txBox="1"/>
          <p:nvPr/>
        </p:nvSpPr>
        <p:spPr>
          <a:xfrm>
            <a:off x="2941326" y="2176911"/>
            <a:ext cx="936494" cy="584775"/>
          </a:xfrm>
          <a:prstGeom prst="rect">
            <a:avLst/>
          </a:prstGeom>
          <a:noFill/>
        </p:spPr>
        <p:txBody>
          <a:bodyPr wrap="square" rtlCol="0">
            <a:spAutoFit/>
          </a:bodyPr>
          <a:lstStyle/>
          <a:p>
            <a:r>
              <a:rPr lang="da-DK" sz="800" dirty="0" smtClean="0"/>
              <a:t>Har ventet 1½ år og arbejdet 2.340/1.872 timer</a:t>
            </a:r>
            <a:endParaRPr lang="da-DK" sz="800" dirty="0"/>
          </a:p>
        </p:txBody>
      </p:sp>
      <p:cxnSp>
        <p:nvCxnSpPr>
          <p:cNvPr id="22" name="Lige pilforbindelse 21"/>
          <p:cNvCxnSpPr/>
          <p:nvPr/>
        </p:nvCxnSpPr>
        <p:spPr>
          <a:xfrm flipH="1">
            <a:off x="3301758" y="2636912"/>
            <a:ext cx="107815" cy="5563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Tekstboks 2"/>
          <p:cNvSpPr txBox="1"/>
          <p:nvPr/>
        </p:nvSpPr>
        <p:spPr>
          <a:xfrm>
            <a:off x="2860800" y="4887556"/>
            <a:ext cx="1313180"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a-DK" sz="1100" dirty="0" smtClean="0"/>
              <a:t>Begynder at </a:t>
            </a:r>
          </a:p>
          <a:p>
            <a:r>
              <a:rPr lang="da-DK" sz="1100" dirty="0" smtClean="0"/>
              <a:t>optjene præmie</a:t>
            </a:r>
            <a:endParaRPr lang="da-DK" sz="1100" dirty="0"/>
          </a:p>
        </p:txBody>
      </p:sp>
      <p:cxnSp>
        <p:nvCxnSpPr>
          <p:cNvPr id="23" name="Lige pilforbindelse 22"/>
          <p:cNvCxnSpPr/>
          <p:nvPr/>
        </p:nvCxnSpPr>
        <p:spPr>
          <a:xfrm flipH="1" flipV="1">
            <a:off x="3180599" y="4221088"/>
            <a:ext cx="60579" cy="666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Tekstboks 25"/>
          <p:cNvSpPr txBox="1"/>
          <p:nvPr/>
        </p:nvSpPr>
        <p:spPr>
          <a:xfrm>
            <a:off x="3853162" y="3702093"/>
            <a:ext cx="4012637"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Får ikke efterløn men optjener fuld præmie</a:t>
            </a:r>
            <a:endParaRPr lang="da-DK" sz="1400" dirty="0"/>
          </a:p>
        </p:txBody>
      </p:sp>
      <p:pic>
        <p:nvPicPr>
          <p:cNvPr id="2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ktangel 27"/>
          <p:cNvSpPr/>
          <p:nvPr/>
        </p:nvSpPr>
        <p:spPr>
          <a:xfrm>
            <a:off x="3890646" y="2122458"/>
            <a:ext cx="3995132" cy="738664"/>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da-DK"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342900" indent="-342900">
              <a:buFont typeface="+mj-lt"/>
              <a:buAutoNum type="arabicPeriod"/>
            </a:pPr>
            <a:r>
              <a:rPr lang="da-DK"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Får højeste præmie ved arbejde på fuld tid indtil folkepensionsalderen</a:t>
            </a:r>
            <a:endParaRPr lang="da-DK"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Tekstboks 28"/>
          <p:cNvSpPr txBox="1"/>
          <p:nvPr/>
        </p:nvSpPr>
        <p:spPr>
          <a:xfrm>
            <a:off x="1403648" y="3711075"/>
            <a:ext cx="660758"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a-DK" sz="1400" dirty="0" smtClean="0"/>
              <a:t>1½ år</a:t>
            </a:r>
            <a:endParaRPr lang="da-DK" sz="1400" dirty="0"/>
          </a:p>
        </p:txBody>
      </p:sp>
    </p:spTree>
    <p:extLst>
      <p:ext uri="{BB962C8B-B14F-4D97-AF65-F5344CB8AC3E}">
        <p14:creationId xmlns:p14="http://schemas.microsoft.com/office/powerpoint/2010/main" val="1180265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Født 1. juli 1959 eller senere	</a:t>
            </a:r>
          </a:p>
        </p:txBody>
      </p:sp>
      <p:sp>
        <p:nvSpPr>
          <p:cNvPr id="3" name="Pladsholder til indhold 2"/>
          <p:cNvSpPr>
            <a:spLocks noGrp="1"/>
          </p:cNvSpPr>
          <p:nvPr>
            <p:ph idx="1"/>
          </p:nvPr>
        </p:nvSpPr>
        <p:spPr/>
        <p:txBody>
          <a:bodyPr/>
          <a:lstStyle/>
          <a:p>
            <a:pPr marL="114300" indent="0">
              <a:buNone/>
            </a:pPr>
            <a:r>
              <a:rPr lang="da-DK" dirty="0"/>
              <a:t>Du </a:t>
            </a:r>
            <a:r>
              <a:rPr lang="da-DK" b="1" dirty="0"/>
              <a:t>begynder</a:t>
            </a:r>
            <a:r>
              <a:rPr lang="da-DK" dirty="0"/>
              <a:t> at optjene timer til skattefri præmie fra den dag, hvor du har fået dit </a:t>
            </a:r>
            <a:r>
              <a:rPr lang="da-DK" dirty="0" smtClean="0"/>
              <a:t>efterlønsbevis.</a:t>
            </a:r>
            <a:endParaRPr lang="da-DK" dirty="0"/>
          </a:p>
          <a:p>
            <a:pPr marL="114300" indent="0" algn="ctr">
              <a:buNone/>
            </a:pPr>
            <a:endParaRPr lang="da-DK" dirty="0" smtClean="0"/>
          </a:p>
          <a:p>
            <a:pPr marL="114300" indent="0" algn="ctr">
              <a:buNone/>
            </a:pPr>
            <a:endParaRPr lang="da-DK" dirty="0"/>
          </a:p>
          <a:p>
            <a:pPr marL="114300" indent="0">
              <a:buNone/>
            </a:pPr>
            <a:endParaRPr lang="da-DK" dirty="0" smtClean="0"/>
          </a:p>
          <a:p>
            <a:pPr marL="114300" indent="0">
              <a:buNone/>
            </a:pPr>
            <a:r>
              <a:rPr lang="da-DK" dirty="0" smtClean="0"/>
              <a:t>Optjeningen af timer til skattefri præmie </a:t>
            </a:r>
            <a:r>
              <a:rPr lang="da-DK" b="1" dirty="0" smtClean="0"/>
              <a:t>stopper</a:t>
            </a:r>
            <a:r>
              <a:rPr lang="da-DK" dirty="0" smtClean="0"/>
              <a:t> </a:t>
            </a:r>
          </a:p>
          <a:p>
            <a:pPr marL="114300" indent="0">
              <a:buNone/>
            </a:pPr>
            <a:r>
              <a:rPr lang="da-DK" dirty="0" smtClean="0"/>
              <a:t>den dag, hvor du går på efterløn.</a:t>
            </a:r>
          </a:p>
          <a:p>
            <a:pPr marL="114300" indent="0">
              <a:buNone/>
            </a:pPr>
            <a:r>
              <a:rPr lang="da-DK" dirty="0"/>
              <a:t>M</a:t>
            </a:r>
            <a:r>
              <a:rPr lang="da-DK" dirty="0" smtClean="0"/>
              <a:t>edmindre du venter i 2 år med at gå på efterløn og har mindst 3.120/2.496 timers arbejde i den periode.</a:t>
            </a:r>
          </a:p>
        </p:txBody>
      </p:sp>
      <p:sp>
        <p:nvSpPr>
          <p:cNvPr id="4" name="Rektangel 3"/>
          <p:cNvSpPr/>
          <p:nvPr/>
        </p:nvSpPr>
        <p:spPr>
          <a:xfrm>
            <a:off x="3563888" y="3356992"/>
            <a:ext cx="164339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a-DK" sz="2800" b="1" dirty="0" smtClean="0">
                <a:ln w="11430"/>
                <a:solidFill>
                  <a:schemeClr val="accent5">
                    <a:lumMod val="75000"/>
                  </a:schemeClr>
                </a:solidFill>
                <a:effectLst>
                  <a:outerShdw blurRad="50800" dist="39000" dir="5460000" algn="tl">
                    <a:srgbClr val="000000">
                      <a:alpha val="38000"/>
                    </a:srgbClr>
                  </a:outerShdw>
                </a:effectLst>
              </a:rPr>
              <a:t>VIGTIGT </a:t>
            </a:r>
            <a:endParaRPr lang="da-DK" sz="2800" b="1" dirty="0">
              <a:ln w="11430"/>
              <a:solidFill>
                <a:schemeClr val="accent5">
                  <a:lumMod val="75000"/>
                </a:schemeClr>
              </a:solidFill>
              <a:effectLst>
                <a:outerShdw blurRad="50800" dist="39000" dir="5460000" algn="tl">
                  <a:srgbClr val="000000">
                    <a:alpha val="38000"/>
                  </a:srgbClr>
                </a:outerShdw>
              </a:effectLst>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387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Pensioner </a:t>
            </a:r>
            <a:br>
              <a:rPr lang="da-DK" dirty="0" smtClean="0"/>
            </a:br>
            <a:r>
              <a:rPr lang="da-DK" sz="2700" dirty="0" smtClean="0"/>
              <a:t>– hvor meget trækkes fra i efterlønnen?</a:t>
            </a:r>
            <a:endParaRPr lang="da-DK" sz="2700" dirty="0"/>
          </a:p>
        </p:txBody>
      </p:sp>
      <p:sp>
        <p:nvSpPr>
          <p:cNvPr id="3" name="Pladsholder til indhold 2"/>
          <p:cNvSpPr>
            <a:spLocks noGrp="1"/>
          </p:cNvSpPr>
          <p:nvPr>
            <p:ph idx="1"/>
          </p:nvPr>
        </p:nvSpPr>
        <p:spPr/>
        <p:txBody>
          <a:bodyPr>
            <a:normAutofit fontScale="92500" lnSpcReduction="20000"/>
          </a:bodyPr>
          <a:lstStyle/>
          <a:p>
            <a:pPr marL="114300" indent="0">
              <a:buNone/>
            </a:pPr>
            <a:r>
              <a:rPr lang="da-DK" b="1" dirty="0" smtClean="0"/>
              <a:t>Nye regler</a:t>
            </a:r>
          </a:p>
          <a:p>
            <a:pPr marL="114300" indent="0">
              <a:buNone/>
            </a:pPr>
            <a:r>
              <a:rPr lang="da-DK" dirty="0" smtClean="0"/>
              <a:t>Pensioner, som du vil få udbetalt hver måned i efterlønsperioden og som var led i ansættelse samt livsvarige pensioner: </a:t>
            </a:r>
          </a:p>
          <a:p>
            <a:pPr marL="114300" indent="0">
              <a:buNone/>
            </a:pPr>
            <a:endParaRPr lang="da-DK" dirty="0"/>
          </a:p>
          <a:p>
            <a:pPr marL="114300" indent="0">
              <a:buNone/>
            </a:pPr>
            <a:r>
              <a:rPr lang="da-DK" dirty="0" smtClean="0"/>
              <a:t>	64 % af pensionen skal trækkes fra</a:t>
            </a:r>
          </a:p>
          <a:p>
            <a:pPr marL="114300" indent="0">
              <a:buNone/>
            </a:pPr>
            <a:r>
              <a:rPr lang="da-DK" b="1" dirty="0" smtClean="0"/>
              <a:t>Eksempel</a:t>
            </a:r>
          </a:p>
          <a:p>
            <a:pPr marL="114300" indent="0">
              <a:buNone/>
            </a:pPr>
            <a:r>
              <a:rPr lang="da-DK" dirty="0" smtClean="0"/>
              <a:t>100.000 kr. om året i pension – før skat</a:t>
            </a:r>
          </a:p>
          <a:p>
            <a:pPr marL="114300" indent="0">
              <a:buNone/>
            </a:pPr>
            <a:r>
              <a:rPr lang="da-DK" dirty="0" smtClean="0"/>
              <a:t>64.000 kr. af pensionen skal trækkes fra i din efterløn</a:t>
            </a:r>
          </a:p>
          <a:p>
            <a:pPr marL="114300" indent="0">
              <a:buNone/>
            </a:pPr>
            <a:endParaRPr lang="da-DK" dirty="0"/>
          </a:p>
          <a:p>
            <a:pPr marL="114300" indent="0">
              <a:buNone/>
            </a:pPr>
            <a:r>
              <a:rPr lang="da-DK" b="1" dirty="0" smtClean="0"/>
              <a:t>Hvornår er en pension ‘led i ansættelse’?</a:t>
            </a:r>
          </a:p>
          <a:p>
            <a:pPr marL="114300" indent="0">
              <a:buNone/>
            </a:pPr>
            <a:r>
              <a:rPr lang="da-DK" dirty="0" smtClean="0"/>
              <a:t>Når du har en pension i forbindelse med et job, og du ikke kan fravælge den og i stedet få pengene.</a:t>
            </a:r>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00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Pensioner </a:t>
            </a:r>
            <a:br>
              <a:rPr lang="da-DK" dirty="0"/>
            </a:br>
            <a:r>
              <a:rPr lang="da-DK" sz="2700" dirty="0"/>
              <a:t>– hvor meget trækkes fra i efterlønnen?</a:t>
            </a:r>
          </a:p>
        </p:txBody>
      </p:sp>
      <p:sp>
        <p:nvSpPr>
          <p:cNvPr id="3" name="Pladsholder til indhold 2"/>
          <p:cNvSpPr>
            <a:spLocks noGrp="1"/>
          </p:cNvSpPr>
          <p:nvPr>
            <p:ph idx="1"/>
          </p:nvPr>
        </p:nvSpPr>
        <p:spPr>
          <a:xfrm>
            <a:off x="457200" y="1752600"/>
            <a:ext cx="8229600" cy="4628728"/>
          </a:xfrm>
        </p:spPr>
        <p:txBody>
          <a:bodyPr>
            <a:normAutofit fontScale="85000" lnSpcReduction="20000"/>
          </a:bodyPr>
          <a:lstStyle/>
          <a:p>
            <a:pPr marL="114300" indent="0">
              <a:buNone/>
            </a:pPr>
            <a:r>
              <a:rPr lang="da-DK" dirty="0" smtClean="0"/>
              <a:t>80 % af den årlige værdi af alle andre pensioner – eller 4 % af formuen.</a:t>
            </a:r>
          </a:p>
          <a:p>
            <a:endParaRPr lang="da-DK" dirty="0"/>
          </a:p>
          <a:p>
            <a:pPr marL="114300" indent="0">
              <a:buNone/>
            </a:pPr>
            <a:r>
              <a:rPr lang="da-DK" b="1" dirty="0" smtClean="0"/>
              <a:t>Eksempel</a:t>
            </a:r>
          </a:p>
          <a:p>
            <a:pPr marL="114300" indent="0">
              <a:buNone/>
            </a:pPr>
            <a:r>
              <a:rPr lang="da-DK" dirty="0" smtClean="0"/>
              <a:t>Marens kapitalpension er i alt 500.000 kr. værd. </a:t>
            </a:r>
          </a:p>
          <a:p>
            <a:pPr marL="114300" indent="0">
              <a:buNone/>
            </a:pPr>
            <a:r>
              <a:rPr lang="da-DK" dirty="0" smtClean="0"/>
              <a:t>Nemmeste beregning: 500.000 x 0,04 = 20.000 kr. </a:t>
            </a:r>
          </a:p>
          <a:p>
            <a:pPr marL="114300" indent="0">
              <a:buNone/>
            </a:pPr>
            <a:r>
              <a:rPr lang="da-DK" dirty="0" smtClean="0"/>
              <a:t>Maren har ret til den høje efterlønssats som fuldtidsforsikret, så hendes årlige efterløn er 204.880 kr. før skat. </a:t>
            </a:r>
          </a:p>
          <a:p>
            <a:pPr marL="114300" indent="0">
              <a:buNone/>
            </a:pPr>
            <a:r>
              <a:rPr lang="da-DK" dirty="0" smtClean="0"/>
              <a:t> 			 204.880</a:t>
            </a:r>
          </a:p>
          <a:p>
            <a:pPr marL="114300" indent="0">
              <a:buNone/>
            </a:pPr>
            <a:r>
              <a:rPr lang="da-DK" dirty="0" smtClean="0"/>
              <a:t>			</a:t>
            </a:r>
            <a:r>
              <a:rPr lang="da-DK" u="sng" dirty="0" smtClean="0"/>
              <a:t>-  20.000</a:t>
            </a:r>
          </a:p>
          <a:p>
            <a:pPr marL="114300" indent="0">
              <a:buNone/>
            </a:pPr>
            <a:r>
              <a:rPr lang="da-DK" dirty="0"/>
              <a:t>	</a:t>
            </a:r>
            <a:r>
              <a:rPr lang="da-DK" dirty="0" smtClean="0"/>
              <a:t>		 184.880 i årlig efterløn før skat</a:t>
            </a:r>
          </a:p>
          <a:p>
            <a:endParaRPr lang="da-DK" dirty="0"/>
          </a:p>
          <a:p>
            <a:pPr marL="114300" indent="0">
              <a:buNone/>
            </a:pPr>
            <a:r>
              <a:rPr lang="da-DK" b="1" dirty="0" smtClean="0"/>
              <a:t>Hvilke pensioner skal fratrækkes på denne måde?</a:t>
            </a:r>
          </a:p>
          <a:p>
            <a:pPr marL="114300" indent="0">
              <a:buNone/>
            </a:pPr>
            <a:r>
              <a:rPr lang="da-DK" dirty="0" smtClean="0"/>
              <a:t>Fx kapitalpensioner, ratepensioner og pension fra LD, dvs. Lønmodtagernes Dyrtidsfond.</a:t>
            </a:r>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189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Skattefri udbetaling af efterlønsbidrag i </a:t>
            </a:r>
            <a:r>
              <a:rPr lang="da-DK" b="1" dirty="0" smtClean="0"/>
              <a:t>2012</a:t>
            </a:r>
            <a:endParaRPr lang="da-DK" dirty="0"/>
          </a:p>
        </p:txBody>
      </p:sp>
      <p:sp>
        <p:nvSpPr>
          <p:cNvPr id="3" name="Pladsholder til indhold 2"/>
          <p:cNvSpPr>
            <a:spLocks noGrp="1"/>
          </p:cNvSpPr>
          <p:nvPr>
            <p:ph idx="1"/>
          </p:nvPr>
        </p:nvSpPr>
        <p:spPr>
          <a:xfrm>
            <a:off x="251520" y="1752600"/>
            <a:ext cx="8640960" cy="4373563"/>
          </a:xfrm>
        </p:spPr>
        <p:txBody>
          <a:bodyPr>
            <a:normAutofit/>
          </a:bodyPr>
          <a:lstStyle/>
          <a:p>
            <a:pPr marL="114300" indent="0">
              <a:buNone/>
            </a:pPr>
            <a:r>
              <a:rPr lang="da-DK" dirty="0" smtClean="0"/>
              <a:t>Du kan få udbetalt dit indbetalte efterlønsbidrag skattefrit, hvis du beder om det i perioden: </a:t>
            </a:r>
          </a:p>
          <a:p>
            <a:pPr marL="114300" indent="0">
              <a:buNone/>
            </a:pPr>
            <a:r>
              <a:rPr lang="da-DK" dirty="0"/>
              <a:t>	</a:t>
            </a:r>
            <a:r>
              <a:rPr lang="da-DK" dirty="0" smtClean="0"/>
              <a:t>	</a:t>
            </a:r>
            <a:r>
              <a:rPr lang="da-DK" b="1" dirty="0" smtClean="0"/>
              <a:t>2. april til 1. oktober 2012</a:t>
            </a:r>
          </a:p>
          <a:p>
            <a:pPr marL="114300" indent="0">
              <a:buNone/>
            </a:pPr>
            <a:endParaRPr lang="da-DK" sz="1600" dirty="0" smtClean="0"/>
          </a:p>
          <a:p>
            <a:pPr marL="114300" indent="0">
              <a:buNone/>
            </a:pPr>
            <a:r>
              <a:rPr lang="da-DK" dirty="0" smtClean="0"/>
              <a:t>Bidrag betalt til og med den 15. maj 2011 er skattefrit. Bidrag fra den 16. maj 2011 skal du betale 30 % af.</a:t>
            </a:r>
          </a:p>
          <a:p>
            <a:pPr marL="114300" indent="0">
              <a:buNone/>
            </a:pPr>
            <a:endParaRPr lang="da-DK" sz="1600" dirty="0"/>
          </a:p>
          <a:p>
            <a:pPr marL="114300" indent="0" algn="ctr">
              <a:buNone/>
            </a:pPr>
            <a:r>
              <a:rPr lang="da-DK" b="1" dirty="0" smtClean="0"/>
              <a:t>Du kan ikke fortryde dit valg</a:t>
            </a:r>
          </a:p>
          <a:p>
            <a:pPr marL="114300" indent="0">
              <a:buNone/>
            </a:pPr>
            <a:r>
              <a:rPr lang="da-DK" dirty="0" smtClean="0"/>
              <a:t>Dvs. du kan aldrig mere tilmelde dig efterlønsordningen.</a:t>
            </a:r>
          </a:p>
          <a:p>
            <a:pPr marL="114300" indent="0">
              <a:buNone/>
            </a:pPr>
            <a:endParaRPr lang="da-DK" sz="1600" dirty="0" smtClean="0"/>
          </a:p>
          <a:p>
            <a:pPr marL="114300" indent="0">
              <a:buNone/>
            </a:pPr>
            <a:r>
              <a:rPr lang="da-DK" dirty="0" smtClean="0"/>
              <a:t>Du kan udfylde en blanket på foa.dk fra den 2. april.</a:t>
            </a:r>
            <a:endParaRPr lang="da-DK"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382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hvad </a:t>
            </a:r>
            <a:r>
              <a:rPr lang="da-DK" b="1" dirty="0"/>
              <a:t>du </a:t>
            </a:r>
            <a:r>
              <a:rPr lang="da-DK" b="1" dirty="0" smtClean="0"/>
              <a:t>mister, </a:t>
            </a:r>
            <a:r>
              <a:rPr lang="da-DK" b="1" dirty="0"/>
              <a:t>hvis du fravælger </a:t>
            </a:r>
            <a:r>
              <a:rPr lang="da-DK" b="1" dirty="0" smtClean="0"/>
              <a:t>efterlønsordningen</a:t>
            </a:r>
            <a:endParaRPr lang="da-DK" dirty="0"/>
          </a:p>
        </p:txBody>
      </p:sp>
      <p:sp>
        <p:nvSpPr>
          <p:cNvPr id="3" name="Pladsholder til indhold 2"/>
          <p:cNvSpPr>
            <a:spLocks noGrp="1"/>
          </p:cNvSpPr>
          <p:nvPr>
            <p:ph idx="1"/>
          </p:nvPr>
        </p:nvSpPr>
        <p:spPr>
          <a:xfrm>
            <a:off x="457200" y="1752600"/>
            <a:ext cx="8229600" cy="4844752"/>
          </a:xfrm>
        </p:spPr>
        <p:txBody>
          <a:bodyPr>
            <a:noAutofit/>
          </a:bodyPr>
          <a:lstStyle/>
          <a:p>
            <a:r>
              <a:rPr lang="da-DK" sz="3200" dirty="0" smtClean="0"/>
              <a:t>Seniorjob</a:t>
            </a:r>
          </a:p>
          <a:p>
            <a:r>
              <a:rPr lang="da-DK" sz="3200" dirty="0" smtClean="0"/>
              <a:t>Efterløn</a:t>
            </a:r>
          </a:p>
          <a:p>
            <a:r>
              <a:rPr lang="da-DK" sz="3200" dirty="0" err="1" smtClean="0"/>
              <a:t>Fleksydelse</a:t>
            </a:r>
            <a:endParaRPr lang="da-DK" sz="3200" dirty="0" smtClean="0"/>
          </a:p>
          <a:p>
            <a:r>
              <a:rPr lang="da-DK" sz="3200" dirty="0" smtClean="0"/>
              <a:t>Skattefri præmie</a:t>
            </a:r>
          </a:p>
          <a:p>
            <a:pPr marL="114300" indent="0">
              <a:buNone/>
            </a:pPr>
            <a:endParaRPr lang="da-DK" sz="1050" dirty="0" smtClean="0"/>
          </a:p>
          <a:p>
            <a:pPr marL="114300" indent="0" algn="ctr">
              <a:buNone/>
            </a:pPr>
            <a:r>
              <a:rPr lang="da-DK" sz="3600" dirty="0" smtClean="0"/>
              <a:t>Du kan </a:t>
            </a:r>
            <a:r>
              <a:rPr lang="da-DK" sz="3600" b="1" dirty="0" smtClean="0"/>
              <a:t>ikke</a:t>
            </a:r>
            <a:r>
              <a:rPr lang="da-DK" sz="3600" dirty="0" smtClean="0"/>
              <a:t> fortryde dit valg!</a:t>
            </a:r>
          </a:p>
          <a:p>
            <a:pPr marL="114300" indent="0">
              <a:buNone/>
            </a:pPr>
            <a:endParaRPr lang="da-DK" sz="1050" dirty="0" smtClean="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b="4774"/>
          <a:stretch/>
        </p:blipFill>
        <p:spPr>
          <a:xfrm>
            <a:off x="5136233" y="1628800"/>
            <a:ext cx="2820392" cy="2685748"/>
          </a:xfrm>
          <a:prstGeom prst="rect">
            <a:avLst/>
          </a:prstGeom>
        </p:spPr>
      </p:pic>
      <p:sp>
        <p:nvSpPr>
          <p:cNvPr id="8" name="Rektangel 7"/>
          <p:cNvSpPr/>
          <p:nvPr/>
        </p:nvSpPr>
        <p:spPr>
          <a:xfrm>
            <a:off x="6631634" y="1988840"/>
            <a:ext cx="57606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a-DK"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da-DK"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02673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Kan det betale sig at fravælge?</a:t>
            </a:r>
            <a:endParaRPr lang="da-DK" dirty="0"/>
          </a:p>
        </p:txBody>
      </p:sp>
      <p:sp>
        <p:nvSpPr>
          <p:cNvPr id="3" name="Pladsholder til indhold 2"/>
          <p:cNvSpPr>
            <a:spLocks noGrp="1"/>
          </p:cNvSpPr>
          <p:nvPr>
            <p:ph idx="1"/>
          </p:nvPr>
        </p:nvSpPr>
        <p:spPr>
          <a:xfrm>
            <a:off x="179512" y="1752600"/>
            <a:ext cx="8784976" cy="4700736"/>
          </a:xfrm>
        </p:spPr>
        <p:txBody>
          <a:bodyPr>
            <a:noAutofit/>
          </a:bodyPr>
          <a:lstStyle/>
          <a:p>
            <a:r>
              <a:rPr lang="da-DK" sz="2000" b="1" dirty="0" smtClean="0"/>
              <a:t>Efterløn</a:t>
            </a:r>
            <a:r>
              <a:rPr lang="da-DK" sz="2000" dirty="0" smtClean="0"/>
              <a:t>: de fleste FOA-medlemmer kan få meget i efterløn. Der </a:t>
            </a:r>
            <a:r>
              <a:rPr lang="da-DK" sz="2000" dirty="0"/>
              <a:t>skal meget store pensioner til</a:t>
            </a:r>
            <a:r>
              <a:rPr lang="da-DK" sz="2000" dirty="0" smtClean="0"/>
              <a:t>, før </a:t>
            </a:r>
            <a:r>
              <a:rPr lang="da-DK" sz="2000" dirty="0"/>
              <a:t>du ikke kan få efterløn</a:t>
            </a:r>
            <a:r>
              <a:rPr lang="da-DK" sz="2000" dirty="0" smtClean="0"/>
              <a:t>.</a:t>
            </a:r>
          </a:p>
          <a:p>
            <a:pPr marL="114300" indent="0">
              <a:buNone/>
            </a:pPr>
            <a:endParaRPr lang="da-DK" sz="2000" dirty="0" smtClean="0"/>
          </a:p>
          <a:p>
            <a:r>
              <a:rPr lang="da-DK" sz="2000" b="1" dirty="0" smtClean="0"/>
              <a:t>Skattefri præmie</a:t>
            </a:r>
            <a:r>
              <a:rPr lang="da-DK" sz="2000" dirty="0" smtClean="0"/>
              <a:t>: ved arbejde </a:t>
            </a:r>
            <a:r>
              <a:rPr lang="da-DK" sz="2000" dirty="0"/>
              <a:t>frem til folkepensionsalderen, kan </a:t>
            </a:r>
            <a:r>
              <a:rPr lang="da-DK" sz="2000" dirty="0" smtClean="0"/>
              <a:t>den </a:t>
            </a:r>
            <a:r>
              <a:rPr lang="da-DK" sz="2000" dirty="0"/>
              <a:t>skattefrie præmie være meget større end efterlønsbidragene. </a:t>
            </a:r>
            <a:r>
              <a:rPr lang="da-DK" sz="2000" dirty="0" smtClean="0"/>
              <a:t/>
            </a:r>
            <a:br>
              <a:rPr lang="da-DK" sz="2000" dirty="0" smtClean="0"/>
            </a:br>
            <a:endParaRPr lang="da-DK" sz="2000" dirty="0" smtClean="0"/>
          </a:p>
          <a:p>
            <a:pPr marL="114300" indent="0">
              <a:buNone/>
            </a:pPr>
            <a:r>
              <a:rPr lang="da-DK" sz="2000" i="1" dirty="0" smtClean="0"/>
              <a:t>Eksempel - fuldtidsforsikret: </a:t>
            </a:r>
          </a:p>
          <a:p>
            <a:pPr marL="114300" indent="0">
              <a:buNone/>
            </a:pPr>
            <a:r>
              <a:rPr lang="da-DK" sz="2000" dirty="0" smtClean="0"/>
              <a:t>   147.516 </a:t>
            </a:r>
            <a:r>
              <a:rPr lang="da-DK" sz="2000" dirty="0"/>
              <a:t>kr. i skattefri præmie </a:t>
            </a:r>
            <a:r>
              <a:rPr lang="da-DK" sz="2000" dirty="0" smtClean="0"/>
              <a:t>ved fuld tid til folkepensionsalderen</a:t>
            </a:r>
          </a:p>
          <a:p>
            <a:pPr marL="114300" indent="0">
              <a:buNone/>
            </a:pPr>
            <a:r>
              <a:rPr lang="da-DK" sz="2000" dirty="0" smtClean="0"/>
              <a:t>  </a:t>
            </a:r>
            <a:r>
              <a:rPr lang="da-DK" sz="2000" u="sng" dirty="0" smtClean="0"/>
              <a:t>-  68.000 </a:t>
            </a:r>
            <a:r>
              <a:rPr lang="da-DK" sz="2000" u="sng" dirty="0"/>
              <a:t>kr. </a:t>
            </a:r>
            <a:r>
              <a:rPr lang="da-DK" sz="2000" dirty="0" smtClean="0"/>
              <a:t>udbetalt skattefrit efterlønsbidrag (betalt 1.4.99-1.4.2012)</a:t>
            </a:r>
          </a:p>
          <a:p>
            <a:pPr marL="114300" indent="0">
              <a:buNone/>
            </a:pPr>
            <a:r>
              <a:rPr lang="da-DK" sz="2000" dirty="0"/>
              <a:t> </a:t>
            </a:r>
            <a:r>
              <a:rPr lang="da-DK" sz="2000" dirty="0" smtClean="0"/>
              <a:t>    79.516 kr. </a:t>
            </a:r>
          </a:p>
          <a:p>
            <a:pPr marL="114300" indent="0">
              <a:buNone/>
            </a:pPr>
            <a:r>
              <a:rPr lang="da-DK" sz="2000" dirty="0"/>
              <a:t>Du </a:t>
            </a:r>
            <a:r>
              <a:rPr lang="da-DK" sz="2000" dirty="0" smtClean="0"/>
              <a:t>kan </a:t>
            </a:r>
            <a:r>
              <a:rPr lang="da-DK" sz="2000" dirty="0"/>
              <a:t>derfor miste </a:t>
            </a:r>
            <a:r>
              <a:rPr lang="da-DK" sz="2000" dirty="0" smtClean="0"/>
              <a:t>ca. </a:t>
            </a:r>
            <a:r>
              <a:rPr lang="da-DK" sz="2000" dirty="0"/>
              <a:t>79.000 kr. ved at få dine efterlønsbidrag tilbagebetalt. Dog skal de bidrag, du skal betale fra 2. april 2012 indtil  efterlønsalderen, trækkes fra de 79.000 kr. Efterlønsbidraget </a:t>
            </a:r>
            <a:r>
              <a:rPr lang="da-DK" sz="2000" dirty="0" smtClean="0"/>
              <a:t>i 2012 er 460/306 kr.</a:t>
            </a:r>
            <a:r>
              <a:rPr lang="da-DK" sz="2000" dirty="0"/>
              <a:t> pr. måned</a:t>
            </a:r>
            <a:r>
              <a:rPr lang="da-DK" sz="2000" dirty="0" smtClean="0"/>
              <a:t> (fuldtids-/</a:t>
            </a:r>
            <a:r>
              <a:rPr lang="da-DK" sz="2000" smtClean="0"/>
              <a:t>deltidsforsikret).</a:t>
            </a:r>
            <a:endParaRPr lang="da-DK" sz="2000" dirty="0" smtClean="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0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FØDT 1.1.1954 TIL 31.12.1955</a:t>
            </a:r>
            <a:endParaRPr lang="da-DK" dirty="0"/>
          </a:p>
        </p:txBody>
      </p:sp>
      <p:sp>
        <p:nvSpPr>
          <p:cNvPr id="3" name="Pladsholder til indhold 2"/>
          <p:cNvSpPr>
            <a:spLocks noGrp="1"/>
          </p:cNvSpPr>
          <p:nvPr>
            <p:ph idx="1"/>
          </p:nvPr>
        </p:nvSpPr>
        <p:spPr>
          <a:xfrm>
            <a:off x="457200" y="1752600"/>
            <a:ext cx="8363272" cy="4373563"/>
          </a:xfrm>
        </p:spPr>
        <p:txBody>
          <a:bodyPr>
            <a:normAutofit/>
          </a:bodyPr>
          <a:lstStyle/>
          <a:p>
            <a:pPr marL="114300" indent="0">
              <a:buNone/>
            </a:pPr>
            <a:r>
              <a:rPr lang="da-DK" dirty="0" smtClean="0"/>
              <a:t>Den eneste ændring for dig, er, at din efterløns- og folkepensionsalder er steget.</a:t>
            </a:r>
          </a:p>
          <a:p>
            <a:r>
              <a:rPr lang="da-DK" sz="2000" dirty="0"/>
              <a:t>Din efterlønsperiode er stadig 5 år.</a:t>
            </a:r>
          </a:p>
          <a:p>
            <a:r>
              <a:rPr lang="da-DK" sz="2000" dirty="0"/>
              <a:t>Alle andre regler om </a:t>
            </a:r>
            <a:r>
              <a:rPr lang="da-DK" sz="2000" dirty="0" smtClean="0"/>
              <a:t>efterløn og </a:t>
            </a:r>
            <a:r>
              <a:rPr lang="da-DK" sz="2000" dirty="0"/>
              <a:t>skattefri </a:t>
            </a:r>
            <a:r>
              <a:rPr lang="da-DK" sz="2000" dirty="0" smtClean="0"/>
              <a:t>præmie </a:t>
            </a:r>
            <a:r>
              <a:rPr lang="da-DK" sz="2000" dirty="0"/>
              <a:t>er </a:t>
            </a:r>
            <a:r>
              <a:rPr lang="da-DK" sz="2000" dirty="0" smtClean="0"/>
              <a:t>uændrede.</a:t>
            </a:r>
            <a:endParaRPr lang="da-DK" sz="2000" dirty="0"/>
          </a:p>
          <a:p>
            <a:pPr marL="114300" indent="0">
              <a:buNone/>
            </a:pPr>
            <a:endParaRPr lang="da-DK" dirty="0"/>
          </a:p>
          <a:p>
            <a:pPr marL="114300" indent="0">
              <a:buNone/>
            </a:pPr>
            <a:endParaRPr lang="da-DK" dirty="0" smtClean="0"/>
          </a:p>
          <a:p>
            <a:pPr marL="114300" indent="0">
              <a:buNone/>
            </a:pPr>
            <a:endParaRPr lang="da-DK" dirty="0"/>
          </a:p>
          <a:p>
            <a:pPr marL="114300" indent="0">
              <a:buNone/>
            </a:pPr>
            <a:endParaRPr lang="da-DK" dirty="0" smtClean="0"/>
          </a:p>
          <a:p>
            <a:pPr marL="114300" indent="0">
              <a:buNone/>
            </a:pPr>
            <a:endParaRPr lang="da-DK" dirty="0"/>
          </a:p>
          <a:p>
            <a:pPr marL="114300" indent="0">
              <a:buNone/>
            </a:pPr>
            <a:endParaRPr lang="da-DK" dirty="0" smtClean="0"/>
          </a:p>
          <a:p>
            <a:pPr marL="114300" indent="0">
              <a:buNone/>
            </a:pPr>
            <a:endParaRPr lang="da-DK" dirty="0"/>
          </a:p>
          <a:p>
            <a:pPr marL="114300" indent="0">
              <a:buNone/>
            </a:pPr>
            <a:endParaRPr lang="da-DK" dirty="0" smtClean="0"/>
          </a:p>
          <a:p>
            <a:pPr marL="114300" indent="0">
              <a:buNone/>
            </a:pPr>
            <a:endParaRPr lang="da-DK" dirty="0"/>
          </a:p>
          <a:p>
            <a:pPr marL="114300" indent="0">
              <a:buNone/>
            </a:pPr>
            <a:endParaRPr lang="da-DK" dirty="0" smtClean="0"/>
          </a:p>
          <a:p>
            <a:pPr marL="114300" indent="0">
              <a:buNone/>
            </a:pPr>
            <a:endParaRPr lang="da-DK" dirty="0"/>
          </a:p>
          <a:p>
            <a:pPr marL="114300" indent="0">
              <a:buNone/>
            </a:pPr>
            <a:endParaRPr lang="da-DK" dirty="0" smtClean="0"/>
          </a:p>
          <a:p>
            <a:pPr marL="114300" indent="0">
              <a:buNone/>
            </a:pPr>
            <a:endParaRPr lang="da-DK" dirty="0"/>
          </a:p>
          <a:p>
            <a:pPr marL="114300" indent="0">
              <a:buNone/>
            </a:pPr>
            <a:endParaRPr lang="da-DK" dirty="0" smtClean="0"/>
          </a:p>
        </p:txBody>
      </p:sp>
      <p:graphicFrame>
        <p:nvGraphicFramePr>
          <p:cNvPr id="4" name="Tabel 3"/>
          <p:cNvGraphicFramePr>
            <a:graphicFrameLocks noGrp="1"/>
          </p:cNvGraphicFramePr>
          <p:nvPr>
            <p:extLst>
              <p:ext uri="{D42A27DB-BD31-4B8C-83A1-F6EECF244321}">
                <p14:modId xmlns:p14="http://schemas.microsoft.com/office/powerpoint/2010/main" val="1079461259"/>
              </p:ext>
            </p:extLst>
          </p:nvPr>
        </p:nvGraphicFramePr>
        <p:xfrm>
          <a:off x="827584" y="3501008"/>
          <a:ext cx="7488834" cy="2430270"/>
        </p:xfrm>
        <a:graphic>
          <a:graphicData uri="http://schemas.openxmlformats.org/drawingml/2006/table">
            <a:tbl>
              <a:tblPr firstRow="1" bandRow="1">
                <a:tableStyleId>{5C22544A-7EE6-4342-B048-85BDC9FD1C3A}</a:tableStyleId>
              </a:tblPr>
              <a:tblGrid>
                <a:gridCol w="2496278"/>
                <a:gridCol w="2496278"/>
                <a:gridCol w="2496278"/>
              </a:tblGrid>
              <a:tr h="486054">
                <a:tc>
                  <a:txBody>
                    <a:bodyPr/>
                    <a:lstStyle/>
                    <a:p>
                      <a:r>
                        <a:rPr lang="da-DK" dirty="0" smtClean="0"/>
                        <a:t>FØDT</a:t>
                      </a:r>
                      <a:endParaRPr lang="da-DK" dirty="0"/>
                    </a:p>
                  </a:txBody>
                  <a:tcPr/>
                </a:tc>
                <a:tc>
                  <a:txBody>
                    <a:bodyPr/>
                    <a:lstStyle/>
                    <a:p>
                      <a:r>
                        <a:rPr lang="da-DK" dirty="0" smtClean="0"/>
                        <a:t>EFTERLØN</a:t>
                      </a:r>
                      <a:r>
                        <a:rPr lang="da-DK" baseline="0" dirty="0" smtClean="0"/>
                        <a:t> FRA</a:t>
                      </a:r>
                      <a:endParaRPr lang="da-DK" dirty="0"/>
                    </a:p>
                  </a:txBody>
                  <a:tcPr/>
                </a:tc>
                <a:tc>
                  <a:txBody>
                    <a:bodyPr/>
                    <a:lstStyle/>
                    <a:p>
                      <a:r>
                        <a:rPr lang="da-DK" dirty="0" smtClean="0"/>
                        <a:t>FOLKEPENSION FRA</a:t>
                      </a:r>
                      <a:endParaRPr lang="da-DK" dirty="0"/>
                    </a:p>
                  </a:txBody>
                  <a:tcPr/>
                </a:tc>
              </a:tr>
              <a:tr h="486054">
                <a:tc>
                  <a:txBody>
                    <a:bodyPr/>
                    <a:lstStyle/>
                    <a:p>
                      <a:r>
                        <a:rPr lang="da-DK" dirty="0" smtClean="0"/>
                        <a:t>1.1</a:t>
                      </a:r>
                      <a:r>
                        <a:rPr lang="da-DK" baseline="0" dirty="0" smtClean="0"/>
                        <a:t>.54 – 30.6.1954</a:t>
                      </a:r>
                      <a:endParaRPr lang="da-DK" dirty="0"/>
                    </a:p>
                  </a:txBody>
                  <a:tcPr/>
                </a:tc>
                <a:tc>
                  <a:txBody>
                    <a:bodyPr/>
                    <a:lstStyle/>
                    <a:p>
                      <a:pPr algn="ctr"/>
                      <a:r>
                        <a:rPr lang="da-DK" dirty="0" smtClean="0"/>
                        <a:t>60 ½ år</a:t>
                      </a:r>
                      <a:endParaRPr lang="da-DK" dirty="0"/>
                    </a:p>
                  </a:txBody>
                  <a:tcPr/>
                </a:tc>
                <a:tc>
                  <a:txBody>
                    <a:bodyPr/>
                    <a:lstStyle/>
                    <a:p>
                      <a:pPr algn="ctr"/>
                      <a:r>
                        <a:rPr lang="da-DK" dirty="0" smtClean="0"/>
                        <a:t>65 ½ år</a:t>
                      </a:r>
                      <a:endParaRPr lang="da-DK" dirty="0"/>
                    </a:p>
                  </a:txBody>
                  <a:tcPr/>
                </a:tc>
              </a:tr>
              <a:tr h="486054">
                <a:tc>
                  <a:txBody>
                    <a:bodyPr/>
                    <a:lstStyle/>
                    <a:p>
                      <a:r>
                        <a:rPr lang="da-DK" dirty="0" smtClean="0"/>
                        <a:t>1.7.54 – 31.12.1954</a:t>
                      </a:r>
                      <a:endParaRPr lang="da-DK" dirty="0"/>
                    </a:p>
                  </a:txBody>
                  <a:tcPr/>
                </a:tc>
                <a:tc>
                  <a:txBody>
                    <a:bodyPr/>
                    <a:lstStyle/>
                    <a:p>
                      <a:pPr algn="ctr"/>
                      <a:r>
                        <a:rPr lang="da-DK" dirty="0" smtClean="0"/>
                        <a:t>61 år</a:t>
                      </a:r>
                      <a:endParaRPr lang="da-DK" dirty="0"/>
                    </a:p>
                  </a:txBody>
                  <a:tcPr/>
                </a:tc>
                <a:tc>
                  <a:txBody>
                    <a:bodyPr/>
                    <a:lstStyle/>
                    <a:p>
                      <a:pPr algn="ctr"/>
                      <a:r>
                        <a:rPr lang="da-DK" dirty="0" smtClean="0"/>
                        <a:t>66 år</a:t>
                      </a:r>
                      <a:endParaRPr lang="da-DK" dirty="0"/>
                    </a:p>
                  </a:txBody>
                  <a:tcPr/>
                </a:tc>
              </a:tr>
              <a:tr h="486054">
                <a:tc>
                  <a:txBody>
                    <a:bodyPr/>
                    <a:lstStyle/>
                    <a:p>
                      <a:r>
                        <a:rPr lang="da-DK" dirty="0" smtClean="0"/>
                        <a:t>1.1.1955</a:t>
                      </a:r>
                      <a:r>
                        <a:rPr lang="da-DK" baseline="0" dirty="0" smtClean="0"/>
                        <a:t> – 30.6.1955</a:t>
                      </a:r>
                      <a:endParaRPr lang="da-DK" dirty="0"/>
                    </a:p>
                  </a:txBody>
                  <a:tcPr/>
                </a:tc>
                <a:tc>
                  <a:txBody>
                    <a:bodyPr/>
                    <a:lstStyle/>
                    <a:p>
                      <a:pPr algn="ctr"/>
                      <a:r>
                        <a:rPr lang="da-DK" dirty="0" smtClean="0"/>
                        <a:t>61 ½ år</a:t>
                      </a:r>
                      <a:endParaRPr lang="da-DK" dirty="0"/>
                    </a:p>
                  </a:txBody>
                  <a:tcPr/>
                </a:tc>
                <a:tc>
                  <a:txBody>
                    <a:bodyPr/>
                    <a:lstStyle/>
                    <a:p>
                      <a:pPr algn="ctr"/>
                      <a:r>
                        <a:rPr lang="da-DK" dirty="0" smtClean="0"/>
                        <a:t>66 ½ år</a:t>
                      </a:r>
                    </a:p>
                  </a:txBody>
                  <a:tcPr/>
                </a:tc>
              </a:tr>
              <a:tr h="486054">
                <a:tc>
                  <a:txBody>
                    <a:bodyPr/>
                    <a:lstStyle/>
                    <a:p>
                      <a:r>
                        <a:rPr lang="da-DK" dirty="0" smtClean="0"/>
                        <a:t>1.7.1955 – 31.12.</a:t>
                      </a:r>
                      <a:r>
                        <a:rPr lang="da-DK" baseline="0" dirty="0" smtClean="0"/>
                        <a:t>1955</a:t>
                      </a:r>
                      <a:endParaRPr lang="da-DK" dirty="0"/>
                    </a:p>
                  </a:txBody>
                  <a:tcPr/>
                </a:tc>
                <a:tc>
                  <a:txBody>
                    <a:bodyPr/>
                    <a:lstStyle/>
                    <a:p>
                      <a:pPr algn="ctr"/>
                      <a:r>
                        <a:rPr lang="da-DK" dirty="0" smtClean="0"/>
                        <a:t>62 år</a:t>
                      </a:r>
                      <a:endParaRPr lang="da-DK" dirty="0"/>
                    </a:p>
                  </a:txBody>
                  <a:tcPr/>
                </a:tc>
                <a:tc>
                  <a:txBody>
                    <a:bodyPr/>
                    <a:lstStyle/>
                    <a:p>
                      <a:pPr algn="ctr"/>
                      <a:r>
                        <a:rPr lang="da-DK" dirty="0" smtClean="0"/>
                        <a:t>67 år</a:t>
                      </a:r>
                    </a:p>
                  </a:txBody>
                  <a:tcPr/>
                </a:tc>
              </a:tr>
            </a:tbl>
          </a:graphicData>
        </a:graphic>
      </p:graphicFrame>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824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Kan det betale sig at fravælge?</a:t>
            </a:r>
          </a:p>
        </p:txBody>
      </p:sp>
      <p:sp>
        <p:nvSpPr>
          <p:cNvPr id="3" name="Pladsholder til indhold 2"/>
          <p:cNvSpPr>
            <a:spLocks noGrp="1"/>
          </p:cNvSpPr>
          <p:nvPr>
            <p:ph idx="1"/>
          </p:nvPr>
        </p:nvSpPr>
        <p:spPr/>
        <p:txBody>
          <a:bodyPr>
            <a:normAutofit fontScale="92500"/>
          </a:bodyPr>
          <a:lstStyle/>
          <a:p>
            <a:r>
              <a:rPr lang="da-DK" b="1" dirty="0" err="1"/>
              <a:t>Fleksydelse</a:t>
            </a:r>
            <a:r>
              <a:rPr lang="da-DK" b="1" dirty="0"/>
              <a:t>:</a:t>
            </a:r>
            <a:r>
              <a:rPr lang="da-DK" dirty="0"/>
              <a:t> hvis du ikke kan arbejde på fuld tid pga. helbred, kan du evt. få et fleksjob. Det er et skånsomt arbejde på nedsat tid, som kommunen yder tilskud til. Er du tilmeldt efterlønsordningen kan du gå på </a:t>
            </a:r>
            <a:r>
              <a:rPr lang="da-DK" dirty="0" err="1"/>
              <a:t>fleksydelse</a:t>
            </a:r>
            <a:r>
              <a:rPr lang="da-DK" dirty="0"/>
              <a:t>, når du når efterlønsalderen. </a:t>
            </a:r>
            <a:br>
              <a:rPr lang="da-DK" dirty="0"/>
            </a:br>
            <a:r>
              <a:rPr lang="da-DK" sz="2200" dirty="0" err="1"/>
              <a:t>Fleksydelse</a:t>
            </a:r>
            <a:r>
              <a:rPr lang="da-DK" sz="2200" dirty="0"/>
              <a:t> svarer til efterløn, men udbetales af kommunen. </a:t>
            </a:r>
          </a:p>
          <a:p>
            <a:r>
              <a:rPr lang="da-DK" b="1" dirty="0" smtClean="0"/>
              <a:t>Førtidspension</a:t>
            </a:r>
            <a:r>
              <a:rPr lang="da-DK" dirty="0" smtClean="0"/>
              <a:t>: det er ikke let at få førtidspension, og det </a:t>
            </a:r>
            <a:r>
              <a:rPr lang="da-DK" dirty="0"/>
              <a:t>bliver ikke nemmere at få </a:t>
            </a:r>
            <a:r>
              <a:rPr lang="da-DK" dirty="0" smtClean="0"/>
              <a:t>seniorførtidspension</a:t>
            </a:r>
            <a:r>
              <a:rPr lang="da-DK" dirty="0"/>
              <a:t>.</a:t>
            </a:r>
          </a:p>
          <a:p>
            <a:r>
              <a:rPr lang="da-DK" b="1" dirty="0" smtClean="0"/>
              <a:t>Kontanthjælp</a:t>
            </a:r>
            <a:r>
              <a:rPr lang="da-DK" dirty="0" smtClean="0"/>
              <a:t>: mange </a:t>
            </a:r>
            <a:r>
              <a:rPr lang="da-DK" dirty="0"/>
              <a:t>af FOAs medlemmer kan ikke få kontanthjælp pga</a:t>
            </a:r>
            <a:r>
              <a:rPr lang="da-DK" dirty="0" smtClean="0"/>
              <a:t>.</a:t>
            </a:r>
            <a:r>
              <a:rPr lang="da-DK" dirty="0"/>
              <a:t> ægtefælles indkomst, opsparing, friværdi, pensioner mv</a:t>
            </a:r>
            <a:r>
              <a:rPr lang="da-DK" dirty="0" smtClean="0"/>
              <a:t>.</a:t>
            </a:r>
          </a:p>
          <a:p>
            <a:r>
              <a:rPr lang="da-DK" b="1" dirty="0"/>
              <a:t>Seniorjob:</a:t>
            </a:r>
            <a:r>
              <a:rPr lang="da-DK" dirty="0"/>
              <a:t> et rigtig godt sikkerhedsnet for ældre ledige.</a:t>
            </a:r>
          </a:p>
          <a:p>
            <a:pPr marL="114300" indent="0">
              <a:buNone/>
            </a:pPr>
            <a:endParaRPr lang="da-DK" dirty="0"/>
          </a:p>
          <a:p>
            <a:endParaRPr lang="da-DK" dirty="0"/>
          </a:p>
        </p:txBody>
      </p:sp>
    </p:spTree>
    <p:extLst>
      <p:ext uri="{BB962C8B-B14F-4D97-AF65-F5344CB8AC3E}">
        <p14:creationId xmlns:p14="http://schemas.microsoft.com/office/powerpoint/2010/main" val="2256795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Seniorjob </a:t>
            </a:r>
            <a:br>
              <a:rPr lang="da-DK" dirty="0" smtClean="0"/>
            </a:br>
            <a:r>
              <a:rPr lang="da-DK" sz="3100" dirty="0" smtClean="0"/>
              <a:t>– et sikkerhedsnet for ældre ledige</a:t>
            </a:r>
            <a:endParaRPr lang="da-DK" sz="3100" dirty="0"/>
          </a:p>
        </p:txBody>
      </p:sp>
      <p:sp>
        <p:nvSpPr>
          <p:cNvPr id="3" name="Pladsholder til indhold 2"/>
          <p:cNvSpPr>
            <a:spLocks noGrp="1"/>
          </p:cNvSpPr>
          <p:nvPr>
            <p:ph idx="1"/>
          </p:nvPr>
        </p:nvSpPr>
        <p:spPr/>
        <p:txBody>
          <a:bodyPr>
            <a:normAutofit/>
          </a:bodyPr>
          <a:lstStyle/>
          <a:p>
            <a:pPr marL="114300" indent="0" algn="ctr">
              <a:buNone/>
            </a:pPr>
            <a:r>
              <a:rPr lang="da-DK" sz="3600" dirty="0" smtClean="0"/>
              <a:t>Sikkerhed for god indtægt de sidste 8-10 år før folkepensionsalderen ved ledighed i sen alder.</a:t>
            </a:r>
          </a:p>
          <a:p>
            <a:pPr marL="114300" indent="0" algn="ctr">
              <a:buNone/>
            </a:pPr>
            <a:endParaRPr lang="da-DK" sz="3600" dirty="0" smtClean="0"/>
          </a:p>
          <a:p>
            <a:pPr marL="114300" indent="0" algn="ctr">
              <a:buNone/>
            </a:pPr>
            <a:endParaRPr lang="da-DK" sz="3600" dirty="0" smtClean="0"/>
          </a:p>
          <a:p>
            <a:pPr marL="114300" indent="0" algn="ctr">
              <a:buNone/>
            </a:pPr>
            <a:r>
              <a:rPr lang="da-DK" sz="3600" dirty="0"/>
              <a:t>K</a:t>
            </a:r>
            <a:r>
              <a:rPr lang="da-DK" sz="3600" dirty="0" smtClean="0"/>
              <a:t>un for dem, der er tilmeldt efterlønsordningen.</a:t>
            </a:r>
          </a:p>
          <a:p>
            <a:pPr marL="114300" indent="0" algn="ctr">
              <a:buNone/>
            </a:pPr>
            <a:endParaRPr lang="da-DK" sz="36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527630"/>
            <a:ext cx="1656184" cy="1242138"/>
          </a:xfrm>
          <a:prstGeom prst="rect">
            <a:avLst/>
          </a:prstGeom>
        </p:spPr>
      </p:pic>
    </p:spTree>
    <p:extLst>
      <p:ext uri="{BB962C8B-B14F-4D97-AF65-F5344CB8AC3E}">
        <p14:creationId xmlns:p14="http://schemas.microsoft.com/office/powerpoint/2010/main" val="385607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Seniorjob</a:t>
            </a:r>
            <a:endParaRPr lang="da-DK" dirty="0"/>
          </a:p>
        </p:txBody>
      </p:sp>
      <p:sp>
        <p:nvSpPr>
          <p:cNvPr id="3" name="Pladsholder til indhold 2"/>
          <p:cNvSpPr>
            <a:spLocks noGrp="1"/>
          </p:cNvSpPr>
          <p:nvPr>
            <p:ph idx="1"/>
          </p:nvPr>
        </p:nvSpPr>
        <p:spPr>
          <a:xfrm>
            <a:off x="251520" y="1752600"/>
            <a:ext cx="8568952" cy="4373563"/>
          </a:xfrm>
        </p:spPr>
        <p:txBody>
          <a:bodyPr/>
          <a:lstStyle/>
          <a:p>
            <a:pPr marL="114300" indent="0">
              <a:buNone/>
            </a:pPr>
            <a:endParaRPr lang="da-DK" b="1" dirty="0" smtClean="0">
              <a:effectLst>
                <a:outerShdw blurRad="38100" dist="38100" dir="2700000" algn="tl">
                  <a:srgbClr val="000000">
                    <a:alpha val="43137"/>
                  </a:srgbClr>
                </a:outerShdw>
              </a:effectLst>
            </a:endParaRPr>
          </a:p>
          <a:p>
            <a:pPr marL="114300" indent="0">
              <a:buNone/>
            </a:pPr>
            <a:r>
              <a:rPr lang="da-DK" b="1" dirty="0" smtClean="0">
                <a:effectLst>
                  <a:outerShdw blurRad="38100" dist="38100" dir="2700000" algn="tl">
                    <a:srgbClr val="000000">
                      <a:alpha val="43137"/>
                    </a:srgbClr>
                  </a:outerShdw>
                </a:effectLst>
              </a:rPr>
              <a:t>Hvad er et seniorjob?</a:t>
            </a:r>
          </a:p>
          <a:p>
            <a:pPr marL="114300" indent="0">
              <a:buNone/>
            </a:pPr>
            <a:r>
              <a:rPr lang="da-DK" dirty="0" smtClean="0"/>
              <a:t>Kommunalt job til overenskomstmæssig løn i op til 5 år.</a:t>
            </a:r>
          </a:p>
          <a:p>
            <a:pPr marL="114300" indent="0">
              <a:buNone/>
            </a:pPr>
            <a:endParaRPr lang="da-DK" dirty="0" smtClean="0"/>
          </a:p>
          <a:p>
            <a:pPr marL="114300" indent="0">
              <a:buNone/>
            </a:pPr>
            <a:r>
              <a:rPr lang="da-DK" b="1" dirty="0" smtClean="0">
                <a:effectLst>
                  <a:outerShdw blurRad="38100" dist="38100" dir="2700000" algn="tl">
                    <a:srgbClr val="000000">
                      <a:alpha val="43137"/>
                    </a:srgbClr>
                  </a:outerShdw>
                </a:effectLst>
              </a:rPr>
              <a:t>Du har ret til seniorjob, hvis du opfylder 2 krav:</a:t>
            </a:r>
          </a:p>
          <a:p>
            <a:pPr marL="868680" lvl="1" indent="-457200">
              <a:buFont typeface="+mj-lt"/>
              <a:buAutoNum type="arabicPeriod"/>
            </a:pPr>
            <a:r>
              <a:rPr lang="da-DK" dirty="0" smtClean="0"/>
              <a:t>du mister dagpengeretten inden for de sidste 5 år før efterlønsalderen</a:t>
            </a:r>
          </a:p>
          <a:p>
            <a:pPr marL="868680" lvl="1" indent="-457200">
              <a:buFont typeface="+mj-lt"/>
              <a:buAutoNum type="arabicPeriod"/>
            </a:pPr>
            <a:r>
              <a:rPr lang="da-DK" dirty="0" smtClean="0"/>
              <a:t>du har ret til efterløn den dag, du når efterlønsalderen </a:t>
            </a:r>
            <a:br>
              <a:rPr lang="da-DK" dirty="0" smtClean="0"/>
            </a:br>
            <a:r>
              <a:rPr lang="da-DK" dirty="0" smtClean="0"/>
              <a:t>– hvis du bliver ved med at betale efterlønsbidrag.</a:t>
            </a:r>
          </a:p>
          <a:p>
            <a:pPr marL="411480" lvl="1" indent="0">
              <a:buNone/>
            </a:pPr>
            <a:endParaRPr lang="da-DK"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749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Seniorjob – et eksempel</a:t>
            </a:r>
            <a:br>
              <a:rPr lang="da-DK" dirty="0" smtClean="0"/>
            </a:br>
            <a:r>
              <a:rPr lang="da-DK" dirty="0" smtClean="0"/>
              <a:t>Lenes muligheder</a:t>
            </a:r>
            <a:endParaRPr lang="da-DK" dirty="0"/>
          </a:p>
        </p:txBody>
      </p:sp>
      <p:sp>
        <p:nvSpPr>
          <p:cNvPr id="3" name="Pladsholder til indhold 2"/>
          <p:cNvSpPr>
            <a:spLocks noGrp="1"/>
          </p:cNvSpPr>
          <p:nvPr>
            <p:ph idx="1"/>
          </p:nvPr>
        </p:nvSpPr>
        <p:spPr/>
        <p:txBody>
          <a:bodyPr>
            <a:normAutofit fontScale="92500"/>
          </a:bodyPr>
          <a:lstStyle/>
          <a:p>
            <a:pPr marL="114300" indent="0">
              <a:buNone/>
            </a:pPr>
            <a:r>
              <a:rPr lang="da-DK" sz="2800" dirty="0" smtClean="0"/>
              <a:t>Lene er født 1. juli 1959 og har derfor ret til efterløn som 64-årig og folkepension som 67-årig.</a:t>
            </a:r>
          </a:p>
          <a:p>
            <a:pPr marL="114300" indent="0">
              <a:buNone/>
            </a:pPr>
            <a:r>
              <a:rPr lang="da-DK" sz="2800" dirty="0" smtClean="0"/>
              <a:t>Hun bliver ledig på sin 57-årsdag, og får ikke job. </a:t>
            </a:r>
          </a:p>
          <a:p>
            <a:pPr marL="114300" indent="0">
              <a:buNone/>
            </a:pPr>
            <a:r>
              <a:rPr lang="da-DK" sz="2800" dirty="0" smtClean="0"/>
              <a:t>Hun  mister derfor sin dagpengeret på</a:t>
            </a:r>
            <a:br>
              <a:rPr lang="da-DK" sz="2800" dirty="0" smtClean="0"/>
            </a:br>
            <a:r>
              <a:rPr lang="da-DK" sz="2800" dirty="0" smtClean="0"/>
              <a:t>59-årsdagen – 5 år før efterlønsalderen og 8 år før folkepensionsalderen.</a:t>
            </a:r>
          </a:p>
          <a:p>
            <a:pPr marL="114300" indent="0">
              <a:buNone/>
            </a:pPr>
            <a:r>
              <a:rPr lang="da-DK" sz="2800" dirty="0" smtClean="0"/>
              <a:t>Om Lene kan få noget at leve af - og hvor meget hun kan få - afhænger bl.a. af, om hun er tilmeldt efterlønsordningen.</a:t>
            </a:r>
          </a:p>
          <a:p>
            <a:pPr marL="114300" indent="0">
              <a:buNone/>
            </a:pPr>
            <a:endParaRPr lang="da-DK" sz="2800" dirty="0" smtClean="0"/>
          </a:p>
          <a:p>
            <a:pPr marL="114300" indent="0">
              <a:buNone/>
            </a:pPr>
            <a:endParaRPr lang="da-DK"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90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Seniorjob – et eksempel</a:t>
            </a:r>
          </a:p>
        </p:txBody>
      </p:sp>
      <p:sp>
        <p:nvSpPr>
          <p:cNvPr id="3" name="Pladsholder til indhold 2"/>
          <p:cNvSpPr>
            <a:spLocks noGrp="1"/>
          </p:cNvSpPr>
          <p:nvPr>
            <p:ph idx="1"/>
          </p:nvPr>
        </p:nvSpPr>
        <p:spPr/>
        <p:txBody>
          <a:bodyPr>
            <a:normAutofit/>
          </a:bodyPr>
          <a:lstStyle/>
          <a:p>
            <a:pPr marL="114300" indent="0">
              <a:buNone/>
            </a:pPr>
            <a:r>
              <a:rPr lang="da-DK" b="1" dirty="0" smtClean="0">
                <a:effectLst>
                  <a:outerShdw blurRad="38100" dist="38100" dir="2700000" algn="tl">
                    <a:srgbClr val="000000">
                      <a:alpha val="43137"/>
                    </a:srgbClr>
                  </a:outerShdw>
                </a:effectLst>
              </a:rPr>
              <a:t>Lene </a:t>
            </a:r>
            <a:r>
              <a:rPr lang="da-DK" b="1" dirty="0">
                <a:effectLst>
                  <a:outerShdw blurRad="38100" dist="38100" dir="2700000" algn="tl">
                    <a:srgbClr val="000000">
                      <a:alpha val="43137"/>
                    </a:srgbClr>
                  </a:outerShdw>
                </a:effectLst>
              </a:rPr>
              <a:t>har fravalgt efterlønsordningen</a:t>
            </a:r>
          </a:p>
          <a:p>
            <a:pPr marL="114300" indent="0">
              <a:buNone/>
            </a:pPr>
            <a:r>
              <a:rPr lang="da-DK" dirty="0"/>
              <a:t>Hun beder om kontanthjælp </a:t>
            </a:r>
            <a:r>
              <a:rPr lang="da-DK" dirty="0" smtClean="0"/>
              <a:t>men får afslag, </a:t>
            </a:r>
          </a:p>
          <a:p>
            <a:pPr marL="114300" indent="0">
              <a:buNone/>
            </a:pPr>
            <a:r>
              <a:rPr lang="da-DK" dirty="0" smtClean="0"/>
              <a:t>da </a:t>
            </a:r>
            <a:r>
              <a:rPr lang="da-DK" dirty="0"/>
              <a:t>hendes mand </a:t>
            </a:r>
            <a:r>
              <a:rPr lang="da-DK" dirty="0" smtClean="0"/>
              <a:t>tjener </a:t>
            </a:r>
            <a:r>
              <a:rPr lang="da-DK" dirty="0"/>
              <a:t>for meget. </a:t>
            </a:r>
            <a:endParaRPr lang="da-DK" dirty="0" smtClean="0"/>
          </a:p>
          <a:p>
            <a:pPr marL="114300" indent="0">
              <a:buNone/>
            </a:pPr>
            <a:endParaRPr lang="da-DK" dirty="0" smtClean="0"/>
          </a:p>
          <a:p>
            <a:pPr marL="114300" indent="0">
              <a:buNone/>
            </a:pPr>
            <a:r>
              <a:rPr lang="da-DK" dirty="0" smtClean="0"/>
              <a:t>Hun </a:t>
            </a:r>
            <a:r>
              <a:rPr lang="da-DK" dirty="0"/>
              <a:t>må derfor leve af mandens løn, </a:t>
            </a:r>
            <a:endParaRPr lang="da-DK" dirty="0" smtClean="0"/>
          </a:p>
          <a:p>
            <a:pPr marL="114300" indent="0">
              <a:buNone/>
            </a:pPr>
            <a:r>
              <a:rPr lang="da-DK" dirty="0" smtClean="0"/>
              <a:t>indtil </a:t>
            </a:r>
            <a:r>
              <a:rPr lang="da-DK" dirty="0"/>
              <a:t>hun kan gå på folkepension om 8 år. </a:t>
            </a:r>
            <a:endParaRPr lang="da-DK" dirty="0" smtClean="0"/>
          </a:p>
          <a:p>
            <a:pPr marL="114300" indent="0">
              <a:buNone/>
            </a:pPr>
            <a:endParaRPr lang="da-DK" dirty="0"/>
          </a:p>
          <a:p>
            <a:pPr marL="114300" indent="0">
              <a:buNone/>
            </a:pPr>
            <a:r>
              <a:rPr lang="da-DK" dirty="0" smtClean="0"/>
              <a:t>Er Lene alene, kan hun </a:t>
            </a:r>
            <a:r>
              <a:rPr lang="da-DK" dirty="0"/>
              <a:t>blive bedt om at tage lån i ejerboligen, sælge bilen, hæve </a:t>
            </a:r>
            <a:r>
              <a:rPr lang="da-DK" dirty="0" smtClean="0"/>
              <a:t>sine </a:t>
            </a:r>
            <a:r>
              <a:rPr lang="da-DK" dirty="0"/>
              <a:t>pensioner </a:t>
            </a:r>
            <a:r>
              <a:rPr lang="da-DK" dirty="0" smtClean="0"/>
              <a:t>osv., før hun kan få kontanthjælp,</a:t>
            </a:r>
            <a:endParaRPr lang="da-DK" dirty="0"/>
          </a:p>
          <a:p>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772816"/>
            <a:ext cx="1375467" cy="2060848"/>
          </a:xfrm>
          <a:prstGeom prst="rect">
            <a:avLst/>
          </a:prstGeom>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17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Seniorjob – et eksempel</a:t>
            </a:r>
          </a:p>
        </p:txBody>
      </p:sp>
      <p:sp>
        <p:nvSpPr>
          <p:cNvPr id="3" name="Pladsholder til indhold 2"/>
          <p:cNvSpPr>
            <a:spLocks noGrp="1"/>
          </p:cNvSpPr>
          <p:nvPr>
            <p:ph idx="1"/>
          </p:nvPr>
        </p:nvSpPr>
        <p:spPr/>
        <p:txBody>
          <a:bodyPr/>
          <a:lstStyle/>
          <a:p>
            <a:pPr marL="114300" indent="0">
              <a:buNone/>
            </a:pPr>
            <a:r>
              <a:rPr lang="da-DK" b="1" dirty="0" smtClean="0">
                <a:effectLst>
                  <a:outerShdw blurRad="38100" dist="38100" dir="2700000" algn="tl">
                    <a:srgbClr val="000000">
                      <a:alpha val="43137"/>
                    </a:srgbClr>
                  </a:outerShdw>
                </a:effectLst>
              </a:rPr>
              <a:t>Lene </a:t>
            </a:r>
            <a:r>
              <a:rPr lang="da-DK" b="1" dirty="0">
                <a:effectLst>
                  <a:outerShdw blurRad="38100" dist="38100" dir="2700000" algn="tl">
                    <a:srgbClr val="000000">
                      <a:alpha val="43137"/>
                    </a:srgbClr>
                  </a:outerShdw>
                </a:effectLst>
              </a:rPr>
              <a:t>er tilmeldt efterlønsordningen</a:t>
            </a:r>
          </a:p>
          <a:p>
            <a:pPr marL="114300" indent="0">
              <a:buNone/>
            </a:pPr>
            <a:r>
              <a:rPr lang="da-DK" dirty="0" smtClean="0"/>
              <a:t>De første 5 år får hun overenskomstmæssig </a:t>
            </a:r>
            <a:r>
              <a:rPr lang="da-DK" dirty="0"/>
              <a:t>løn i 5 </a:t>
            </a:r>
            <a:r>
              <a:rPr lang="da-DK" dirty="0" smtClean="0"/>
              <a:t>år, da hun opfylder de to betingelser for at få seniorjob.</a:t>
            </a:r>
          </a:p>
          <a:p>
            <a:pPr marL="114300" indent="0">
              <a:buNone/>
            </a:pPr>
            <a:endParaRPr lang="da-DK" dirty="0" smtClean="0"/>
          </a:p>
          <a:p>
            <a:pPr marL="114300" indent="0">
              <a:buNone/>
            </a:pPr>
            <a:r>
              <a:rPr lang="da-DK" dirty="0" smtClean="0"/>
              <a:t>De sidste 3 år før hun bliver </a:t>
            </a:r>
          </a:p>
          <a:p>
            <a:pPr marL="114300" indent="0">
              <a:buNone/>
            </a:pPr>
            <a:r>
              <a:rPr lang="da-DK" dirty="0" smtClean="0"/>
              <a:t>folkepensionist, får hun efterløn, </a:t>
            </a:r>
          </a:p>
          <a:p>
            <a:pPr marL="114300" indent="0">
              <a:buNone/>
            </a:pPr>
            <a:r>
              <a:rPr lang="da-DK" dirty="0" smtClean="0"/>
              <a:t>da hun opfylder alle</a:t>
            </a:r>
          </a:p>
          <a:p>
            <a:pPr marL="114300" indent="0">
              <a:buNone/>
            </a:pPr>
            <a:r>
              <a:rPr lang="da-DK" dirty="0" smtClean="0"/>
              <a:t>betingelserne for at få </a:t>
            </a:r>
            <a:r>
              <a:rPr lang="da-DK" dirty="0"/>
              <a:t>efterløn.</a:t>
            </a:r>
          </a:p>
          <a:p>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9966" y="3140968"/>
            <a:ext cx="2048309" cy="3068960"/>
          </a:xfrm>
          <a:prstGeom prst="rect">
            <a:avLst/>
          </a:prstGeom>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757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pPr eaLnBrk="1" hangingPunct="1"/>
            <a:r>
              <a:rPr lang="da-DK" smtClean="0">
                <a:solidFill>
                  <a:srgbClr val="7B9899"/>
                </a:solidFill>
              </a:rPr>
              <a:t>Et svært valg</a:t>
            </a:r>
          </a:p>
        </p:txBody>
      </p:sp>
      <p:sp>
        <p:nvSpPr>
          <p:cNvPr id="3" name="Pladsholder til indhold 2"/>
          <p:cNvSpPr>
            <a:spLocks noGrp="1"/>
          </p:cNvSpPr>
          <p:nvPr>
            <p:ph sz="quarter" idx="1"/>
          </p:nvPr>
        </p:nvSpPr>
        <p:spPr>
          <a:xfrm>
            <a:off x="301625" y="1527175"/>
            <a:ext cx="8734425" cy="4854575"/>
          </a:xfrm>
        </p:spPr>
        <p:txBody>
          <a:bodyPr>
            <a:noAutofit/>
          </a:bodyPr>
          <a:lstStyle/>
          <a:p>
            <a:pPr marL="0" indent="0" eaLnBrk="1" hangingPunct="1">
              <a:buFont typeface="Wingdings 2" pitchFamily="18" charset="2"/>
              <a:buNone/>
            </a:pPr>
            <a:r>
              <a:rPr lang="da-DK" sz="2400" dirty="0" smtClean="0"/>
              <a:t>Om du vil fortsætte i ordningen, kan vurderes i forhold til: </a:t>
            </a:r>
          </a:p>
          <a:p>
            <a:pPr marL="0" indent="0" eaLnBrk="1" hangingPunct="1"/>
            <a:r>
              <a:rPr lang="da-DK" sz="2400" dirty="0" smtClean="0"/>
              <a:t>Helbred - kan du arbejde helt frem til folkepensionen? </a:t>
            </a:r>
          </a:p>
          <a:p>
            <a:pPr marL="0" indent="0" eaLnBrk="1" hangingPunct="1"/>
            <a:r>
              <a:rPr lang="da-DK" sz="2400" dirty="0" smtClean="0"/>
              <a:t>Ledighedsrisiko – og er det svært at få job i en sen alder.</a:t>
            </a:r>
          </a:p>
          <a:p>
            <a:pPr marL="0" indent="0" eaLnBrk="1" hangingPunct="1"/>
            <a:r>
              <a:rPr lang="da-DK" sz="2400" dirty="0" smtClean="0"/>
              <a:t>Efterlønnens størrelse – din sats og pensionsmodregning. </a:t>
            </a:r>
          </a:p>
          <a:p>
            <a:pPr marL="0" indent="0" eaLnBrk="1" hangingPunct="1"/>
            <a:r>
              <a:rPr lang="da-DK" sz="2400" dirty="0" smtClean="0"/>
              <a:t>Kan du få skattefri præmie og hvor meget?</a:t>
            </a:r>
          </a:p>
          <a:p>
            <a:pPr marL="0" indent="0" eaLnBrk="1" hangingPunct="1"/>
            <a:r>
              <a:rPr lang="da-DK" sz="2400" dirty="0" smtClean="0"/>
              <a:t>Kan din skattefri præmie være større end det samlede efterlønsbidrag? Vil den være for mange.</a:t>
            </a:r>
          </a:p>
          <a:p>
            <a:pPr marL="0" indent="0" eaLnBrk="1" hangingPunct="1"/>
            <a:r>
              <a:rPr lang="da-DK" sz="2400" dirty="0" smtClean="0"/>
              <a:t>Hvor meget kan du alternativt spare op i pension? </a:t>
            </a:r>
          </a:p>
          <a:p>
            <a:pPr marL="0" indent="0" eaLnBrk="1" hangingPunct="1"/>
            <a:r>
              <a:rPr lang="da-DK" sz="2400" dirty="0" smtClean="0"/>
              <a:t>Hvad sparer du i efterlønsbidrag til a-kassen? </a:t>
            </a:r>
            <a:br>
              <a:rPr lang="da-DK" sz="2400" dirty="0" smtClean="0"/>
            </a:br>
            <a:r>
              <a:rPr lang="da-DK" sz="2400" dirty="0" smtClean="0"/>
              <a:t> 460/306 kr. pr. måned, som kan trækkes fra i skat.</a:t>
            </a:r>
          </a:p>
        </p:txBody>
      </p:sp>
      <p:pic>
        <p:nvPicPr>
          <p:cNvPr id="31747" name="Billede 3"/>
          <p:cNvPicPr>
            <a:picLocks noChangeAspect="1"/>
          </p:cNvPicPr>
          <p:nvPr/>
        </p:nvPicPr>
        <p:blipFill>
          <a:blip r:embed="rId3"/>
          <a:srcRect t="4276" b="5844"/>
          <a:stretch>
            <a:fillRect/>
          </a:stretch>
        </p:blipFill>
        <p:spPr bwMode="auto">
          <a:xfrm>
            <a:off x="7667625" y="20638"/>
            <a:ext cx="1225550" cy="1571625"/>
          </a:xfrm>
          <a:prstGeom prst="rect">
            <a:avLst/>
          </a:prstGeom>
          <a:noFill/>
          <a:ln w="9525">
            <a:noFill/>
            <a:miter lim="800000"/>
            <a:headEnd/>
            <a:tailEnd/>
          </a:ln>
        </p:spPr>
      </p:pic>
    </p:spTree>
    <p:extLst>
      <p:ext uri="{BB962C8B-B14F-4D97-AF65-F5344CB8AC3E}">
        <p14:creationId xmlns:p14="http://schemas.microsoft.com/office/powerpoint/2010/main" val="926662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Et svært valg</a:t>
            </a:r>
            <a:endParaRPr lang="da-DK" dirty="0"/>
          </a:p>
        </p:txBody>
      </p:sp>
      <p:sp>
        <p:nvSpPr>
          <p:cNvPr id="3" name="Pladsholder til indhold 2"/>
          <p:cNvSpPr>
            <a:spLocks noGrp="1"/>
          </p:cNvSpPr>
          <p:nvPr>
            <p:ph idx="1"/>
          </p:nvPr>
        </p:nvSpPr>
        <p:spPr>
          <a:xfrm>
            <a:off x="457200" y="1752600"/>
            <a:ext cx="8229600" cy="4772744"/>
          </a:xfrm>
        </p:spPr>
        <p:txBody>
          <a:bodyPr>
            <a:normAutofit fontScale="62500" lnSpcReduction="20000"/>
          </a:bodyPr>
          <a:lstStyle/>
          <a:p>
            <a:pPr marL="137160" indent="0">
              <a:buClr>
                <a:schemeClr val="tx1">
                  <a:shade val="95000"/>
                </a:schemeClr>
              </a:buClr>
              <a:buNone/>
              <a:defRPr/>
            </a:pPr>
            <a:r>
              <a:rPr lang="da-DK" b="1" dirty="0">
                <a:effectLst>
                  <a:outerShdw blurRad="38100" dist="38100" dir="2700000" algn="tl">
                    <a:srgbClr val="000000">
                      <a:alpha val="43137"/>
                    </a:srgbClr>
                  </a:outerShdw>
                </a:effectLst>
              </a:rPr>
              <a:t>Syg</a:t>
            </a:r>
          </a:p>
          <a:p>
            <a:pPr marL="548640" indent="-411480">
              <a:buClr>
                <a:schemeClr val="tx1">
                  <a:shade val="95000"/>
                </a:schemeClr>
              </a:buClr>
              <a:buBlip>
                <a:blip r:embed="rId2"/>
              </a:buBlip>
              <a:defRPr/>
            </a:pPr>
            <a:r>
              <a:rPr lang="da-DK" dirty="0"/>
              <a:t>Sygedagpenge med </a:t>
            </a:r>
            <a:r>
              <a:rPr lang="da-DK" dirty="0" smtClean="0"/>
              <a:t>tidsbegrænsning.</a:t>
            </a:r>
            <a:endParaRPr lang="da-DK" dirty="0"/>
          </a:p>
          <a:p>
            <a:pPr marL="548640" indent="-411480">
              <a:buClr>
                <a:schemeClr val="tx1">
                  <a:shade val="95000"/>
                </a:schemeClr>
              </a:buClr>
              <a:buBlip>
                <a:blip r:embed="rId2"/>
              </a:buBlip>
              <a:defRPr/>
            </a:pPr>
            <a:r>
              <a:rPr lang="da-DK" dirty="0"/>
              <a:t>Evt. </a:t>
            </a:r>
            <a:r>
              <a:rPr lang="da-DK" dirty="0" smtClean="0"/>
              <a:t>førtidspension – det bliver ikke nemmere at få. </a:t>
            </a:r>
            <a:endParaRPr lang="da-DK" dirty="0"/>
          </a:p>
          <a:p>
            <a:pPr marL="548640" indent="-411480">
              <a:buClr>
                <a:schemeClr val="tx1">
                  <a:shade val="95000"/>
                </a:schemeClr>
              </a:buClr>
              <a:buBlip>
                <a:blip r:embed="rId2"/>
              </a:buBlip>
              <a:defRPr/>
            </a:pPr>
            <a:r>
              <a:rPr lang="da-DK" i="1" dirty="0" smtClean="0"/>
              <a:t>Hvis</a:t>
            </a:r>
            <a:r>
              <a:rPr lang="da-DK" dirty="0" smtClean="0"/>
              <a:t> du er tilmeldt efterlønsordningen, og du først bliver syg efter, du har fået dit efterlønsbevis, kan du gå på efterløn.</a:t>
            </a:r>
            <a:endParaRPr lang="da-DK" dirty="0"/>
          </a:p>
          <a:p>
            <a:pPr marL="137160" indent="0">
              <a:buClr>
                <a:schemeClr val="tx1">
                  <a:shade val="95000"/>
                </a:schemeClr>
              </a:buClr>
              <a:buNone/>
              <a:defRPr/>
            </a:pPr>
            <a:endParaRPr lang="da-DK" sz="1200" b="1" dirty="0">
              <a:effectLst>
                <a:outerShdw blurRad="38100" dist="38100" dir="2700000" algn="tl">
                  <a:srgbClr val="000000">
                    <a:alpha val="43137"/>
                  </a:srgbClr>
                </a:outerShdw>
              </a:effectLst>
            </a:endParaRPr>
          </a:p>
          <a:p>
            <a:pPr marL="137160" indent="0">
              <a:buClr>
                <a:schemeClr val="tx1">
                  <a:shade val="95000"/>
                </a:schemeClr>
              </a:buClr>
              <a:buNone/>
              <a:defRPr/>
            </a:pPr>
            <a:r>
              <a:rPr lang="da-DK" b="1" dirty="0">
                <a:effectLst>
                  <a:outerShdw blurRad="38100" dist="38100" dir="2700000" algn="tl">
                    <a:srgbClr val="000000">
                      <a:alpha val="43137"/>
                    </a:srgbClr>
                  </a:outerShdw>
                </a:effectLst>
              </a:rPr>
              <a:t>Helt rask og har arbejde</a:t>
            </a:r>
          </a:p>
          <a:p>
            <a:pPr marL="137160" indent="0">
              <a:buClr>
                <a:schemeClr val="tx1">
                  <a:shade val="95000"/>
                </a:schemeClr>
              </a:buClr>
              <a:buNone/>
              <a:defRPr/>
            </a:pPr>
            <a:r>
              <a:rPr lang="da-DK" dirty="0"/>
              <a:t>Arbejde til folkepensionsalderen på fuldt tid giver ret til fuld skattefri præmie – </a:t>
            </a:r>
            <a:r>
              <a:rPr lang="da-DK" i="1" dirty="0"/>
              <a:t>hvis</a:t>
            </a:r>
            <a:r>
              <a:rPr lang="da-DK" dirty="0"/>
              <a:t> </a:t>
            </a:r>
            <a:r>
              <a:rPr lang="da-DK" dirty="0" smtClean="0"/>
              <a:t>du er tilmeldt </a:t>
            </a:r>
            <a:r>
              <a:rPr lang="da-DK" dirty="0"/>
              <a:t>efterlønsordningen. </a:t>
            </a:r>
          </a:p>
          <a:p>
            <a:pPr marL="137160" indent="0">
              <a:buClr>
                <a:schemeClr val="tx1">
                  <a:shade val="95000"/>
                </a:schemeClr>
              </a:buClr>
              <a:buNone/>
              <a:defRPr/>
            </a:pPr>
            <a:r>
              <a:rPr lang="da-DK" dirty="0" smtClean="0"/>
              <a:t>Ofte større </a:t>
            </a:r>
            <a:r>
              <a:rPr lang="da-DK" dirty="0"/>
              <a:t>end </a:t>
            </a:r>
            <a:r>
              <a:rPr lang="da-DK" dirty="0" smtClean="0"/>
              <a:t>efterlønsbidraget – afhængig af hvor længe du arbejder, og hvor mange timer du har.</a:t>
            </a:r>
            <a:endParaRPr lang="da-DK" dirty="0"/>
          </a:p>
          <a:p>
            <a:pPr marL="137160" indent="0">
              <a:buClr>
                <a:schemeClr val="tx1">
                  <a:shade val="95000"/>
                </a:schemeClr>
              </a:buClr>
              <a:buNone/>
              <a:defRPr/>
            </a:pPr>
            <a:endParaRPr lang="da-DK" sz="1200" b="1" dirty="0">
              <a:effectLst>
                <a:outerShdw blurRad="38100" dist="38100" dir="2700000" algn="tl">
                  <a:srgbClr val="000000">
                    <a:alpha val="43137"/>
                  </a:srgbClr>
                </a:outerShdw>
              </a:effectLst>
            </a:endParaRPr>
          </a:p>
          <a:p>
            <a:pPr marL="137160" indent="0">
              <a:buClr>
                <a:schemeClr val="tx1">
                  <a:shade val="95000"/>
                </a:schemeClr>
              </a:buClr>
              <a:buNone/>
              <a:defRPr/>
            </a:pPr>
            <a:r>
              <a:rPr lang="da-DK" b="1" dirty="0">
                <a:effectLst>
                  <a:outerShdw blurRad="38100" dist="38100" dir="2700000" algn="tl">
                    <a:srgbClr val="000000">
                      <a:alpha val="43137"/>
                    </a:srgbClr>
                  </a:outerShdw>
                </a:effectLst>
              </a:rPr>
              <a:t>Helt rask, men ledig</a:t>
            </a:r>
          </a:p>
          <a:p>
            <a:pPr marL="137160" indent="0">
              <a:buClr>
                <a:schemeClr val="tx1">
                  <a:shade val="95000"/>
                </a:schemeClr>
              </a:buClr>
              <a:buNone/>
              <a:defRPr/>
            </a:pPr>
            <a:r>
              <a:rPr lang="da-DK" dirty="0"/>
              <a:t>Seniorjob, hvis </a:t>
            </a:r>
            <a:r>
              <a:rPr lang="da-DK" dirty="0" smtClean="0"/>
              <a:t>du mister </a:t>
            </a:r>
            <a:r>
              <a:rPr lang="da-DK" dirty="0"/>
              <a:t>dagpengeretten i sen alder – </a:t>
            </a:r>
            <a:r>
              <a:rPr lang="da-DK" i="1" dirty="0"/>
              <a:t>hvis</a:t>
            </a:r>
            <a:r>
              <a:rPr lang="da-DK" dirty="0"/>
              <a:t> </a:t>
            </a:r>
            <a:r>
              <a:rPr lang="da-DK" dirty="0" smtClean="0"/>
              <a:t>du er tilmeldt </a:t>
            </a:r>
            <a:r>
              <a:rPr lang="da-DK" dirty="0"/>
              <a:t>efterlønsordningen. Ellers ingenting eller kontanthjælp.</a:t>
            </a:r>
          </a:p>
          <a:p>
            <a:pPr marL="137160" indent="0">
              <a:buClr>
                <a:schemeClr val="tx1">
                  <a:shade val="95000"/>
                </a:schemeClr>
              </a:buClr>
              <a:buNone/>
              <a:defRPr/>
            </a:pPr>
            <a:endParaRPr lang="da-DK" sz="1200" b="1" dirty="0">
              <a:effectLst>
                <a:outerShdw blurRad="38100" dist="38100" dir="2700000" algn="tl">
                  <a:srgbClr val="000000">
                    <a:alpha val="43137"/>
                  </a:srgbClr>
                </a:outerShdw>
              </a:effectLst>
            </a:endParaRPr>
          </a:p>
          <a:p>
            <a:pPr marL="137160" indent="0">
              <a:buClr>
                <a:schemeClr val="tx1">
                  <a:shade val="95000"/>
                </a:schemeClr>
              </a:buClr>
              <a:buNone/>
              <a:defRPr/>
            </a:pPr>
            <a:r>
              <a:rPr lang="da-DK" b="1" dirty="0">
                <a:effectLst>
                  <a:outerShdw blurRad="38100" dist="38100" dir="2700000" algn="tl">
                    <a:srgbClr val="000000">
                      <a:alpha val="43137"/>
                    </a:srgbClr>
                  </a:outerShdw>
                </a:effectLst>
              </a:rPr>
              <a:t>Delvist syg</a:t>
            </a:r>
          </a:p>
          <a:p>
            <a:pPr marL="137160" indent="0">
              <a:buClr>
                <a:schemeClr val="tx1">
                  <a:shade val="95000"/>
                </a:schemeClr>
              </a:buClr>
              <a:buNone/>
              <a:defRPr/>
            </a:pPr>
            <a:r>
              <a:rPr lang="da-DK" dirty="0" smtClean="0"/>
              <a:t>Kan du ikke længere arbejde på fuld tid, kan du evt. få fleksjob. </a:t>
            </a:r>
            <a:r>
              <a:rPr lang="da-DK" i="1" dirty="0" smtClean="0"/>
              <a:t>Hvis</a:t>
            </a:r>
            <a:r>
              <a:rPr lang="da-DK" dirty="0" smtClean="0"/>
              <a:t> du er tilmeldt efterløns/</a:t>
            </a:r>
            <a:r>
              <a:rPr lang="da-DK" dirty="0" err="1" smtClean="0"/>
              <a:t>fleksydelsesordningen</a:t>
            </a:r>
            <a:r>
              <a:rPr lang="da-DK" dirty="0" smtClean="0"/>
              <a:t>, kan du få </a:t>
            </a:r>
            <a:r>
              <a:rPr lang="da-DK" dirty="0" err="1" smtClean="0"/>
              <a:t>fleksydelse</a:t>
            </a:r>
            <a:r>
              <a:rPr lang="da-DK" dirty="0" smtClean="0"/>
              <a:t>, når du når efterlønsalderen. </a:t>
            </a:r>
            <a:r>
              <a:rPr lang="da-DK" dirty="0"/>
              <a:t>Mens du venter på fleksjob/nyt fleksjob, kan du få ‘ledighedsydelse’, 91 %. Dog ophører retten til ledighedsydelse ½ år efter </a:t>
            </a:r>
            <a:r>
              <a:rPr lang="da-DK" dirty="0" err="1" smtClean="0"/>
              <a:t>fleksydelsesalderen</a:t>
            </a:r>
            <a:r>
              <a:rPr lang="da-DK" dirty="0" smtClean="0"/>
              <a:t>. </a:t>
            </a:r>
            <a:endParaRPr lang="da-DK" dirty="0"/>
          </a:p>
          <a:p>
            <a:pPr marL="137160" indent="0">
              <a:buClr>
                <a:schemeClr val="tx1">
                  <a:shade val="95000"/>
                </a:schemeClr>
              </a:buClr>
              <a:buNone/>
              <a:defRPr/>
            </a:pPr>
            <a:r>
              <a:rPr lang="da-DK" dirty="0" err="1" smtClean="0"/>
              <a:t>Fleksydelse</a:t>
            </a:r>
            <a:r>
              <a:rPr lang="da-DK" dirty="0" smtClean="0"/>
              <a:t> er fleksjobbernes efterlønsordning og svarer til efterløn.</a:t>
            </a:r>
            <a:endParaRPr lang="da-DK" dirty="0"/>
          </a:p>
          <a:p>
            <a:endParaRPr lang="da-DK"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84085"/>
            <a:ext cx="1741986" cy="1393589"/>
          </a:xfrm>
          <a:prstGeom prst="rect">
            <a:avLst/>
          </a:prstGeom>
        </p:spPr>
      </p:pic>
    </p:spTree>
    <p:extLst>
      <p:ext uri="{BB962C8B-B14F-4D97-AF65-F5344CB8AC3E}">
        <p14:creationId xmlns:p14="http://schemas.microsoft.com/office/powerpoint/2010/main" val="3898808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pPr eaLnBrk="1" hangingPunct="1"/>
            <a:r>
              <a:rPr lang="da-DK" smtClean="0">
                <a:solidFill>
                  <a:srgbClr val="7B9899"/>
                </a:solidFill>
              </a:rPr>
              <a:t>Kan jeg være sikker?</a:t>
            </a:r>
          </a:p>
        </p:txBody>
      </p:sp>
      <p:sp>
        <p:nvSpPr>
          <p:cNvPr id="34818" name="Pladsholder til indhold 2"/>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endParaRPr lang="da-DK" sz="1200" dirty="0" smtClean="0"/>
          </a:p>
          <a:p>
            <a:pPr marL="0" indent="0" eaLnBrk="1" hangingPunct="1">
              <a:buFont typeface="Wingdings 2" pitchFamily="18" charset="2"/>
              <a:buNone/>
            </a:pPr>
            <a:endParaRPr lang="da-DK" sz="1400" dirty="0" smtClean="0"/>
          </a:p>
          <a:p>
            <a:pPr marL="0" indent="0" eaLnBrk="1" hangingPunct="1">
              <a:buFont typeface="Wingdings 2" pitchFamily="18" charset="2"/>
              <a:buNone/>
            </a:pPr>
            <a:r>
              <a:rPr lang="da-DK" dirty="0" smtClean="0"/>
              <a:t>Findes seniorjob-ordningen om 20 år?</a:t>
            </a:r>
          </a:p>
          <a:p>
            <a:pPr marL="0" indent="0" eaLnBrk="1" hangingPunct="1">
              <a:buFont typeface="Wingdings 2" pitchFamily="18" charset="2"/>
              <a:buNone/>
            </a:pPr>
            <a:endParaRPr lang="da-DK" dirty="0" smtClean="0"/>
          </a:p>
          <a:p>
            <a:pPr marL="0" indent="0" eaLnBrk="1" hangingPunct="1">
              <a:buFont typeface="Wingdings 2" pitchFamily="18" charset="2"/>
              <a:buNone/>
            </a:pPr>
            <a:r>
              <a:rPr lang="da-DK" dirty="0" smtClean="0"/>
              <a:t>Nedlægges ordningen med </a:t>
            </a:r>
            <a:br>
              <a:rPr lang="da-DK" dirty="0" smtClean="0"/>
            </a:br>
            <a:r>
              <a:rPr lang="da-DK" dirty="0" smtClean="0"/>
              <a:t>skattefri præmie, før jeg når </a:t>
            </a:r>
            <a:br>
              <a:rPr lang="da-DK" dirty="0" smtClean="0"/>
            </a:br>
            <a:r>
              <a:rPr lang="da-DK" dirty="0" smtClean="0"/>
              <a:t>at få min præmie?</a:t>
            </a:r>
          </a:p>
          <a:p>
            <a:pPr marL="0" indent="0" eaLnBrk="1" hangingPunct="1">
              <a:buFont typeface="Wingdings 2" pitchFamily="18" charset="2"/>
              <a:buNone/>
            </a:pPr>
            <a:endParaRPr lang="da-DK" dirty="0" smtClean="0"/>
          </a:p>
          <a:p>
            <a:pPr marL="0" indent="0" eaLnBrk="1" hangingPunct="1">
              <a:buFont typeface="Wingdings 2" pitchFamily="18" charset="2"/>
              <a:buNone/>
            </a:pPr>
            <a:r>
              <a:rPr lang="da-DK" dirty="0" smtClean="0"/>
              <a:t>Findes efterlønsordningen, </a:t>
            </a:r>
            <a:br>
              <a:rPr lang="da-DK" dirty="0" smtClean="0"/>
            </a:br>
            <a:r>
              <a:rPr lang="da-DK" dirty="0" smtClean="0"/>
              <a:t>når jeg skal bruge den?</a:t>
            </a:r>
          </a:p>
        </p:txBody>
      </p:sp>
      <p:pic>
        <p:nvPicPr>
          <p:cNvPr id="4" name="Billede 3"/>
          <p:cNvPicPr>
            <a:picLocks noChangeAspect="1"/>
          </p:cNvPicPr>
          <p:nvPr/>
        </p:nvPicPr>
        <p:blipFill>
          <a:blip r:embed="rId2" cstate="print">
            <a:extLst/>
          </a:blip>
          <a:stretch>
            <a:fillRect/>
          </a:stretch>
        </p:blipFill>
        <p:spPr>
          <a:xfrm>
            <a:off x="5076056" y="2678427"/>
            <a:ext cx="3168352" cy="31714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Billede 4"/>
          <p:cNvPicPr>
            <a:picLocks noChangeAspect="1"/>
          </p:cNvPicPr>
          <p:nvPr/>
        </p:nvPicPr>
        <p:blipFill>
          <a:blip r:embed="rId3" cstate="print">
            <a:extLst/>
          </a:blip>
          <a:stretch>
            <a:fillRect/>
          </a:stretch>
        </p:blipFill>
        <p:spPr>
          <a:xfrm>
            <a:off x="5880326" y="3140968"/>
            <a:ext cx="1559812" cy="1483362"/>
          </a:xfrm>
          <a:prstGeom prst="ellipse">
            <a:avLst/>
          </a:prstGeom>
          <a:ln>
            <a:noFill/>
          </a:ln>
          <a:effectLst>
            <a:softEdge rad="112500"/>
          </a:effectLst>
        </p:spPr>
      </p:pic>
      <p:pic>
        <p:nvPicPr>
          <p:cNvPr id="6" name="Billede 5"/>
          <p:cNvPicPr>
            <a:picLocks noChangeAspect="1"/>
          </p:cNvPicPr>
          <p:nvPr/>
        </p:nvPicPr>
        <p:blipFill>
          <a:blip r:embed="rId4"/>
          <a:stretch>
            <a:fillRect/>
          </a:stretch>
        </p:blipFill>
        <p:spPr>
          <a:xfrm>
            <a:off x="251520" y="260648"/>
            <a:ext cx="1244761" cy="1557040"/>
          </a:xfrm>
          <a:prstGeom prst="rect">
            <a:avLst/>
          </a:prstGeom>
          <a:ln>
            <a:noFill/>
          </a:ln>
          <a:effectLst>
            <a:softEdge rad="112500"/>
          </a:effectLst>
        </p:spPr>
      </p:pic>
    </p:spTree>
    <p:extLst>
      <p:ext uri="{BB962C8B-B14F-4D97-AF65-F5344CB8AC3E}">
        <p14:creationId xmlns:p14="http://schemas.microsoft.com/office/powerpoint/2010/main" val="128427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Født 1.1.56 og senere</a:t>
            </a:r>
            <a:endParaRPr lang="da-DK" dirty="0"/>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4116299213"/>
              </p:ext>
            </p:extLst>
          </p:nvPr>
        </p:nvGraphicFramePr>
        <p:xfrm>
          <a:off x="524623" y="3573016"/>
          <a:ext cx="8229600" cy="2304256"/>
        </p:xfrm>
        <a:graphic>
          <a:graphicData uri="http://schemas.openxmlformats.org/drawingml/2006/table">
            <a:tbl>
              <a:tblPr firstRow="1" bandRow="1">
                <a:tableStyleId>{5C22544A-7EE6-4342-B048-85BDC9FD1C3A}</a:tableStyleId>
              </a:tblPr>
              <a:tblGrid>
                <a:gridCol w="2057400"/>
                <a:gridCol w="2057400"/>
                <a:gridCol w="2057400"/>
                <a:gridCol w="2057400"/>
              </a:tblGrid>
              <a:tr h="820896">
                <a:tc>
                  <a:txBody>
                    <a:bodyPr/>
                    <a:lstStyle/>
                    <a:p>
                      <a:r>
                        <a:rPr lang="da-DK" dirty="0" smtClean="0"/>
                        <a:t>FØDT</a:t>
                      </a:r>
                      <a:endParaRPr lang="da-DK" dirty="0"/>
                    </a:p>
                  </a:txBody>
                  <a:tcPr/>
                </a:tc>
                <a:tc>
                  <a:txBody>
                    <a:bodyPr/>
                    <a:lstStyle/>
                    <a:p>
                      <a:r>
                        <a:rPr lang="da-DK" dirty="0" smtClean="0"/>
                        <a:t>EFTERLØN FRA</a:t>
                      </a:r>
                      <a:endParaRPr lang="da-DK" dirty="0"/>
                    </a:p>
                  </a:txBody>
                  <a:tcPr/>
                </a:tc>
                <a:tc>
                  <a:txBody>
                    <a:bodyPr/>
                    <a:lstStyle/>
                    <a:p>
                      <a:r>
                        <a:rPr lang="da-DK" dirty="0" smtClean="0"/>
                        <a:t>FOLKEPENSION FRA</a:t>
                      </a:r>
                      <a:endParaRPr lang="da-DK" dirty="0"/>
                    </a:p>
                  </a:txBody>
                  <a:tcPr/>
                </a:tc>
                <a:tc>
                  <a:txBody>
                    <a:bodyPr/>
                    <a:lstStyle/>
                    <a:p>
                      <a:r>
                        <a:rPr lang="da-DK" dirty="0" smtClean="0"/>
                        <a:t>ANTAL</a:t>
                      </a:r>
                      <a:r>
                        <a:rPr lang="da-DK" baseline="0" dirty="0" smtClean="0"/>
                        <a:t> ÅR PÅ EFTERLØN</a:t>
                      </a:r>
                      <a:endParaRPr lang="da-DK" dirty="0"/>
                    </a:p>
                  </a:txBody>
                  <a:tcPr/>
                </a:tc>
              </a:tr>
              <a:tr h="370840">
                <a:tc>
                  <a:txBody>
                    <a:bodyPr/>
                    <a:lstStyle/>
                    <a:p>
                      <a:r>
                        <a:rPr lang="da-DK" dirty="0" smtClean="0"/>
                        <a:t>1.1.56 – 30.6.56</a:t>
                      </a:r>
                      <a:endParaRPr lang="da-DK" dirty="0"/>
                    </a:p>
                  </a:txBody>
                  <a:tcPr/>
                </a:tc>
                <a:tc>
                  <a:txBody>
                    <a:bodyPr/>
                    <a:lstStyle/>
                    <a:p>
                      <a:r>
                        <a:rPr lang="da-DK" dirty="0" smtClean="0"/>
                        <a:t>62 ½ år</a:t>
                      </a:r>
                      <a:endParaRPr lang="da-DK" dirty="0"/>
                    </a:p>
                  </a:txBody>
                  <a:tcPr/>
                </a:tc>
                <a:tc>
                  <a:txBody>
                    <a:bodyPr/>
                    <a:lstStyle/>
                    <a:p>
                      <a:r>
                        <a:rPr lang="da-DK" dirty="0" smtClean="0"/>
                        <a:t>67 år</a:t>
                      </a:r>
                      <a:endParaRPr lang="da-DK" dirty="0"/>
                    </a:p>
                  </a:txBody>
                  <a:tcPr/>
                </a:tc>
                <a:tc>
                  <a:txBody>
                    <a:bodyPr/>
                    <a:lstStyle/>
                    <a:p>
                      <a:r>
                        <a:rPr lang="da-DK" dirty="0" smtClean="0"/>
                        <a:t>4 ½ år</a:t>
                      </a:r>
                      <a:endParaRPr lang="da-DK" dirty="0"/>
                    </a:p>
                  </a:txBody>
                  <a:tcPr/>
                </a:tc>
              </a:tr>
              <a:tr h="370840">
                <a:tc>
                  <a:txBody>
                    <a:bodyPr/>
                    <a:lstStyle/>
                    <a:p>
                      <a:r>
                        <a:rPr lang="da-DK" dirty="0" smtClean="0"/>
                        <a:t>1.7.56-31.12.58</a:t>
                      </a:r>
                      <a:endParaRPr lang="da-DK" dirty="0"/>
                    </a:p>
                  </a:txBody>
                  <a:tcPr/>
                </a:tc>
                <a:tc>
                  <a:txBody>
                    <a:bodyPr/>
                    <a:lstStyle/>
                    <a:p>
                      <a:r>
                        <a:rPr lang="da-DK" dirty="0" smtClean="0"/>
                        <a:t>63 år</a:t>
                      </a:r>
                      <a:endParaRPr lang="da-DK" dirty="0"/>
                    </a:p>
                  </a:txBody>
                  <a:tcPr/>
                </a:tc>
                <a:tc>
                  <a:txBody>
                    <a:bodyPr/>
                    <a:lstStyle/>
                    <a:p>
                      <a:r>
                        <a:rPr lang="da-DK" dirty="0" smtClean="0"/>
                        <a:t>67 år</a:t>
                      </a:r>
                      <a:endParaRPr lang="da-DK" dirty="0"/>
                    </a:p>
                  </a:txBody>
                  <a:tcPr/>
                </a:tc>
                <a:tc>
                  <a:txBody>
                    <a:bodyPr/>
                    <a:lstStyle/>
                    <a:p>
                      <a:r>
                        <a:rPr lang="da-DK" dirty="0" smtClean="0"/>
                        <a:t>4 år</a:t>
                      </a:r>
                      <a:endParaRPr lang="da-DK" dirty="0"/>
                    </a:p>
                  </a:txBody>
                  <a:tcPr/>
                </a:tc>
              </a:tr>
              <a:tr h="370840">
                <a:tc>
                  <a:txBody>
                    <a:bodyPr/>
                    <a:lstStyle/>
                    <a:p>
                      <a:r>
                        <a:rPr lang="da-DK" dirty="0" smtClean="0"/>
                        <a:t>1.1.59-30.6.59</a:t>
                      </a:r>
                      <a:endParaRPr lang="da-DK" dirty="0"/>
                    </a:p>
                  </a:txBody>
                  <a:tcPr/>
                </a:tc>
                <a:tc>
                  <a:txBody>
                    <a:bodyPr/>
                    <a:lstStyle/>
                    <a:p>
                      <a:r>
                        <a:rPr lang="da-DK" dirty="0" smtClean="0"/>
                        <a:t>63 ½ år</a:t>
                      </a:r>
                      <a:endParaRPr lang="da-DK" dirty="0"/>
                    </a:p>
                  </a:txBody>
                  <a:tcPr/>
                </a:tc>
                <a:tc>
                  <a:txBody>
                    <a:bodyPr/>
                    <a:lstStyle/>
                    <a:p>
                      <a:r>
                        <a:rPr lang="da-DK" dirty="0" smtClean="0"/>
                        <a:t>67 år</a:t>
                      </a:r>
                      <a:endParaRPr lang="da-DK" dirty="0"/>
                    </a:p>
                  </a:txBody>
                  <a:tcPr/>
                </a:tc>
                <a:tc>
                  <a:txBody>
                    <a:bodyPr/>
                    <a:lstStyle/>
                    <a:p>
                      <a:r>
                        <a:rPr lang="da-DK" dirty="0" smtClean="0"/>
                        <a:t>3 ½ år</a:t>
                      </a:r>
                      <a:endParaRPr lang="da-DK" dirty="0"/>
                    </a:p>
                  </a:txBody>
                  <a:tcPr/>
                </a:tc>
              </a:tr>
              <a:tr h="370840">
                <a:tc>
                  <a:txBody>
                    <a:bodyPr/>
                    <a:lstStyle/>
                    <a:p>
                      <a:r>
                        <a:rPr lang="da-DK" dirty="0" smtClean="0"/>
                        <a:t>*1.7.59</a:t>
                      </a:r>
                      <a:r>
                        <a:rPr lang="da-DK" baseline="0" dirty="0" smtClean="0"/>
                        <a:t> </a:t>
                      </a:r>
                      <a:r>
                        <a:rPr lang="da-DK" baseline="0" dirty="0" smtClean="0">
                          <a:sym typeface="Wingdings 3"/>
                        </a:rPr>
                        <a:t></a:t>
                      </a:r>
                      <a:endParaRPr lang="da-DK" dirty="0"/>
                    </a:p>
                  </a:txBody>
                  <a:tcPr/>
                </a:tc>
                <a:tc>
                  <a:txBody>
                    <a:bodyPr/>
                    <a:lstStyle/>
                    <a:p>
                      <a:r>
                        <a:rPr lang="da-DK" dirty="0" smtClean="0"/>
                        <a:t>64 år</a:t>
                      </a:r>
                      <a:endParaRPr lang="da-DK" dirty="0"/>
                    </a:p>
                  </a:txBody>
                  <a:tcPr/>
                </a:tc>
                <a:tc>
                  <a:txBody>
                    <a:bodyPr/>
                    <a:lstStyle/>
                    <a:p>
                      <a:r>
                        <a:rPr lang="da-DK" dirty="0" smtClean="0"/>
                        <a:t>67 år</a:t>
                      </a:r>
                      <a:endParaRPr lang="da-DK" dirty="0"/>
                    </a:p>
                  </a:txBody>
                  <a:tcPr/>
                </a:tc>
                <a:tc>
                  <a:txBody>
                    <a:bodyPr/>
                    <a:lstStyle/>
                    <a:p>
                      <a:r>
                        <a:rPr lang="da-DK" dirty="0" smtClean="0"/>
                        <a:t>3 år</a:t>
                      </a:r>
                      <a:endParaRPr lang="da-DK" dirty="0"/>
                    </a:p>
                  </a:txBody>
                  <a:tcPr/>
                </a:tc>
              </a:tr>
            </a:tbl>
          </a:graphicData>
        </a:graphic>
      </p:graphicFrame>
      <p:sp>
        <p:nvSpPr>
          <p:cNvPr id="6" name="Tekstboks 5"/>
          <p:cNvSpPr txBox="1"/>
          <p:nvPr/>
        </p:nvSpPr>
        <p:spPr>
          <a:xfrm>
            <a:off x="509830" y="5984413"/>
            <a:ext cx="8723863" cy="646331"/>
          </a:xfrm>
          <a:prstGeom prst="rect">
            <a:avLst/>
          </a:prstGeom>
          <a:noFill/>
        </p:spPr>
        <p:txBody>
          <a:bodyPr wrap="none" rtlCol="0">
            <a:spAutoFit/>
          </a:bodyPr>
          <a:lstStyle/>
          <a:p>
            <a:r>
              <a:rPr lang="da-DK" dirty="0" smtClean="0"/>
              <a:t>*Måske bliver efterløns- og folkepensionsalderen sat op for dem, der er </a:t>
            </a:r>
          </a:p>
          <a:p>
            <a:r>
              <a:rPr lang="da-DK" dirty="0"/>
              <a:t>f</a:t>
            </a:r>
            <a:r>
              <a:rPr lang="da-DK" dirty="0" smtClean="0"/>
              <a:t>ødt efter den 31. </a:t>
            </a:r>
            <a:r>
              <a:rPr lang="da-DK" smtClean="0"/>
              <a:t>december 1962. </a:t>
            </a:r>
            <a:r>
              <a:rPr lang="da-DK" dirty="0" smtClean="0"/>
              <a:t>Det skal Folketinget tage stilling til i 2015.</a:t>
            </a:r>
            <a:endParaRPr lang="da-DK" dirty="0"/>
          </a:p>
        </p:txBody>
      </p:sp>
      <p:sp>
        <p:nvSpPr>
          <p:cNvPr id="7" name="Rektangel 6"/>
          <p:cNvSpPr/>
          <p:nvPr/>
        </p:nvSpPr>
        <p:spPr>
          <a:xfrm>
            <a:off x="323528" y="1696375"/>
            <a:ext cx="8496944" cy="1569660"/>
          </a:xfrm>
          <a:prstGeom prst="rect">
            <a:avLst/>
          </a:prstGeom>
        </p:spPr>
        <p:txBody>
          <a:bodyPr wrap="square">
            <a:spAutoFit/>
          </a:bodyPr>
          <a:lstStyle/>
          <a:p>
            <a:pPr marL="114300" indent="0">
              <a:buNone/>
            </a:pPr>
            <a:r>
              <a:rPr lang="da-DK" sz="2400" dirty="0" smtClean="0"/>
              <a:t>Din efterløns- og folkepensionsalder er steget, din efterlønsperiode er kortere. Du er omfattet af de nye regler om skrappere pensionsmodregning, og hvad der skal til for at få høj efterlønssats og skattefri præmie.  </a:t>
            </a:r>
            <a:endParaRPr lang="da-DK" sz="2400"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3011" y="6623535"/>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4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Fordele ved at blive </a:t>
            </a:r>
            <a:br>
              <a:rPr lang="da-DK" dirty="0" smtClean="0"/>
            </a:br>
            <a:r>
              <a:rPr lang="da-DK" dirty="0" smtClean="0"/>
              <a:t>længere på arbejdsmarkedet</a:t>
            </a:r>
            <a:endParaRPr lang="da-DK" dirty="0"/>
          </a:p>
        </p:txBody>
      </p:sp>
      <p:sp>
        <p:nvSpPr>
          <p:cNvPr id="3" name="Pladsholder til indhold 2"/>
          <p:cNvSpPr>
            <a:spLocks noGrp="1"/>
          </p:cNvSpPr>
          <p:nvPr>
            <p:ph idx="1"/>
          </p:nvPr>
        </p:nvSpPr>
        <p:spPr>
          <a:xfrm>
            <a:off x="251520" y="1752600"/>
            <a:ext cx="8640960" cy="4373563"/>
          </a:xfrm>
        </p:spPr>
        <p:txBody>
          <a:bodyPr>
            <a:normAutofit fontScale="92500" lnSpcReduction="20000"/>
          </a:bodyPr>
          <a:lstStyle/>
          <a:p>
            <a:pPr marL="114300" indent="0">
              <a:buNone/>
            </a:pPr>
            <a:r>
              <a:rPr lang="da-DK" sz="2800" dirty="0" smtClean="0"/>
              <a:t>Der er flere fordele, hvis du bliver længere på arbejdsmarkedet og venter med at gå på efterløn.</a:t>
            </a:r>
          </a:p>
          <a:p>
            <a:pPr marL="114300" indent="0">
              <a:buNone/>
            </a:pPr>
            <a:endParaRPr lang="da-DK" sz="1600" dirty="0" smtClean="0"/>
          </a:p>
          <a:p>
            <a:pPr marL="114300" indent="0">
              <a:buNone/>
            </a:pPr>
            <a:r>
              <a:rPr lang="da-DK" sz="2800" dirty="0" smtClean="0"/>
              <a:t>Hvilke fordele du får, hvor længe du skal blive, og hvor meget du skal arbejde afhænger af, hvornår du er født.</a:t>
            </a:r>
          </a:p>
          <a:p>
            <a:pPr marL="114300" indent="0">
              <a:buNone/>
            </a:pPr>
            <a:endParaRPr lang="da-DK" sz="2800" dirty="0" smtClean="0"/>
          </a:p>
          <a:p>
            <a:pPr marL="114300" indent="0">
              <a:buNone/>
            </a:pPr>
            <a:endParaRPr lang="da-DK" sz="2800" dirty="0" smtClean="0"/>
          </a:p>
          <a:p>
            <a:pPr marL="114300" indent="0">
              <a:buNone/>
            </a:pPr>
            <a:r>
              <a:rPr lang="da-DK" sz="2800" b="1" dirty="0" smtClean="0">
                <a:effectLst>
                  <a:outerShdw blurRad="38100" dist="38100" dir="2700000" algn="tl">
                    <a:srgbClr val="000000">
                      <a:alpha val="43137"/>
                    </a:srgbClr>
                  </a:outerShdw>
                </a:effectLst>
              </a:rPr>
              <a:t>Fordelene:</a:t>
            </a:r>
          </a:p>
          <a:p>
            <a:r>
              <a:rPr lang="da-DK" sz="2800" dirty="0" smtClean="0"/>
              <a:t>Højere efterlønssats, dvs. 100 % i stedet for 91 %.</a:t>
            </a:r>
          </a:p>
          <a:p>
            <a:r>
              <a:rPr lang="da-DK" sz="2800" dirty="0"/>
              <a:t>L</a:t>
            </a:r>
            <a:r>
              <a:rPr lang="da-DK" sz="2800" dirty="0" smtClean="0"/>
              <a:t>avere pensionsfradrag – kun muligt for nogle.</a:t>
            </a:r>
          </a:p>
          <a:p>
            <a:r>
              <a:rPr lang="da-DK" sz="2800" dirty="0" smtClean="0"/>
              <a:t>Mulighed for at optjene skattefri præmie.</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3645024"/>
            <a:ext cx="736157" cy="1152127"/>
          </a:xfrm>
          <a:prstGeom prst="rect">
            <a:avLst/>
          </a:prstGeom>
        </p:spPr>
      </p:pic>
    </p:spTree>
    <p:extLst>
      <p:ext uri="{BB962C8B-B14F-4D97-AF65-F5344CB8AC3E}">
        <p14:creationId xmlns:p14="http://schemas.microsoft.com/office/powerpoint/2010/main" val="17836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Fordel – højere sats</a:t>
            </a:r>
            <a:br>
              <a:rPr lang="da-DK" dirty="0" smtClean="0"/>
            </a:br>
            <a:r>
              <a:rPr lang="da-DK" sz="2000" dirty="0" smtClean="0"/>
              <a:t>Efterlønssatserne - 2012</a:t>
            </a:r>
            <a:endParaRPr lang="da-DK" sz="2000"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567596675"/>
              </p:ext>
            </p:extLst>
          </p:nvPr>
        </p:nvGraphicFramePr>
        <p:xfrm>
          <a:off x="457200" y="1700808"/>
          <a:ext cx="8229599" cy="2042552"/>
        </p:xfrm>
        <a:graphic>
          <a:graphicData uri="http://schemas.openxmlformats.org/drawingml/2006/table">
            <a:tbl>
              <a:tblPr firstRow="1" bandRow="1">
                <a:tableStyleId>{D113A9D2-9D6B-4929-AA2D-F23B5EE8CBE7}</a:tableStyleId>
              </a:tblPr>
              <a:tblGrid>
                <a:gridCol w="1175657"/>
                <a:gridCol w="994927"/>
                <a:gridCol w="1224136"/>
                <a:gridCol w="1224136"/>
                <a:gridCol w="1008112"/>
                <a:gridCol w="1368152"/>
                <a:gridCol w="1234479"/>
              </a:tblGrid>
              <a:tr h="884312">
                <a:tc>
                  <a:txBody>
                    <a:bodyPr/>
                    <a:lstStyle/>
                    <a:p>
                      <a:endParaRPr lang="da-DK" dirty="0"/>
                    </a:p>
                  </a:txBody>
                  <a:tcPr/>
                </a:tc>
                <a:tc>
                  <a:txBody>
                    <a:bodyPr/>
                    <a:lstStyle/>
                    <a:p>
                      <a:r>
                        <a:rPr lang="da-DK" dirty="0" smtClean="0"/>
                        <a:t>100% </a:t>
                      </a:r>
                    </a:p>
                    <a:p>
                      <a:r>
                        <a:rPr lang="da-DK" dirty="0" smtClean="0"/>
                        <a:t>pr.</a:t>
                      </a:r>
                      <a:r>
                        <a:rPr lang="da-DK" baseline="0" dirty="0" smtClean="0"/>
                        <a:t> dag</a:t>
                      </a:r>
                      <a:endParaRPr lang="da-DK" dirty="0"/>
                    </a:p>
                  </a:txBody>
                  <a:tcPr/>
                </a:tc>
                <a:tc>
                  <a:txBody>
                    <a:bodyPr/>
                    <a:lstStyle/>
                    <a:p>
                      <a:r>
                        <a:rPr lang="da-DK" dirty="0" smtClean="0"/>
                        <a:t>100% pr. måned</a:t>
                      </a:r>
                    </a:p>
                    <a:p>
                      <a:r>
                        <a:rPr lang="da-DK" sz="1200" dirty="0" smtClean="0"/>
                        <a:t>i</a:t>
                      </a:r>
                      <a:r>
                        <a:rPr lang="da-DK" sz="1200" baseline="0" dirty="0" smtClean="0"/>
                        <a:t> gennemsnit</a:t>
                      </a:r>
                      <a:endParaRPr lang="da-DK" sz="1200" dirty="0"/>
                    </a:p>
                  </a:txBody>
                  <a:tcPr/>
                </a:tc>
                <a:tc>
                  <a:txBody>
                    <a:bodyPr/>
                    <a:lstStyle/>
                    <a:p>
                      <a:r>
                        <a:rPr lang="da-DK" sz="1600" baseline="0" dirty="0" err="1" smtClean="0"/>
                        <a:t>Måneds-</a:t>
                      </a:r>
                      <a:r>
                        <a:rPr lang="da-DK" sz="1600" dirty="0" err="1" smtClean="0"/>
                        <a:t>løn</a:t>
                      </a:r>
                      <a:r>
                        <a:rPr lang="da-DK" sz="1600" dirty="0" smtClean="0"/>
                        <a:t> være mindst</a:t>
                      </a:r>
                      <a:endParaRPr lang="da-DK" sz="1600" dirty="0"/>
                    </a:p>
                  </a:txBody>
                  <a:tcPr/>
                </a:tc>
                <a:tc>
                  <a:txBody>
                    <a:bodyPr/>
                    <a:lstStyle/>
                    <a:p>
                      <a:r>
                        <a:rPr lang="da-DK" dirty="0" smtClean="0"/>
                        <a:t>91%</a:t>
                      </a:r>
                    </a:p>
                    <a:p>
                      <a:r>
                        <a:rPr lang="da-DK" dirty="0" smtClean="0"/>
                        <a:t>pr. dag</a:t>
                      </a:r>
                      <a:endParaRPr lang="da-DK" dirty="0"/>
                    </a:p>
                  </a:txBody>
                  <a:tcPr/>
                </a:tc>
                <a:tc>
                  <a:txBody>
                    <a:bodyPr/>
                    <a:lstStyle/>
                    <a:p>
                      <a:r>
                        <a:rPr lang="da-DK" dirty="0" smtClean="0"/>
                        <a:t>91%</a:t>
                      </a:r>
                      <a:r>
                        <a:rPr lang="da-DK" baseline="0" dirty="0" smtClean="0"/>
                        <a:t> pr.</a:t>
                      </a:r>
                    </a:p>
                    <a:p>
                      <a:r>
                        <a:rPr lang="da-DK" baseline="0" dirty="0" smtClean="0"/>
                        <a:t>måned</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i</a:t>
                      </a:r>
                      <a:r>
                        <a:rPr lang="da-DK" sz="1200" baseline="0" dirty="0" smtClean="0"/>
                        <a:t> gennemsnit</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baseline="0" dirty="0" err="1" smtClean="0"/>
                        <a:t>Måneds-</a:t>
                      </a:r>
                      <a:r>
                        <a:rPr lang="da-DK" sz="1600" dirty="0" err="1" smtClean="0"/>
                        <a:t>løn</a:t>
                      </a:r>
                      <a:r>
                        <a:rPr lang="da-DK" sz="1600" dirty="0" smtClean="0"/>
                        <a:t> være mindst</a:t>
                      </a:r>
                    </a:p>
                  </a:txBody>
                  <a:tcPr/>
                </a:tc>
              </a:tr>
              <a:tr h="370840">
                <a:tc>
                  <a:txBody>
                    <a:bodyPr/>
                    <a:lstStyle/>
                    <a:p>
                      <a:r>
                        <a:rPr lang="da-DK" sz="1600" dirty="0" smtClean="0"/>
                        <a:t>FULDTIDS-FORSIKRET</a:t>
                      </a:r>
                      <a:endParaRPr lang="da-DK" sz="1600" dirty="0"/>
                    </a:p>
                  </a:txBody>
                  <a:tcPr/>
                </a:tc>
                <a:tc>
                  <a:txBody>
                    <a:bodyPr/>
                    <a:lstStyle/>
                    <a:p>
                      <a:r>
                        <a:rPr lang="da-DK" dirty="0" smtClean="0"/>
                        <a:t>788 kr.</a:t>
                      </a:r>
                      <a:endParaRPr lang="da-DK" dirty="0"/>
                    </a:p>
                  </a:txBody>
                  <a:tcPr/>
                </a:tc>
                <a:tc>
                  <a:txBody>
                    <a:bodyPr/>
                    <a:lstStyle/>
                    <a:p>
                      <a:r>
                        <a:rPr lang="da-DK" dirty="0" smtClean="0"/>
                        <a:t>17.060 kr.</a:t>
                      </a:r>
                      <a:endParaRPr lang="da-DK" dirty="0"/>
                    </a:p>
                  </a:txBody>
                  <a:tcPr/>
                </a:tc>
                <a:tc>
                  <a:txBody>
                    <a:bodyPr/>
                    <a:lstStyle/>
                    <a:p>
                      <a:r>
                        <a:rPr lang="da-DK" dirty="0" smtClean="0"/>
                        <a:t>20.610 kr.</a:t>
                      </a:r>
                      <a:endParaRPr lang="da-DK" dirty="0"/>
                    </a:p>
                  </a:txBody>
                  <a:tcPr/>
                </a:tc>
                <a:tc>
                  <a:txBody>
                    <a:bodyPr/>
                    <a:lstStyle/>
                    <a:p>
                      <a:r>
                        <a:rPr lang="da-DK" dirty="0" smtClean="0"/>
                        <a:t>717 kr.</a:t>
                      </a:r>
                      <a:endParaRPr lang="da-DK" dirty="0"/>
                    </a:p>
                  </a:txBody>
                  <a:tcPr/>
                </a:tc>
                <a:tc>
                  <a:txBody>
                    <a:bodyPr/>
                    <a:lstStyle/>
                    <a:p>
                      <a:r>
                        <a:rPr lang="da-DK" dirty="0" smtClean="0"/>
                        <a:t>15.523 kr.</a:t>
                      </a:r>
                      <a:endParaRPr lang="da-DK" dirty="0"/>
                    </a:p>
                  </a:txBody>
                  <a:tcPr/>
                </a:tc>
                <a:tc>
                  <a:txBody>
                    <a:bodyPr/>
                    <a:lstStyle/>
                    <a:p>
                      <a:r>
                        <a:rPr lang="da-DK" dirty="0" smtClean="0"/>
                        <a:t>18.752 kr.</a:t>
                      </a:r>
                      <a:endParaRPr lang="da-DK" dirty="0"/>
                    </a:p>
                  </a:txBody>
                  <a:tcPr/>
                </a:tc>
              </a:tr>
              <a:tr h="370840">
                <a:tc>
                  <a:txBody>
                    <a:bodyPr/>
                    <a:lstStyle/>
                    <a:p>
                      <a:r>
                        <a:rPr lang="da-DK" sz="1600" dirty="0" smtClean="0"/>
                        <a:t>DELTIDS-FORSIKRET</a:t>
                      </a:r>
                      <a:endParaRPr lang="da-DK" sz="1600" dirty="0"/>
                    </a:p>
                  </a:txBody>
                  <a:tcPr/>
                </a:tc>
                <a:tc>
                  <a:txBody>
                    <a:bodyPr/>
                    <a:lstStyle/>
                    <a:p>
                      <a:r>
                        <a:rPr lang="da-DK" dirty="0" smtClean="0"/>
                        <a:t>525 kr.</a:t>
                      </a:r>
                      <a:endParaRPr lang="da-DK" dirty="0"/>
                    </a:p>
                  </a:txBody>
                  <a:tcPr/>
                </a:tc>
                <a:tc>
                  <a:txBody>
                    <a:bodyPr/>
                    <a:lstStyle/>
                    <a:p>
                      <a:r>
                        <a:rPr lang="da-DK" dirty="0" smtClean="0"/>
                        <a:t>11.366 kr.</a:t>
                      </a:r>
                      <a:endParaRPr lang="da-DK" dirty="0"/>
                    </a:p>
                  </a:txBody>
                  <a:tcPr/>
                </a:tc>
                <a:tc>
                  <a:txBody>
                    <a:bodyPr/>
                    <a:lstStyle/>
                    <a:p>
                      <a:r>
                        <a:rPr lang="da-DK" dirty="0" smtClean="0"/>
                        <a:t>13.740 kr.</a:t>
                      </a:r>
                      <a:endParaRPr lang="da-DK" dirty="0"/>
                    </a:p>
                  </a:txBody>
                  <a:tcPr/>
                </a:tc>
                <a:tc>
                  <a:txBody>
                    <a:bodyPr/>
                    <a:lstStyle/>
                    <a:p>
                      <a:r>
                        <a:rPr lang="da-DK" dirty="0" smtClean="0"/>
                        <a:t>478 kr. </a:t>
                      </a:r>
                      <a:endParaRPr lang="da-DK" dirty="0"/>
                    </a:p>
                  </a:txBody>
                  <a:tcPr/>
                </a:tc>
                <a:tc>
                  <a:txBody>
                    <a:bodyPr/>
                    <a:lstStyle/>
                    <a:p>
                      <a:r>
                        <a:rPr lang="da-DK" dirty="0" smtClean="0"/>
                        <a:t>10.349 kr.</a:t>
                      </a:r>
                      <a:endParaRPr lang="da-DK" dirty="0"/>
                    </a:p>
                  </a:txBody>
                  <a:tcPr/>
                </a:tc>
                <a:tc>
                  <a:txBody>
                    <a:bodyPr/>
                    <a:lstStyle/>
                    <a:p>
                      <a:r>
                        <a:rPr lang="da-DK" dirty="0" smtClean="0"/>
                        <a:t>12.495 kr.</a:t>
                      </a:r>
                      <a:endParaRPr lang="da-DK" dirty="0"/>
                    </a:p>
                  </a:txBody>
                  <a:tcPr/>
                </a:tc>
              </a:tr>
            </a:tbl>
          </a:graphicData>
        </a:graphic>
      </p:graphicFrame>
      <p:sp>
        <p:nvSpPr>
          <p:cNvPr id="5" name="Rektangel 4"/>
          <p:cNvSpPr/>
          <p:nvPr/>
        </p:nvSpPr>
        <p:spPr>
          <a:xfrm>
            <a:off x="323528" y="3861048"/>
            <a:ext cx="8496944" cy="2893100"/>
          </a:xfrm>
          <a:prstGeom prst="rect">
            <a:avLst/>
          </a:prstGeom>
        </p:spPr>
        <p:txBody>
          <a:bodyPr wrap="square">
            <a:spAutoFit/>
          </a:bodyPr>
          <a:lstStyle/>
          <a:p>
            <a:r>
              <a:rPr lang="da-DK" sz="2000" dirty="0" smtClean="0">
                <a:solidFill>
                  <a:schemeClr val="accent1">
                    <a:lumMod val="50000"/>
                  </a:schemeClr>
                </a:solidFill>
              </a:rPr>
              <a:t>For </a:t>
            </a:r>
            <a:r>
              <a:rPr lang="da-DK" sz="2000" dirty="0">
                <a:solidFill>
                  <a:schemeClr val="accent1">
                    <a:lumMod val="50000"/>
                  </a:schemeClr>
                </a:solidFill>
              </a:rPr>
              <a:t>at få satsen for </a:t>
            </a:r>
            <a:r>
              <a:rPr lang="da-DK" sz="2000" dirty="0" smtClean="0">
                <a:solidFill>
                  <a:schemeClr val="accent1">
                    <a:lumMod val="50000"/>
                  </a:schemeClr>
                </a:solidFill>
              </a:rPr>
              <a:t>fuldtidsforsikrede, skal du være fuldtidsforsikret i 10 år indenfor 15 år, heraf de sidste 52 uger før efterlønsdatoen.</a:t>
            </a:r>
          </a:p>
          <a:p>
            <a:endParaRPr lang="da-DK" sz="1400" dirty="0" smtClean="0">
              <a:solidFill>
                <a:schemeClr val="accent1">
                  <a:lumMod val="50000"/>
                </a:schemeClr>
              </a:solidFill>
            </a:endParaRPr>
          </a:p>
          <a:p>
            <a:r>
              <a:rPr lang="da-DK" sz="2000" dirty="0" smtClean="0">
                <a:solidFill>
                  <a:schemeClr val="accent1">
                    <a:lumMod val="50000"/>
                  </a:schemeClr>
                </a:solidFill>
              </a:rPr>
              <a:t>For at få den fulde sats, skal du have haft en vis løn de sidste 3 måneder før, du går på efterløn.</a:t>
            </a:r>
          </a:p>
          <a:p>
            <a:endParaRPr lang="da-DK" sz="1400" dirty="0" smtClean="0">
              <a:solidFill>
                <a:schemeClr val="accent1">
                  <a:lumMod val="50000"/>
                </a:schemeClr>
              </a:solidFill>
            </a:endParaRPr>
          </a:p>
          <a:p>
            <a:r>
              <a:rPr lang="da-DK" sz="2000" dirty="0">
                <a:solidFill>
                  <a:schemeClr val="accent1">
                    <a:lumMod val="50000"/>
                  </a:schemeClr>
                </a:solidFill>
              </a:rPr>
              <a:t>Hvis du er tilmeldt fortrydelsesordningen, er din efterlønssats lavere.</a:t>
            </a:r>
          </a:p>
          <a:p>
            <a:endParaRPr lang="da-DK" sz="1400" dirty="0">
              <a:solidFill>
                <a:schemeClr val="accent1">
                  <a:lumMod val="50000"/>
                </a:schemeClr>
              </a:solidFill>
            </a:endParaRPr>
          </a:p>
          <a:p>
            <a:r>
              <a:rPr lang="da-DK" sz="2000" dirty="0" smtClean="0">
                <a:solidFill>
                  <a:schemeClr val="accent1">
                    <a:lumMod val="50000"/>
                  </a:schemeClr>
                </a:solidFill>
              </a:rPr>
              <a:t>Efterlønnen udbetales for </a:t>
            </a:r>
            <a:r>
              <a:rPr lang="da-DK" sz="2000" dirty="0">
                <a:solidFill>
                  <a:schemeClr val="accent1">
                    <a:lumMod val="50000"/>
                  </a:schemeClr>
                </a:solidFill>
              </a:rPr>
              <a:t>4 eller 5 </a:t>
            </a:r>
            <a:r>
              <a:rPr lang="da-DK" sz="2000" dirty="0" smtClean="0">
                <a:solidFill>
                  <a:schemeClr val="accent1">
                    <a:lumMod val="50000"/>
                  </a:schemeClr>
                </a:solidFill>
              </a:rPr>
              <a:t>uger ad gangen. Derfor varierer </a:t>
            </a:r>
            <a:r>
              <a:rPr lang="da-DK" sz="2000" dirty="0">
                <a:solidFill>
                  <a:schemeClr val="accent1">
                    <a:lumMod val="50000"/>
                  </a:schemeClr>
                </a:solidFill>
              </a:rPr>
              <a:t>den månedlige </a:t>
            </a:r>
            <a:r>
              <a:rPr lang="da-DK" sz="2000" dirty="0" smtClean="0">
                <a:solidFill>
                  <a:schemeClr val="accent1">
                    <a:lumMod val="50000"/>
                  </a:schemeClr>
                </a:solidFill>
              </a:rPr>
              <a:t>udbetaling.</a:t>
            </a:r>
            <a:endParaRPr lang="da-DK" sz="1400" dirty="0" smtClean="0">
              <a:solidFill>
                <a:schemeClr val="accent1">
                  <a:lumMod val="50000"/>
                </a:schemeClr>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8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Indforståede begreber</a:t>
            </a:r>
            <a:endParaRPr lang="da-DK" dirty="0"/>
          </a:p>
        </p:txBody>
      </p:sp>
      <p:sp>
        <p:nvSpPr>
          <p:cNvPr id="3" name="Pladsholder til indhold 2"/>
          <p:cNvSpPr>
            <a:spLocks noGrp="1"/>
          </p:cNvSpPr>
          <p:nvPr>
            <p:ph idx="1"/>
          </p:nvPr>
        </p:nvSpPr>
        <p:spPr>
          <a:xfrm>
            <a:off x="457200" y="1752600"/>
            <a:ext cx="8229600" cy="4772744"/>
          </a:xfrm>
        </p:spPr>
        <p:txBody>
          <a:bodyPr>
            <a:normAutofit fontScale="85000" lnSpcReduction="10000"/>
          </a:bodyPr>
          <a:lstStyle/>
          <a:p>
            <a:pPr marL="114300" indent="0">
              <a:buNone/>
            </a:pPr>
            <a:endParaRPr lang="da-DK" dirty="0" smtClean="0"/>
          </a:p>
          <a:p>
            <a:pPr marL="114300" indent="0">
              <a:buNone/>
            </a:pPr>
            <a:endParaRPr lang="da-DK" dirty="0" smtClean="0"/>
          </a:p>
          <a:p>
            <a:pPr marL="114300" indent="0">
              <a:buNone/>
            </a:pPr>
            <a:r>
              <a:rPr lang="da-DK" dirty="0" smtClean="0"/>
              <a:t>LØBENDE PENSION </a:t>
            </a:r>
          </a:p>
          <a:p>
            <a:pPr marL="114300" indent="0">
              <a:buNone/>
            </a:pPr>
            <a:r>
              <a:rPr lang="da-DK" dirty="0" smtClean="0"/>
              <a:t>Er pension der udbetales hver måned.</a:t>
            </a:r>
          </a:p>
          <a:p>
            <a:pPr marL="114300" indent="0">
              <a:buNone/>
            </a:pPr>
            <a:endParaRPr lang="da-DK" dirty="0" smtClean="0"/>
          </a:p>
          <a:p>
            <a:pPr marL="114300" indent="0">
              <a:buNone/>
            </a:pPr>
            <a:endParaRPr lang="da-DK" dirty="0"/>
          </a:p>
          <a:p>
            <a:pPr marL="114300" indent="0">
              <a:buNone/>
            </a:pPr>
            <a:r>
              <a:rPr lang="da-DK" dirty="0" smtClean="0"/>
              <a:t>OPSAT PENSION</a:t>
            </a:r>
          </a:p>
          <a:p>
            <a:pPr marL="114300" indent="0">
              <a:buNone/>
            </a:pPr>
            <a:r>
              <a:rPr lang="da-DK" dirty="0" smtClean="0"/>
              <a:t>Når man har ret til at begynde at hæve </a:t>
            </a:r>
          </a:p>
          <a:p>
            <a:pPr marL="114300" indent="0">
              <a:buNone/>
            </a:pPr>
            <a:r>
              <a:rPr lang="da-DK" dirty="0" smtClean="0"/>
              <a:t>pensionen, men vælger at lade pensionen stå.</a:t>
            </a:r>
          </a:p>
          <a:p>
            <a:pPr marL="114300" indent="0">
              <a:buNone/>
            </a:pPr>
            <a:endParaRPr lang="da-DK" dirty="0" smtClean="0"/>
          </a:p>
          <a:p>
            <a:pPr marL="114300" indent="0">
              <a:buNone/>
            </a:pPr>
            <a:endParaRPr lang="da-DK" dirty="0" smtClean="0"/>
          </a:p>
          <a:p>
            <a:pPr marL="114300" indent="0">
              <a:buNone/>
            </a:pPr>
            <a:r>
              <a:rPr lang="da-DK" dirty="0" smtClean="0"/>
              <a:t>ARBEJDSMARKEDSPENSION/PENSION DER ER LED I ANSÆTTELSE</a:t>
            </a:r>
          </a:p>
          <a:p>
            <a:pPr marL="114300" indent="0">
              <a:buNone/>
            </a:pPr>
            <a:r>
              <a:rPr lang="da-DK" dirty="0" smtClean="0"/>
              <a:t>Når du pga. dit job </a:t>
            </a:r>
            <a:r>
              <a:rPr lang="da-DK" dirty="0" smtClean="0">
                <a:effectLst>
                  <a:outerShdw blurRad="38100" dist="38100" dir="2700000" algn="tl">
                    <a:srgbClr val="000000">
                      <a:alpha val="43137"/>
                    </a:srgbClr>
                  </a:outerShdw>
                </a:effectLst>
              </a:rPr>
              <a:t>skal</a:t>
            </a:r>
            <a:r>
              <a:rPr lang="da-DK" dirty="0" smtClean="0"/>
              <a:t> have pensionsordningen. Du kan ikke fravælge den og i stedet få pengene.</a:t>
            </a:r>
            <a:endParaRPr lang="da-DK" dirty="0"/>
          </a:p>
          <a:p>
            <a:pPr marL="114300" indent="0">
              <a:buNone/>
            </a:pPr>
            <a:endParaRPr lang="da-DK"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844824"/>
            <a:ext cx="1398451" cy="1398451"/>
          </a:xfrm>
          <a:prstGeom prst="rect">
            <a:avLst/>
          </a:prstGeom>
        </p:spPr>
      </p:pic>
      <p:pic>
        <p:nvPicPr>
          <p:cNvPr id="7" name="Billede 6"/>
          <p:cNvPicPr>
            <a:picLocks noChangeAspect="1"/>
          </p:cNvPicPr>
          <p:nvPr/>
        </p:nvPicPr>
        <p:blipFill rotWithShape="1">
          <a:blip r:embed="rId3">
            <a:extLst>
              <a:ext uri="{28A0092B-C50C-407E-A947-70E740481C1C}">
                <a14:useLocalDpi xmlns:a14="http://schemas.microsoft.com/office/drawing/2010/main" val="0"/>
              </a:ext>
            </a:extLst>
          </a:blip>
          <a:srcRect l="20754" r="9259" b="65919"/>
          <a:stretch/>
        </p:blipFill>
        <p:spPr>
          <a:xfrm>
            <a:off x="7164288" y="3501008"/>
            <a:ext cx="1447060" cy="1292934"/>
          </a:xfrm>
          <a:prstGeom prst="rect">
            <a:avLst/>
          </a:prstGeom>
        </p:spPr>
      </p:pic>
    </p:spTree>
    <p:extLst>
      <p:ext uri="{BB962C8B-B14F-4D97-AF65-F5344CB8AC3E}">
        <p14:creationId xmlns:p14="http://schemas.microsoft.com/office/powerpoint/2010/main" val="287254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smtClean="0"/>
              <a:t>Fordel – lempeligt pensionsfradrag </a:t>
            </a:r>
            <a:r>
              <a:rPr lang="da-DK" sz="1600" dirty="0" smtClean="0"/>
              <a:t>(FOR NOGLE) </a:t>
            </a:r>
            <a:r>
              <a:rPr lang="da-DK" sz="2400" dirty="0" smtClean="0"/>
              <a:t>Regler for pensionsmodregning</a:t>
            </a:r>
            <a:endParaRPr lang="da-DK" sz="2400" dirty="0"/>
          </a:p>
        </p:txBody>
      </p:sp>
      <p:sp>
        <p:nvSpPr>
          <p:cNvPr id="3" name="Pladsholder til indhold 2"/>
          <p:cNvSpPr>
            <a:spLocks noGrp="1"/>
          </p:cNvSpPr>
          <p:nvPr>
            <p:ph idx="1"/>
          </p:nvPr>
        </p:nvSpPr>
        <p:spPr>
          <a:xfrm>
            <a:off x="107504" y="1752600"/>
            <a:ext cx="8928992" cy="4700736"/>
          </a:xfrm>
        </p:spPr>
        <p:txBody>
          <a:bodyPr>
            <a:normAutofit fontScale="70000" lnSpcReduction="20000"/>
          </a:bodyPr>
          <a:lstStyle/>
          <a:p>
            <a:pPr marL="114300" indent="0">
              <a:buNone/>
            </a:pPr>
            <a:r>
              <a:rPr lang="da-DK" b="1" dirty="0">
                <a:solidFill>
                  <a:schemeClr val="accent5">
                    <a:lumMod val="75000"/>
                  </a:schemeClr>
                </a:solidFill>
                <a:effectLst>
                  <a:outerShdw blurRad="38100" dist="38100" dir="2700000" algn="tl">
                    <a:srgbClr val="000000">
                      <a:alpha val="43137"/>
                    </a:srgbClr>
                  </a:outerShdw>
                </a:effectLst>
              </a:rPr>
              <a:t>Født før </a:t>
            </a:r>
            <a:r>
              <a:rPr lang="da-DK" b="1" dirty="0" smtClean="0">
                <a:solidFill>
                  <a:schemeClr val="accent5">
                    <a:lumMod val="75000"/>
                  </a:schemeClr>
                </a:solidFill>
                <a:effectLst>
                  <a:outerShdw blurRad="38100" dist="38100" dir="2700000" algn="tl">
                    <a:srgbClr val="000000">
                      <a:alpha val="43137"/>
                    </a:srgbClr>
                  </a:outerShdw>
                </a:effectLst>
              </a:rPr>
              <a:t>1.1.1956 - går </a:t>
            </a:r>
            <a:r>
              <a:rPr lang="da-DK" b="1" dirty="0">
                <a:solidFill>
                  <a:schemeClr val="accent5">
                    <a:lumMod val="75000"/>
                  </a:schemeClr>
                </a:solidFill>
                <a:effectLst>
                  <a:outerShdw blurRad="38100" dist="38100" dir="2700000" algn="tl">
                    <a:srgbClr val="000000">
                      <a:alpha val="43137"/>
                    </a:srgbClr>
                  </a:outerShdw>
                </a:effectLst>
              </a:rPr>
              <a:t>på efterløn </a:t>
            </a:r>
            <a:r>
              <a:rPr lang="da-DK" b="1" dirty="0" smtClean="0">
                <a:solidFill>
                  <a:schemeClr val="accent5">
                    <a:lumMod val="75000"/>
                  </a:schemeClr>
                </a:solidFill>
                <a:effectLst>
                  <a:outerShdw blurRad="38100" dist="38100" dir="2700000" algn="tl">
                    <a:srgbClr val="000000">
                      <a:alpha val="43137"/>
                    </a:srgbClr>
                  </a:outerShdw>
                </a:effectLst>
              </a:rPr>
              <a:t>efter </a:t>
            </a:r>
            <a:r>
              <a:rPr lang="da-DK" b="1" dirty="0">
                <a:solidFill>
                  <a:schemeClr val="accent5">
                    <a:lumMod val="75000"/>
                  </a:schemeClr>
                </a:solidFill>
                <a:effectLst>
                  <a:outerShdw blurRad="38100" dist="38100" dir="2700000" algn="tl">
                    <a:srgbClr val="000000">
                      <a:alpha val="43137"/>
                    </a:srgbClr>
                  </a:outerShdw>
                </a:effectLst>
              </a:rPr>
              <a:t>2-årsreglen er </a:t>
            </a:r>
            <a:r>
              <a:rPr lang="da-DK" b="1" dirty="0" smtClean="0">
                <a:solidFill>
                  <a:schemeClr val="accent5">
                    <a:lumMod val="75000"/>
                  </a:schemeClr>
                </a:solidFill>
                <a:effectLst>
                  <a:outerShdw blurRad="38100" dist="38100" dir="2700000" algn="tl">
                    <a:srgbClr val="000000">
                      <a:alpha val="43137"/>
                    </a:srgbClr>
                  </a:outerShdw>
                </a:effectLst>
              </a:rPr>
              <a:t>opfyldt = fordel</a:t>
            </a:r>
          </a:p>
          <a:p>
            <a:pPr marL="114300" indent="0">
              <a:buNone/>
            </a:pPr>
            <a:r>
              <a:rPr lang="da-DK" dirty="0"/>
              <a:t>Løbende udbetalt arbejdsmarkedspension:    </a:t>
            </a:r>
            <a:r>
              <a:rPr lang="da-DK" dirty="0" smtClean="0"/>
              <a:t>		55 </a:t>
            </a:r>
            <a:r>
              <a:rPr lang="da-DK" dirty="0"/>
              <a:t>% af årlig pension</a:t>
            </a:r>
          </a:p>
          <a:p>
            <a:pPr marL="114300" indent="0">
              <a:buNone/>
            </a:pPr>
            <a:endParaRPr lang="da-DK" b="1" dirty="0" smtClean="0">
              <a:solidFill>
                <a:schemeClr val="accent5">
                  <a:lumMod val="75000"/>
                </a:schemeClr>
              </a:solidFill>
              <a:effectLst>
                <a:outerShdw blurRad="38100" dist="38100" dir="2700000" algn="tl">
                  <a:srgbClr val="000000">
                    <a:alpha val="43137"/>
                  </a:srgbClr>
                </a:outerShdw>
              </a:effectLst>
            </a:endParaRPr>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Født  før 1.1.1956 - går på efterløn før 2-årsreglen er opfyldt</a:t>
            </a:r>
          </a:p>
          <a:p>
            <a:r>
              <a:rPr lang="da-DK" dirty="0" smtClean="0"/>
              <a:t>Livsvarig, opsat pension: 			       	48 % af årlig pension </a:t>
            </a:r>
          </a:p>
          <a:p>
            <a:r>
              <a:rPr lang="da-DK" dirty="0" smtClean="0"/>
              <a:t>Løbende udbetalt arbejdsmarkedspension:    		50 % af årlig pension</a:t>
            </a:r>
          </a:p>
          <a:p>
            <a:r>
              <a:rPr lang="da-DK" dirty="0" smtClean="0"/>
              <a:t>Alle </a:t>
            </a:r>
            <a:r>
              <a:rPr lang="da-DK" dirty="0"/>
              <a:t>andre </a:t>
            </a:r>
            <a:r>
              <a:rPr lang="da-DK" dirty="0" smtClean="0"/>
              <a:t>pensioner: 			       		60 % af årlig værdi</a:t>
            </a:r>
          </a:p>
          <a:p>
            <a:pPr marL="114300" indent="0">
              <a:buNone/>
            </a:pPr>
            <a:r>
              <a:rPr lang="da-DK" sz="1800" dirty="0" smtClean="0"/>
              <a:t>							(eller 3 % af formuen)</a:t>
            </a:r>
            <a:endParaRPr lang="da-DK" sz="1800" dirty="0"/>
          </a:p>
          <a:p>
            <a:pPr marL="114300" indent="0">
              <a:buNone/>
            </a:pPr>
            <a:r>
              <a:rPr lang="da-DK" dirty="0" smtClean="0"/>
              <a:t>Bundfradrag på 14.200 kr.</a:t>
            </a:r>
          </a:p>
          <a:p>
            <a:pPr marL="114300" indent="0">
              <a:buNone/>
            </a:pPr>
            <a:endParaRPr lang="da-DK" dirty="0"/>
          </a:p>
          <a:p>
            <a:pPr marL="114300" indent="0">
              <a:buNone/>
            </a:pPr>
            <a:r>
              <a:rPr lang="da-DK" b="1" dirty="0" smtClean="0">
                <a:solidFill>
                  <a:schemeClr val="accent5">
                    <a:lumMod val="75000"/>
                  </a:schemeClr>
                </a:solidFill>
                <a:effectLst>
                  <a:outerShdw blurRad="38100" dist="38100" dir="2700000" algn="tl">
                    <a:srgbClr val="000000">
                      <a:alpha val="43137"/>
                    </a:srgbClr>
                  </a:outerShdw>
                </a:effectLst>
              </a:rPr>
              <a:t>Født 1.1.1956</a:t>
            </a:r>
            <a:r>
              <a:rPr lang="da-DK" b="1" dirty="0" smtClean="0">
                <a:solidFill>
                  <a:schemeClr val="accent5">
                    <a:lumMod val="75000"/>
                  </a:schemeClr>
                </a:solidFill>
                <a:effectLst>
                  <a:outerShdw blurRad="38100" dist="38100" dir="2700000" algn="tl">
                    <a:srgbClr val="000000">
                      <a:alpha val="43137"/>
                    </a:srgbClr>
                  </a:outerShdw>
                </a:effectLst>
                <a:sym typeface="Wingdings 3"/>
              </a:rPr>
              <a:t></a:t>
            </a:r>
            <a:endParaRPr lang="da-DK" b="1" dirty="0" smtClean="0">
              <a:solidFill>
                <a:schemeClr val="accent5">
                  <a:lumMod val="75000"/>
                </a:schemeClr>
              </a:solidFill>
              <a:effectLst>
                <a:outerShdw blurRad="38100" dist="38100" dir="2700000" algn="tl">
                  <a:srgbClr val="000000">
                    <a:alpha val="43137"/>
                  </a:srgbClr>
                </a:outerShdw>
              </a:effectLst>
            </a:endParaRPr>
          </a:p>
          <a:p>
            <a:pPr marL="137160" indent="0">
              <a:buClr>
                <a:schemeClr val="tx1">
                  <a:shade val="95000"/>
                </a:schemeClr>
              </a:buClr>
              <a:buNone/>
              <a:defRPr/>
            </a:pPr>
            <a:r>
              <a:rPr lang="da-DK" dirty="0" smtClean="0"/>
              <a:t>Løbende udbetalt arbejdsmarkedspension</a:t>
            </a:r>
          </a:p>
          <a:p>
            <a:pPr marL="137160" indent="0">
              <a:buClr>
                <a:schemeClr val="tx1">
                  <a:shade val="95000"/>
                </a:schemeClr>
              </a:buClr>
              <a:buNone/>
              <a:defRPr/>
            </a:pPr>
            <a:r>
              <a:rPr lang="da-DK" dirty="0"/>
              <a:t>o</a:t>
            </a:r>
            <a:r>
              <a:rPr lang="da-DK" dirty="0" smtClean="0"/>
              <a:t>g livsvarig pension, uanset om den udbetales:	     	64 </a:t>
            </a:r>
            <a:r>
              <a:rPr lang="da-DK" dirty="0"/>
              <a:t>% af </a:t>
            </a:r>
            <a:r>
              <a:rPr lang="da-DK" dirty="0" smtClean="0"/>
              <a:t>årlig pension</a:t>
            </a:r>
            <a:endParaRPr lang="da-DK" dirty="0"/>
          </a:p>
          <a:p>
            <a:pPr marL="137160" indent="0">
              <a:buClr>
                <a:schemeClr val="tx1">
                  <a:shade val="95000"/>
                </a:schemeClr>
              </a:buClr>
              <a:buNone/>
              <a:defRPr/>
            </a:pPr>
            <a:endParaRPr lang="da-DK" dirty="0" smtClean="0"/>
          </a:p>
          <a:p>
            <a:pPr marL="137160" indent="0">
              <a:buClr>
                <a:schemeClr val="tx1">
                  <a:shade val="95000"/>
                </a:schemeClr>
              </a:buClr>
              <a:buNone/>
              <a:defRPr/>
            </a:pPr>
            <a:r>
              <a:rPr lang="da-DK" dirty="0" smtClean="0"/>
              <a:t>Alle </a:t>
            </a:r>
            <a:r>
              <a:rPr lang="da-DK" dirty="0"/>
              <a:t>andre </a:t>
            </a:r>
            <a:r>
              <a:rPr lang="da-DK" dirty="0" smtClean="0"/>
              <a:t>pensioner:			      		80 </a:t>
            </a:r>
            <a:r>
              <a:rPr lang="da-DK" dirty="0"/>
              <a:t>% af </a:t>
            </a:r>
            <a:r>
              <a:rPr lang="da-DK" dirty="0" smtClean="0"/>
              <a:t>årlig værdi </a:t>
            </a:r>
          </a:p>
          <a:p>
            <a:pPr marL="137160" indent="0">
              <a:buClr>
                <a:schemeClr val="tx1">
                  <a:shade val="95000"/>
                </a:schemeClr>
              </a:buClr>
              <a:buNone/>
              <a:defRPr/>
            </a:pPr>
            <a:r>
              <a:rPr lang="da-DK" sz="1800" dirty="0" smtClean="0"/>
              <a:t>							(</a:t>
            </a:r>
            <a:r>
              <a:rPr lang="da-DK" sz="1800" dirty="0"/>
              <a:t>eller 4 % af formuen</a:t>
            </a:r>
            <a:r>
              <a:rPr lang="da-DK" sz="1800" dirty="0" smtClean="0"/>
              <a:t>)</a:t>
            </a:r>
          </a:p>
          <a:p>
            <a:pPr marL="137160" indent="0">
              <a:buClr>
                <a:schemeClr val="tx1">
                  <a:shade val="95000"/>
                </a:schemeClr>
              </a:buClr>
              <a:buNone/>
              <a:defRPr/>
            </a:pPr>
            <a:r>
              <a:rPr lang="da-DK" dirty="0" smtClean="0"/>
              <a:t>Intet bundfradrag.</a:t>
            </a:r>
            <a:endParaRPr lang="da-DK"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525344"/>
            <a:ext cx="521270" cy="2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29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eker">
  <a:themeElements>
    <a:clrScheme name="Apot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eke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eke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37BA1EF9C03D241BAEC0E39CDE25CD1" ma:contentTypeVersion="1" ma:contentTypeDescription="Opret et nyt dokument." ma:contentTypeScope="" ma:versionID="c3d92a7adda3cee2e43244966e55e8ef">
  <xsd:schema xmlns:xsd="http://www.w3.org/2001/XMLSchema" xmlns:p="http://schemas.microsoft.com/office/2006/metadata/properties" xmlns:ns1="http://schemas.microsoft.com/sharepoint/v3" targetNamespace="http://schemas.microsoft.com/office/2006/metadata/properties" ma:root="true" ma:fieldsID="83157c71bfdf2c810f220221625600d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tartdato for planlægning" ma:description="" ma:hidden="true" ma:internalName="PublishingStartDate">
      <xsd:simpleType>
        <xsd:restriction base="dms:Unknown"/>
      </xsd:simpleType>
    </xsd:element>
    <xsd:element name="PublishingExpirationDate" ma:index="9" nillable="true" ma:displayName="Slutdato for planlæg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A847937-F91A-408F-88FD-5F39DB7A0BD3}">
  <ds:schemaRefs>
    <ds:schemaRef ds:uri="http://schemas.microsoft.com/sharepoint/v3/contenttype/forms"/>
  </ds:schemaRefs>
</ds:datastoreItem>
</file>

<file path=customXml/itemProps2.xml><?xml version="1.0" encoding="utf-8"?>
<ds:datastoreItem xmlns:ds="http://schemas.openxmlformats.org/officeDocument/2006/customXml" ds:itemID="{F3BE2B2F-C630-4B49-B4A2-35189511A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0C16A2B-FAF6-4982-921D-9B19DCF44472}">
  <ds:schemaRefs>
    <ds:schemaRef ds:uri="http://schemas.microsoft.com/sharepoint/v3"/>
    <ds:schemaRef ds:uri="http://schemas.microsoft.com/office/2006/documentManagement/types"/>
    <ds:schemaRef ds:uri="http://purl.org/dc/elements/1.1/"/>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Apothecary</Template>
  <TotalTime>1176</TotalTime>
  <Words>3343</Words>
  <Application>Microsoft Office PowerPoint</Application>
  <PresentationFormat>Skærmshow (4:3)</PresentationFormat>
  <Paragraphs>660</Paragraphs>
  <Slides>48</Slides>
  <Notes>9</Notes>
  <HiddenSlides>0</HiddenSlides>
  <MMClips>0</MMClips>
  <ScaleCrop>false</ScaleCrop>
  <HeadingPairs>
    <vt:vector size="4" baseType="variant">
      <vt:variant>
        <vt:lpstr>Tema</vt:lpstr>
      </vt:variant>
      <vt:variant>
        <vt:i4>1</vt:i4>
      </vt:variant>
      <vt:variant>
        <vt:lpstr>Diastitler</vt:lpstr>
      </vt:variant>
      <vt:variant>
        <vt:i4>48</vt:i4>
      </vt:variant>
    </vt:vector>
  </HeadingPairs>
  <TitlesOfParts>
    <vt:vector size="49" baseType="lpstr">
      <vt:lpstr>Apoteker</vt:lpstr>
      <vt:lpstr>Nye efterlønsregler</vt:lpstr>
      <vt:lpstr>Nye efterlønsregler - oversigt</vt:lpstr>
      <vt:lpstr>Født før 1. januar 1954</vt:lpstr>
      <vt:lpstr>FØDT 1.1.1954 TIL 31.12.1955</vt:lpstr>
      <vt:lpstr>Født 1.1.56 og senere</vt:lpstr>
      <vt:lpstr>Fordele ved at blive  længere på arbejdsmarkedet</vt:lpstr>
      <vt:lpstr>Fordel – højere sats Efterlønssatserne - 2012</vt:lpstr>
      <vt:lpstr>Indforståede begreber</vt:lpstr>
      <vt:lpstr>Fordel – lempeligt pensionsfradrag (FOR NOGLE) Regler for pensionsmodregning</vt:lpstr>
      <vt:lpstr>Skattefri præmie</vt:lpstr>
      <vt:lpstr>Krav for at få fordelene</vt:lpstr>
      <vt:lpstr>Krav for at  få fordele ved at blive længere på arbejdsmarkedet</vt:lpstr>
      <vt:lpstr>hvordan får du mest ud af efterlønsordningen? Født før 1.1.1956 - krav</vt:lpstr>
      <vt:lpstr>hvordan får du mest ud af efterlønsordningen? Født før 1.1.1956 - fordele</vt:lpstr>
      <vt:lpstr>Født 1.1.1956 til 30.6.1956 </vt:lpstr>
      <vt:lpstr>Født 1.1.1956 til 30.6.1956 - fordele</vt:lpstr>
      <vt:lpstr>Født 1.7.1956 til 31.12.1958</vt:lpstr>
      <vt:lpstr>Født 1.7.1956 til 31.12.1958 - fordele</vt:lpstr>
      <vt:lpstr>Født 1.1.1959 til 30.6.1959</vt:lpstr>
      <vt:lpstr>Født 1.1.1959 til 30.6.1959 - fordele</vt:lpstr>
      <vt:lpstr>Født 1. juli 1959 eller senere </vt:lpstr>
      <vt:lpstr>Født 1. juli 1959 eller senere </vt:lpstr>
      <vt:lpstr>ALFREDS VALG – gamle regler</vt:lpstr>
      <vt:lpstr>Alfred går tidligt på efterløn</vt:lpstr>
      <vt:lpstr>Alfred venter 2 år  med at gå på efterløn</vt:lpstr>
      <vt:lpstr>Alfred venter lidt mere end  2 år med at gå på efterløn</vt:lpstr>
      <vt:lpstr>Alfred går ikke på efterløn</vt:lpstr>
      <vt:lpstr>Marens VALG – overgangsregler</vt:lpstr>
      <vt:lpstr>Maren går tidligt på efterløn</vt:lpstr>
      <vt:lpstr>Maren venter 1 ½ år  med at gå på efterløn</vt:lpstr>
      <vt:lpstr>Maren venter lidt mere end  1½ år med at gå på efterløn</vt:lpstr>
      <vt:lpstr>Maren venter i 2 år med at  gå på efterløn</vt:lpstr>
      <vt:lpstr>maren går ikke på efterløn</vt:lpstr>
      <vt:lpstr>Født 1. juli 1959 eller senere </vt:lpstr>
      <vt:lpstr>Pensioner  – hvor meget trækkes fra i efterlønnen?</vt:lpstr>
      <vt:lpstr>Pensioner  – hvor meget trækkes fra i efterlønnen?</vt:lpstr>
      <vt:lpstr>Skattefri udbetaling af efterlønsbidrag i 2012</vt:lpstr>
      <vt:lpstr>hvad du mister, hvis du fravælger efterlønsordningen</vt:lpstr>
      <vt:lpstr>Kan det betale sig at fravælge?</vt:lpstr>
      <vt:lpstr>Kan det betale sig at fravælge?</vt:lpstr>
      <vt:lpstr>Seniorjob  – et sikkerhedsnet for ældre ledige</vt:lpstr>
      <vt:lpstr>Seniorjob</vt:lpstr>
      <vt:lpstr>Seniorjob – et eksempel Lenes muligheder</vt:lpstr>
      <vt:lpstr>Seniorjob – et eksempel</vt:lpstr>
      <vt:lpstr>Seniorjob – et eksempel</vt:lpstr>
      <vt:lpstr>Et svært valg</vt:lpstr>
      <vt:lpstr>Et svært valg</vt:lpstr>
      <vt:lpstr>Kan jeg være sikker?</vt:lpstr>
    </vt:vector>
  </TitlesOfParts>
  <Company>FOA - Fag og Arbejde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efterlønsregler</dc:title>
  <dc:creator>Kursus</dc:creator>
  <cp:lastModifiedBy>Mette Wiederholt Pedersen</cp:lastModifiedBy>
  <cp:revision>208</cp:revision>
  <dcterms:created xsi:type="dcterms:W3CDTF">2012-02-03T13:19:03Z</dcterms:created>
  <dcterms:modified xsi:type="dcterms:W3CDTF">2012-03-08T09:27:29Z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0x010100437BA1EF9C03D241BAEC0E39CDE25CD1</vt:lpwstr>
  </property>
</Properties>
</file>